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85" r:id="rId3"/>
    <p:sldMasterId id="2147483719" r:id="rId4"/>
  </p:sldMasterIdLst>
  <p:notesMasterIdLst>
    <p:notesMasterId r:id="rId33"/>
  </p:notesMasterIdLst>
  <p:sldIdLst>
    <p:sldId id="256" r:id="rId5"/>
    <p:sldId id="269" r:id="rId6"/>
    <p:sldId id="262" r:id="rId7"/>
    <p:sldId id="278" r:id="rId8"/>
    <p:sldId id="279" r:id="rId9"/>
    <p:sldId id="280" r:id="rId10"/>
    <p:sldId id="281" r:id="rId11"/>
    <p:sldId id="263" r:id="rId12"/>
    <p:sldId id="27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68" r:id="rId21"/>
    <p:sldId id="283" r:id="rId22"/>
    <p:sldId id="293" r:id="rId23"/>
    <p:sldId id="285" r:id="rId24"/>
    <p:sldId id="286" r:id="rId25"/>
    <p:sldId id="287" r:id="rId26"/>
    <p:sldId id="288" r:id="rId27"/>
    <p:sldId id="295" r:id="rId28"/>
    <p:sldId id="290" r:id="rId29"/>
    <p:sldId id="291" r:id="rId30"/>
    <p:sldId id="277" r:id="rId31"/>
    <p:sldId id="29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EB"/>
    <a:srgbClr val="BEECFF"/>
    <a:srgbClr val="003082"/>
    <a:srgbClr val="838589"/>
    <a:srgbClr val="BE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9" autoAdjust="0"/>
    <p:restoredTop sz="94571" autoAdjust="0"/>
  </p:normalViewPr>
  <p:slideViewPr>
    <p:cSldViewPr snapToGrid="0">
      <p:cViewPr>
        <p:scale>
          <a:sx n="70" d="100"/>
          <a:sy n="70" d="100"/>
        </p:scale>
        <p:origin x="-1144" y="-48"/>
      </p:cViewPr>
      <p:guideLst>
        <p:guide orient="horz" pos="231"/>
        <p:guide orient="horz" pos="1369"/>
        <p:guide orient="horz" pos="2694"/>
        <p:guide orient="horz" pos="596"/>
        <p:guide orient="horz" pos="1141"/>
        <p:guide orient="horz" pos="1657"/>
        <p:guide pos="2880"/>
        <p:guide pos="344"/>
        <p:guide pos="1243"/>
        <p:guide pos="5424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C4FA2E-61EC-4BA2-9AD0-F614CD3C238B}" type="datetimeFigureOut">
              <a:rPr lang="en-US" altLang="zh-CN"/>
              <a:pPr/>
              <a:t>1/5/2018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1A7402-CDA9-4342-9DE8-506BBF0314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1095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DF14662-655B-48CB-BE42-B10CA4AD1604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5800"/>
            <a:ext cx="4572000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C6A21F-467B-49F3-A3B6-EFAD0BADB302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611" tIns="44805" rIns="89611" bIns="44805"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46F68D2-60E3-4985-BE50-8A2F854948A5}" type="slidenum">
              <a:rPr lang="en-US" altLang="zh-CN" sz="1200"/>
              <a:pPr algn="r" eaLnBrk="1" hangingPunct="1"/>
              <a:t>6</a:t>
            </a:fld>
            <a:endParaRPr lang="en-US" altLang="zh-CN" sz="1200"/>
          </a:p>
        </p:txBody>
      </p:sp>
      <p:sp>
        <p:nvSpPr>
          <p:cNvPr id="3379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39" tIns="45270" rIns="90539" bIns="45270" anchor="b"/>
          <a:lstStyle>
            <a:lvl1pPr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708B1E3-3788-4E30-84D1-363CA5003608}" type="slidenum">
              <a:rPr lang="en-US" altLang="zh-CN" sz="1200"/>
              <a:pPr algn="r" eaLnBrk="1" hangingPunct="1"/>
              <a:t>6</a:t>
            </a:fld>
            <a:endParaRPr lang="en-US" altLang="zh-CN" sz="1200"/>
          </a:p>
        </p:txBody>
      </p:sp>
      <p:sp>
        <p:nvSpPr>
          <p:cNvPr id="337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61" tIns="45282" rIns="90561" bIns="45282" anchor="b"/>
          <a:lstStyle>
            <a:lvl1pPr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04875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59B0B57-A3F7-49E3-B317-BE1203C9C08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2625"/>
            <a:ext cx="4572000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4988"/>
            <a:ext cx="54864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561" tIns="45282" rIns="90561" bIns="45282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FFF7B03-B407-4E6B-A632-C3E9B42315DD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09" tIns="46956" rIns="93909" bIns="46956" anchor="b"/>
          <a:lstStyle>
            <a:lvl1pPr defTabSz="9382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82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82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82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821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6C005A4-E60E-4D03-A3AE-C37659092530}" type="slidenum">
              <a:rPr lang="en-US" altLang="zh-CN" sz="1300">
                <a:cs typeface="Arial" pitchFamily="34" charset="0"/>
              </a:rPr>
              <a:pPr algn="r" eaLnBrk="1" hangingPunct="1"/>
              <a:t>20</a:t>
            </a:fld>
            <a:endParaRPr lang="en-US" altLang="zh-CN" sz="1300">
              <a:cs typeface="Arial" pitchFamily="34" charset="0"/>
            </a:endParaRPr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4812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09" tIns="46956" rIns="93909" bIns="4695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We provide services across client segments ranging from asset managers to hedge funds, corporations, private equity, public sector, wealth bank and insurance, and across the value chain – whether it is front office, middle office, back office.  Our solutions sets and capabilities address your needs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22203" y="685488"/>
            <a:ext cx="441359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1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3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41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9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3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848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2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23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8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06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9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0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57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08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0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7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69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30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1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22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4568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365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095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79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39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556795"/>
            <a:ext cx="7772400" cy="57849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220486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512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4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6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8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60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6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6463706"/>
            <a:ext cx="406788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3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3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8" y="6476846"/>
            <a:ext cx="4499928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409" tIns="102409" rIns="102409" bIns="102409" rtlCol="0" anchor="ctr"/>
          <a:lstStyle/>
          <a:p>
            <a:pPr algn="ctr" defTabSz="10240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5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5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4784"/>
            <a:ext cx="7772400" cy="1362075"/>
          </a:xfrm>
        </p:spPr>
        <p:txBody>
          <a:bodyPr anchor="b"/>
          <a:lstStyle>
            <a:lvl1pPr algn="l">
              <a:defRPr sz="45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36925"/>
            <a:ext cx="7772400" cy="1500187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28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2044" indent="0">
              <a:buNone/>
              <a:defRPr sz="3100"/>
            </a:lvl2pPr>
            <a:lvl3pPr marL="1024087" indent="0">
              <a:buNone/>
              <a:defRPr sz="2700"/>
            </a:lvl3pPr>
            <a:lvl4pPr marL="1536131" indent="0">
              <a:buNone/>
              <a:defRPr sz="2200"/>
            </a:lvl4pPr>
            <a:lvl5pPr marL="2048174" indent="0">
              <a:buNone/>
              <a:defRPr sz="2200"/>
            </a:lvl5pPr>
            <a:lvl6pPr marL="2560218" indent="0">
              <a:buNone/>
              <a:defRPr sz="2200"/>
            </a:lvl6pPr>
            <a:lvl7pPr marL="3072261" indent="0">
              <a:buNone/>
              <a:defRPr sz="2200"/>
            </a:lvl7pPr>
            <a:lvl8pPr marL="3584304" indent="0">
              <a:buNone/>
              <a:defRPr sz="2200"/>
            </a:lvl8pPr>
            <a:lvl9pPr marL="4096348" indent="0">
              <a:buNone/>
              <a:defRPr sz="22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6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175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8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0" descr="shutterstock_3432532#38B6FA-Gray_v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r="865" b="20305"/>
          <a:stretch>
            <a:fillRect/>
          </a:stretch>
        </p:blipFill>
        <p:spPr bwMode="auto">
          <a:xfrm>
            <a:off x="0" y="3219450"/>
            <a:ext cx="91440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iti logo_RGB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347663"/>
            <a:ext cx="992188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54" descr="CAB 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779588"/>
            <a:ext cx="930275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0" descr="shutterstock_3432532#38B6FA-Gray_v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922" r="868" b="21236"/>
          <a:stretch>
            <a:fillRect/>
          </a:stretch>
        </p:blipFill>
        <p:spPr bwMode="auto">
          <a:xfrm>
            <a:off x="7069138" y="0"/>
            <a:ext cx="2074862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iti logo_RGB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6126163"/>
            <a:ext cx="641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iti logo_RGB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6126163"/>
            <a:ext cx="641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1" descr="shutterstock_3432532_grey_crop_bar_DI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9147175" cy="3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0" descr="shutterstock_3432532#38B6FA-Gray_v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922" r="868" b="21236"/>
          <a:stretch>
            <a:fillRect/>
          </a:stretch>
        </p:blipFill>
        <p:spPr bwMode="auto">
          <a:xfrm>
            <a:off x="7069138" y="0"/>
            <a:ext cx="2074862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Citi logo_RGB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6126163"/>
            <a:ext cx="641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3" descr="Citi logo_RGB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6126163"/>
            <a:ext cx="641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1" descr="shutterstock_3432532_grey_crop_bar_DI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9147175" cy="3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5"/>
          </a:xfrm>
          <a:prstGeom prst="rect">
            <a:avLst/>
          </a:prstGeom>
        </p:spPr>
        <p:txBody>
          <a:bodyPr vert="horz" lIns="102409" tIns="51205" rIns="102409" bIns="5120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400600"/>
          </a:xfrm>
          <a:prstGeom prst="rect">
            <a:avLst/>
          </a:prstGeom>
        </p:spPr>
        <p:txBody>
          <a:bodyPr vert="horz" lIns="102409" tIns="51205" rIns="102409" bIns="5120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 fontAlgn="auto">
              <a:spcBef>
                <a:spcPts val="0"/>
              </a:spcBef>
              <a:spcAft>
                <a:spcPts val="0"/>
              </a:spcAft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cs typeface="Arial" charset="0"/>
              </a:rPr>
              <a:pPr defTabSz="1024087" fontAlgn="auto">
                <a:spcBef>
                  <a:spcPts val="0"/>
                </a:spcBef>
                <a:spcAft>
                  <a:spcPts val="0"/>
                </a:spcAft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7986"/>
            <a:ext cx="2895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 fontAlgn="auto">
              <a:spcBef>
                <a:spcPts val="0"/>
              </a:spcBef>
              <a:spcAft>
                <a:spcPts val="0"/>
              </a:spcAft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cs typeface="Arial" charset="0"/>
              </a:rPr>
              <a:pPr defTabSz="102408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xStyles>
    <p:titleStyle>
      <a:lvl1pPr algn="l" defTabSz="1024087" rtl="0" eaLnBrk="1" latinLnBrk="0" hangingPunct="1">
        <a:spcBef>
          <a:spcPct val="0"/>
        </a:spcBef>
        <a:buNone/>
        <a:defRPr sz="27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2408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indent="0" algn="l" defTabSz="1024087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indent="0" algn="l" defTabSz="102408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624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8283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7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21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26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30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34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image" Target="../media/image21.wmf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Layout" Target="../slideLayouts/slideLayout13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9" Type="http://schemas.openxmlformats.org/officeDocument/2006/relationships/tags" Target="../tags/tag71.xml"/><Relationship Id="rId21" Type="http://schemas.openxmlformats.org/officeDocument/2006/relationships/tags" Target="../tags/tag53.xml"/><Relationship Id="rId34" Type="http://schemas.openxmlformats.org/officeDocument/2006/relationships/tags" Target="../tags/tag66.xml"/><Relationship Id="rId42" Type="http://schemas.openxmlformats.org/officeDocument/2006/relationships/tags" Target="../tags/tag74.xml"/><Relationship Id="rId47" Type="http://schemas.openxmlformats.org/officeDocument/2006/relationships/tags" Target="../tags/tag79.xml"/><Relationship Id="rId50" Type="http://schemas.openxmlformats.org/officeDocument/2006/relationships/tags" Target="../tags/tag82.xml"/><Relationship Id="rId55" Type="http://schemas.openxmlformats.org/officeDocument/2006/relationships/tags" Target="../tags/tag87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33" Type="http://schemas.openxmlformats.org/officeDocument/2006/relationships/tags" Target="../tags/tag65.xml"/><Relationship Id="rId38" Type="http://schemas.openxmlformats.org/officeDocument/2006/relationships/tags" Target="../tags/tag70.xml"/><Relationship Id="rId46" Type="http://schemas.openxmlformats.org/officeDocument/2006/relationships/tags" Target="../tags/tag78.xml"/><Relationship Id="rId59" Type="http://schemas.openxmlformats.org/officeDocument/2006/relationships/image" Target="../media/image22.emf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tags" Target="../tags/tag61.xml"/><Relationship Id="rId41" Type="http://schemas.openxmlformats.org/officeDocument/2006/relationships/tags" Target="../tags/tag73.xml"/><Relationship Id="rId54" Type="http://schemas.openxmlformats.org/officeDocument/2006/relationships/tags" Target="../tags/tag86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32" Type="http://schemas.openxmlformats.org/officeDocument/2006/relationships/tags" Target="../tags/tag64.xml"/><Relationship Id="rId37" Type="http://schemas.openxmlformats.org/officeDocument/2006/relationships/tags" Target="../tags/tag69.xml"/><Relationship Id="rId40" Type="http://schemas.openxmlformats.org/officeDocument/2006/relationships/tags" Target="../tags/tag72.xml"/><Relationship Id="rId45" Type="http://schemas.openxmlformats.org/officeDocument/2006/relationships/tags" Target="../tags/tag77.xml"/><Relationship Id="rId53" Type="http://schemas.openxmlformats.org/officeDocument/2006/relationships/tags" Target="../tags/tag85.xml"/><Relationship Id="rId58" Type="http://schemas.openxmlformats.org/officeDocument/2006/relationships/slideLayout" Target="../slideLayouts/slideLayout1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36" Type="http://schemas.openxmlformats.org/officeDocument/2006/relationships/tags" Target="../tags/tag68.xml"/><Relationship Id="rId49" Type="http://schemas.openxmlformats.org/officeDocument/2006/relationships/tags" Target="../tags/tag81.xml"/><Relationship Id="rId57" Type="http://schemas.openxmlformats.org/officeDocument/2006/relationships/tags" Target="../tags/tag89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tags" Target="../tags/tag63.xml"/><Relationship Id="rId44" Type="http://schemas.openxmlformats.org/officeDocument/2006/relationships/tags" Target="../tags/tag76.xml"/><Relationship Id="rId52" Type="http://schemas.openxmlformats.org/officeDocument/2006/relationships/tags" Target="../tags/tag84.xml"/><Relationship Id="rId60" Type="http://schemas.openxmlformats.org/officeDocument/2006/relationships/image" Target="../media/image23.emf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tags" Target="../tags/tag62.xml"/><Relationship Id="rId35" Type="http://schemas.openxmlformats.org/officeDocument/2006/relationships/tags" Target="../tags/tag67.xml"/><Relationship Id="rId43" Type="http://schemas.openxmlformats.org/officeDocument/2006/relationships/tags" Target="../tags/tag75.xml"/><Relationship Id="rId48" Type="http://schemas.openxmlformats.org/officeDocument/2006/relationships/tags" Target="../tags/tag80.xml"/><Relationship Id="rId56" Type="http://schemas.openxmlformats.org/officeDocument/2006/relationships/tags" Target="../tags/tag88.xml"/><Relationship Id="rId8" Type="http://schemas.openxmlformats.org/officeDocument/2006/relationships/tags" Target="../tags/tag40.xml"/><Relationship Id="rId51" Type="http://schemas.openxmlformats.org/officeDocument/2006/relationships/tags" Target="../tags/tag83.xml"/><Relationship Id="rId3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3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4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3"/>
          <p:cNvSpPr txBox="1">
            <a:spLocks noChangeArrowheads="1"/>
          </p:cNvSpPr>
          <p:nvPr/>
        </p:nvSpPr>
        <p:spPr bwMode="auto">
          <a:xfrm>
            <a:off x="1722438" y="1719263"/>
            <a:ext cx="70643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200" b="1" dirty="0">
                <a:solidFill>
                  <a:srgbClr val="767D87"/>
                </a:solidFill>
                <a:ea typeface="宋体" pitchFamily="2" charset="-122"/>
              </a:rPr>
              <a:t>Global Transaction Services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3000" b="1" dirty="0">
                <a:solidFill>
                  <a:srgbClr val="FF0000"/>
                </a:solidFill>
                <a:ea typeface="宋体" pitchFamily="2" charset="-122"/>
              </a:rPr>
              <a:t>Client Advisory Board for 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3000" b="1" dirty="0">
                <a:solidFill>
                  <a:srgbClr val="FF0000"/>
                </a:solidFill>
                <a:ea typeface="宋体" pitchFamily="2" charset="-122"/>
              </a:rPr>
              <a:t>Investment Managers in Asia Pacific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z="1700" b="1" dirty="0">
                <a:solidFill>
                  <a:srgbClr val="767D87"/>
                </a:solidFill>
                <a:ea typeface="宋体" pitchFamily="2" charset="-122"/>
              </a:rPr>
              <a:t>Hong Kong</a:t>
            </a:r>
            <a:br>
              <a:rPr lang="en-US" altLang="zh-CN" sz="1700" b="1" dirty="0">
                <a:solidFill>
                  <a:srgbClr val="767D87"/>
                </a:solidFill>
                <a:ea typeface="宋体" pitchFamily="2" charset="-122"/>
              </a:rPr>
            </a:br>
            <a:r>
              <a:rPr lang="en-US" altLang="zh-CN" b="1" dirty="0">
                <a:solidFill>
                  <a:srgbClr val="767D87"/>
                </a:solidFill>
                <a:ea typeface="宋体" pitchFamily="2" charset="-122"/>
              </a:rPr>
              <a:t>23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sz="1700" b="1" dirty="0">
                <a:solidFill>
                  <a:srgbClr val="767D87"/>
                </a:solidFill>
                <a:ea typeface="宋体" pitchFamily="2" charset="-122"/>
              </a:rPr>
              <a:t>March 2012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4"/>
          <p:cNvSpPr txBox="1">
            <a:spLocks noChangeArrowheads="1"/>
          </p:cNvSpPr>
          <p:nvPr/>
        </p:nvSpPr>
        <p:spPr bwMode="auto">
          <a:xfrm>
            <a:off x="1635125" y="1670050"/>
            <a:ext cx="7078663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China Insight</a:t>
            </a:r>
          </a:p>
          <a:p>
            <a:pPr eaLnBrk="1" hangingPunct="1">
              <a:spcBef>
                <a:spcPct val="40000"/>
              </a:spcBef>
            </a:pPr>
            <a:endParaRPr lang="en-US" altLang="zh-CN" sz="1700" b="1">
              <a:solidFill>
                <a:srgbClr val="767D87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Andrew Au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Chief Executive Officer, Citi China</a:t>
            </a:r>
          </a:p>
          <a:p>
            <a:pPr eaLnBrk="1" hangingPunct="1">
              <a:spcBef>
                <a:spcPts val="600"/>
              </a:spcBef>
            </a:pPr>
            <a:endParaRPr lang="en-US" altLang="zh-CN" sz="500" b="1">
              <a:solidFill>
                <a:srgbClr val="767D87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Cheeping Yap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Head of Fund Services, Asia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Securities and Fund Services 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Global Transaction Services, Citi 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(Moderator)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4"/>
          <p:cNvSpPr txBox="1">
            <a:spLocks noChangeArrowheads="1"/>
          </p:cNvSpPr>
          <p:nvPr/>
        </p:nvSpPr>
        <p:spPr bwMode="auto">
          <a:xfrm>
            <a:off x="2065338" y="1697038"/>
            <a:ext cx="7078662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China Insight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Andrew Au</a:t>
            </a:r>
            <a:endParaRPr lang="en-US" altLang="zh-CN" sz="30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Chief Executive Officer, Citi China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314325" y="276225"/>
            <a:ext cx="72167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China – Growth Engine of the World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gray">
          <a:xfrm>
            <a:off x="304800" y="6537325"/>
            <a:ext cx="510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009900"/>
              </a:buClr>
              <a:buFont typeface="Webdings" pitchFamily="18" charset="2"/>
              <a:buNone/>
            </a:pPr>
            <a:r>
              <a:rPr kumimoji="1" lang="en-AU" altLang="zh-CN" sz="800">
                <a:solidFill>
                  <a:srgbClr val="000000"/>
                </a:solidFill>
              </a:rPr>
              <a:t>Source:  IMF Database, CIR forecasts.</a:t>
            </a:r>
          </a:p>
          <a:p>
            <a:pPr eaLnBrk="1" hangingPunct="1">
              <a:buClr>
                <a:srgbClr val="009900"/>
              </a:buClr>
            </a:pPr>
            <a:r>
              <a:rPr kumimoji="1" lang="en-AU" altLang="zh-CN" sz="800">
                <a:solidFill>
                  <a:srgbClr val="000000"/>
                </a:solidFill>
              </a:rPr>
              <a:t>* PPP – Purchasing Power Parity using 2010 prices.</a:t>
            </a:r>
          </a:p>
        </p:txBody>
      </p:sp>
      <p:sp>
        <p:nvSpPr>
          <p:cNvPr id="1029" name="Rectangle 39"/>
          <p:cNvSpPr>
            <a:spLocks noChangeArrowheads="1"/>
          </p:cNvSpPr>
          <p:nvPr/>
        </p:nvSpPr>
        <p:spPr bwMode="gray">
          <a:xfrm>
            <a:off x="304800" y="1450975"/>
            <a:ext cx="4392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300">
                <a:solidFill>
                  <a:srgbClr val="003082"/>
                </a:solidFill>
                <a:ea typeface="宋体" pitchFamily="2" charset="-122"/>
              </a:rPr>
              <a:t>China Already the 2</a:t>
            </a:r>
            <a:r>
              <a:rPr lang="en-US" altLang="zh-CN" sz="1300" baseline="30000">
                <a:solidFill>
                  <a:srgbClr val="003082"/>
                </a:solidFill>
                <a:ea typeface="宋体" pitchFamily="2" charset="-122"/>
              </a:rPr>
              <a:t>nd</a:t>
            </a:r>
            <a:r>
              <a:rPr lang="en-US" altLang="zh-CN" sz="1300">
                <a:solidFill>
                  <a:srgbClr val="003082"/>
                </a:solidFill>
                <a:ea typeface="宋体" pitchFamily="2" charset="-122"/>
              </a:rPr>
              <a:t> Largest Economy in the world</a:t>
            </a:r>
          </a:p>
          <a:p>
            <a:pPr eaLnBrk="1" hangingPunct="1"/>
            <a:r>
              <a:rPr lang="en-US" altLang="zh-CN" sz="1100">
                <a:solidFill>
                  <a:srgbClr val="003082"/>
                </a:solidFill>
                <a:ea typeface="宋体" pitchFamily="2" charset="-122"/>
              </a:rPr>
              <a:t>($ in Trillion)</a:t>
            </a:r>
          </a:p>
        </p:txBody>
      </p:sp>
      <p:sp>
        <p:nvSpPr>
          <p:cNvPr id="1030" name="Line 41"/>
          <p:cNvSpPr>
            <a:spLocks noChangeShapeType="1"/>
          </p:cNvSpPr>
          <p:nvPr/>
        </p:nvSpPr>
        <p:spPr bwMode="gray">
          <a:xfrm>
            <a:off x="4487863" y="1423988"/>
            <a:ext cx="0" cy="53276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1" name="LN-779180370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17500" y="1852613"/>
            <a:ext cx="3254375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3455988" y="2036763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U.S.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gray">
          <a:xfrm>
            <a:off x="3962400" y="1849438"/>
            <a:ext cx="4302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A8EB"/>
                </a:solidFill>
                <a:ea typeface="宋体" pitchFamily="2" charset="-122"/>
              </a:rPr>
              <a:t>CAGR</a:t>
            </a: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gray">
          <a:xfrm>
            <a:off x="3009900" y="3432175"/>
            <a:ext cx="1143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CC0000"/>
                </a:solidFill>
                <a:ea typeface="宋体" pitchFamily="2" charset="-122"/>
              </a:rPr>
              <a:t>Greater China</a:t>
            </a:r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gray">
          <a:xfrm>
            <a:off x="3455988" y="3808413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BBE0E3"/>
                </a:solidFill>
                <a:ea typeface="宋体" pitchFamily="2" charset="-122"/>
              </a:rPr>
              <a:t>Japan</a:t>
            </a:r>
          </a:p>
        </p:txBody>
      </p:sp>
      <p:sp>
        <p:nvSpPr>
          <p:cNvPr id="1036" name="Rectangle 14"/>
          <p:cNvSpPr>
            <a:spLocks noChangeArrowheads="1"/>
          </p:cNvSpPr>
          <p:nvPr/>
        </p:nvSpPr>
        <p:spPr bwMode="gray">
          <a:xfrm>
            <a:off x="3455988" y="4351338"/>
            <a:ext cx="544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A8EB"/>
                </a:solidFill>
                <a:ea typeface="宋体" pitchFamily="2" charset="-122"/>
              </a:rPr>
              <a:t>UK</a:t>
            </a:r>
          </a:p>
        </p:txBody>
      </p:sp>
      <p:sp>
        <p:nvSpPr>
          <p:cNvPr id="1037" name="Rectangle 15"/>
          <p:cNvSpPr>
            <a:spLocks noChangeArrowheads="1"/>
          </p:cNvSpPr>
          <p:nvPr/>
        </p:nvSpPr>
        <p:spPr bwMode="gray">
          <a:xfrm>
            <a:off x="3455988" y="4541838"/>
            <a:ext cx="544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FFB64B"/>
                </a:solidFill>
                <a:ea typeface="宋体" pitchFamily="2" charset="-122"/>
              </a:rPr>
              <a:t>India</a:t>
            </a:r>
          </a:p>
        </p:txBody>
      </p:sp>
      <p:sp>
        <p:nvSpPr>
          <p:cNvPr id="1038" name="Rectangle 17"/>
          <p:cNvSpPr>
            <a:spLocks noChangeArrowheads="1"/>
          </p:cNvSpPr>
          <p:nvPr/>
        </p:nvSpPr>
        <p:spPr bwMode="gray">
          <a:xfrm>
            <a:off x="3973513" y="2036763"/>
            <a:ext cx="369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4.7%</a:t>
            </a:r>
          </a:p>
        </p:txBody>
      </p:sp>
      <p:sp>
        <p:nvSpPr>
          <p:cNvPr id="1039" name="Rectangle 18"/>
          <p:cNvSpPr>
            <a:spLocks noChangeArrowheads="1"/>
          </p:cNvSpPr>
          <p:nvPr/>
        </p:nvSpPr>
        <p:spPr bwMode="gray">
          <a:xfrm>
            <a:off x="3933825" y="3408363"/>
            <a:ext cx="409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12.4%</a:t>
            </a:r>
          </a:p>
        </p:txBody>
      </p:sp>
      <p:sp>
        <p:nvSpPr>
          <p:cNvPr id="1040" name="Rectangle 19"/>
          <p:cNvSpPr>
            <a:spLocks noChangeArrowheads="1"/>
          </p:cNvSpPr>
          <p:nvPr/>
        </p:nvSpPr>
        <p:spPr bwMode="gray">
          <a:xfrm>
            <a:off x="3973513" y="3808413"/>
            <a:ext cx="369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2.9%</a:t>
            </a:r>
          </a:p>
        </p:txBody>
      </p:sp>
      <p:sp>
        <p:nvSpPr>
          <p:cNvPr id="1041" name="Rectangle 21"/>
          <p:cNvSpPr>
            <a:spLocks noChangeArrowheads="1"/>
          </p:cNvSpPr>
          <p:nvPr/>
        </p:nvSpPr>
        <p:spPr bwMode="gray">
          <a:xfrm>
            <a:off x="3973513" y="4370388"/>
            <a:ext cx="369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4.0%</a:t>
            </a:r>
          </a:p>
        </p:txBody>
      </p:sp>
      <p:sp>
        <p:nvSpPr>
          <p:cNvPr id="1042" name="Rectangle 22"/>
          <p:cNvSpPr>
            <a:spLocks noChangeArrowheads="1"/>
          </p:cNvSpPr>
          <p:nvPr/>
        </p:nvSpPr>
        <p:spPr bwMode="gray">
          <a:xfrm>
            <a:off x="3973513" y="4541838"/>
            <a:ext cx="369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8.1%</a:t>
            </a:r>
          </a:p>
        </p:txBody>
      </p:sp>
      <p:sp>
        <p:nvSpPr>
          <p:cNvPr id="1043" name="Rectangle 12"/>
          <p:cNvSpPr>
            <a:spLocks noChangeArrowheads="1"/>
          </p:cNvSpPr>
          <p:nvPr/>
        </p:nvSpPr>
        <p:spPr bwMode="gray">
          <a:xfrm>
            <a:off x="3455988" y="3627438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CC0000"/>
                </a:solidFill>
                <a:ea typeface="宋体" pitchFamily="2" charset="-122"/>
              </a:rPr>
              <a:t>China</a:t>
            </a:r>
          </a:p>
        </p:txBody>
      </p:sp>
      <p:sp>
        <p:nvSpPr>
          <p:cNvPr id="1044" name="Rectangle 19"/>
          <p:cNvSpPr>
            <a:spLocks noChangeArrowheads="1"/>
          </p:cNvSpPr>
          <p:nvPr/>
        </p:nvSpPr>
        <p:spPr bwMode="gray">
          <a:xfrm>
            <a:off x="3821113" y="3627438"/>
            <a:ext cx="5222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14.5%</a:t>
            </a:r>
          </a:p>
        </p:txBody>
      </p:sp>
      <p:sp>
        <p:nvSpPr>
          <p:cNvPr id="1045" name="Rectangle 12"/>
          <p:cNvSpPr>
            <a:spLocks noChangeArrowheads="1"/>
          </p:cNvSpPr>
          <p:nvPr/>
        </p:nvSpPr>
        <p:spPr bwMode="gray">
          <a:xfrm>
            <a:off x="3455988" y="4122738"/>
            <a:ext cx="5826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969696"/>
                </a:solidFill>
                <a:ea typeface="宋体" pitchFamily="2" charset="-122"/>
              </a:rPr>
              <a:t>Germany</a:t>
            </a:r>
          </a:p>
        </p:txBody>
      </p:sp>
      <p:sp>
        <p:nvSpPr>
          <p:cNvPr id="1046" name="Rectangle 19"/>
          <p:cNvSpPr>
            <a:spLocks noChangeArrowheads="1"/>
          </p:cNvSpPr>
          <p:nvPr/>
        </p:nvSpPr>
        <p:spPr bwMode="gray">
          <a:xfrm>
            <a:off x="3973513" y="4122738"/>
            <a:ext cx="369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46033" rIns="0" bIns="46033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zh-CN" sz="1000">
                <a:solidFill>
                  <a:srgbClr val="000000"/>
                </a:solidFill>
                <a:ea typeface="宋体" pitchFamily="2" charset="-122"/>
              </a:rPr>
              <a:t>3.9%</a:t>
            </a:r>
          </a:p>
        </p:txBody>
      </p:sp>
      <p:sp>
        <p:nvSpPr>
          <p:cNvPr id="1047" name="Rectangle 4992"/>
          <p:cNvSpPr>
            <a:spLocks noChangeArrowheads="1"/>
          </p:cNvSpPr>
          <p:nvPr/>
        </p:nvSpPr>
        <p:spPr bwMode="gray">
          <a:xfrm>
            <a:off x="4714875" y="6538913"/>
            <a:ext cx="3602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800">
                <a:solidFill>
                  <a:srgbClr val="000000"/>
                </a:solidFill>
                <a:ea typeface="宋体" pitchFamily="2" charset="-122"/>
              </a:rPr>
              <a:t>Source:  McKinsey Market Sizing (2011), Asia Capital Markets Monitor, EIU Country Finance Report (2009)</a:t>
            </a:r>
          </a:p>
        </p:txBody>
      </p:sp>
      <p:sp>
        <p:nvSpPr>
          <p:cNvPr id="1048" name="Rectangle 28"/>
          <p:cNvSpPr>
            <a:spLocks noChangeArrowheads="1"/>
          </p:cNvSpPr>
          <p:nvPr/>
        </p:nvSpPr>
        <p:spPr bwMode="gray">
          <a:xfrm>
            <a:off x="4751388" y="1452563"/>
            <a:ext cx="4392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300">
                <a:solidFill>
                  <a:srgbClr val="003082"/>
                </a:solidFill>
                <a:ea typeface="宋体" pitchFamily="2" charset="-122"/>
              </a:rPr>
              <a:t>Largest Banking Revenue Pool in Asia</a:t>
            </a:r>
          </a:p>
          <a:p>
            <a:pPr eaLnBrk="1" hangingPunct="1"/>
            <a:r>
              <a:rPr lang="en-US" altLang="zh-CN" sz="1100">
                <a:solidFill>
                  <a:srgbClr val="003082"/>
                </a:solidFill>
                <a:ea typeface="宋体" pitchFamily="2" charset="-122"/>
              </a:rPr>
              <a:t>($ in Billion)</a:t>
            </a:r>
          </a:p>
        </p:txBody>
      </p:sp>
      <p:sp>
        <p:nvSpPr>
          <p:cNvPr id="1049" name="Rectangle 29"/>
          <p:cNvSpPr>
            <a:spLocks noChangeArrowheads="1"/>
          </p:cNvSpPr>
          <p:nvPr/>
        </p:nvSpPr>
        <p:spPr bwMode="gray">
          <a:xfrm>
            <a:off x="4711700" y="5162550"/>
            <a:ext cx="611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0D0D0D"/>
                </a:solidFill>
                <a:ea typeface="宋体" pitchFamily="2" charset="-122"/>
              </a:rPr>
              <a:t>Greater China</a:t>
            </a:r>
          </a:p>
        </p:txBody>
      </p:sp>
      <p:sp>
        <p:nvSpPr>
          <p:cNvPr id="1050" name="Rectangle 29"/>
          <p:cNvSpPr>
            <a:spLocks noChangeArrowheads="1"/>
          </p:cNvSpPr>
          <p:nvPr/>
        </p:nvSpPr>
        <p:spPr bwMode="gray">
          <a:xfrm>
            <a:off x="4721225" y="4581525"/>
            <a:ext cx="6111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0D0D0D"/>
                </a:solidFill>
                <a:ea typeface="宋体" pitchFamily="2" charset="-122"/>
              </a:rPr>
              <a:t>Korea</a:t>
            </a:r>
          </a:p>
        </p:txBody>
      </p:sp>
      <p:sp>
        <p:nvSpPr>
          <p:cNvPr id="1051" name="Rectangle 29"/>
          <p:cNvSpPr>
            <a:spLocks noChangeArrowheads="1"/>
          </p:cNvSpPr>
          <p:nvPr/>
        </p:nvSpPr>
        <p:spPr bwMode="gray">
          <a:xfrm>
            <a:off x="4721225" y="4383088"/>
            <a:ext cx="993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0D0D0D"/>
                </a:solidFill>
                <a:ea typeface="宋体" pitchFamily="2" charset="-122"/>
              </a:rPr>
              <a:t>Southeast Asia</a:t>
            </a:r>
          </a:p>
        </p:txBody>
      </p:sp>
      <p:sp>
        <p:nvSpPr>
          <p:cNvPr id="1052" name="Rectangle 29"/>
          <p:cNvSpPr>
            <a:spLocks noChangeArrowheads="1"/>
          </p:cNvSpPr>
          <p:nvPr/>
        </p:nvSpPr>
        <p:spPr bwMode="gray">
          <a:xfrm>
            <a:off x="4721225" y="3870325"/>
            <a:ext cx="7651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000"/>
              </a:lnSpc>
            </a:pPr>
            <a:r>
              <a:rPr lang="en-US" altLang="zh-CN" sz="1100">
                <a:solidFill>
                  <a:srgbClr val="0D0D0D"/>
                </a:solidFill>
                <a:ea typeface="宋体" pitchFamily="2" charset="-122"/>
              </a:rPr>
              <a:t>Other Asia (Developed)</a:t>
            </a:r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4721225" y="4198938"/>
            <a:ext cx="6111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0D0D0D"/>
                </a:solidFill>
                <a:ea typeface="宋体" pitchFamily="2" charset="-122"/>
              </a:rPr>
              <a:t>India</a:t>
            </a:r>
          </a:p>
        </p:txBody>
      </p:sp>
      <p:sp>
        <p:nvSpPr>
          <p:cNvPr id="1054" name="Rectangle 29"/>
          <p:cNvSpPr>
            <a:spLocks noChangeArrowheads="1"/>
          </p:cNvSpPr>
          <p:nvPr/>
        </p:nvSpPr>
        <p:spPr bwMode="gray">
          <a:xfrm>
            <a:off x="4721225" y="3524250"/>
            <a:ext cx="6937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000"/>
              </a:lnSpc>
            </a:pPr>
            <a:r>
              <a:rPr lang="en-US" altLang="zh-CN" sz="1100">
                <a:solidFill>
                  <a:srgbClr val="0D0D0D"/>
                </a:solidFill>
                <a:ea typeface="宋体" pitchFamily="2" charset="-122"/>
              </a:rPr>
              <a:t>Other Asia (Emerging)</a:t>
            </a:r>
          </a:p>
        </p:txBody>
      </p:sp>
      <p:sp>
        <p:nvSpPr>
          <p:cNvPr id="31" name="Text Box 49"/>
          <p:cNvSpPr txBox="1">
            <a:spLocks noChangeArrowheads="1"/>
          </p:cNvSpPr>
          <p:nvPr/>
        </p:nvSpPr>
        <p:spPr bwMode="auto">
          <a:xfrm>
            <a:off x="7767638" y="1508125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A8EB"/>
                </a:solidFill>
                <a:latin typeface="Arial"/>
              </a:rPr>
              <a:t>’10–’15 CAGR</a:t>
            </a:r>
          </a:p>
        </p:txBody>
      </p:sp>
      <p:sp>
        <p:nvSpPr>
          <p:cNvPr id="32" name="Text Box 50"/>
          <p:cNvSpPr txBox="1">
            <a:spLocks noChangeArrowheads="1"/>
          </p:cNvSpPr>
          <p:nvPr/>
        </p:nvSpPr>
        <p:spPr bwMode="auto">
          <a:xfrm>
            <a:off x="7767638" y="2181225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17%</a:t>
            </a:r>
          </a:p>
        </p:txBody>
      </p:sp>
      <p:sp>
        <p:nvSpPr>
          <p:cNvPr id="33" name="Text Box 52"/>
          <p:cNvSpPr txBox="1">
            <a:spLocks noChangeArrowheads="1"/>
          </p:cNvSpPr>
          <p:nvPr/>
        </p:nvSpPr>
        <p:spPr bwMode="auto">
          <a:xfrm>
            <a:off x="7767638" y="2501900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4%</a:t>
            </a:r>
          </a:p>
        </p:txBody>
      </p:sp>
      <p:sp>
        <p:nvSpPr>
          <p:cNvPr id="34" name="Text Box 53"/>
          <p:cNvSpPr txBox="1">
            <a:spLocks noChangeArrowheads="1"/>
          </p:cNvSpPr>
          <p:nvPr/>
        </p:nvSpPr>
        <p:spPr bwMode="auto">
          <a:xfrm>
            <a:off x="7740650" y="1939925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A8EB"/>
                </a:solidFill>
                <a:latin typeface="Arial"/>
              </a:rPr>
              <a:t>10%</a:t>
            </a:r>
          </a:p>
        </p:txBody>
      </p:sp>
      <p:sp>
        <p:nvSpPr>
          <p:cNvPr id="35" name="Text Box 56"/>
          <p:cNvSpPr txBox="1">
            <a:spLocks noChangeArrowheads="1"/>
          </p:cNvSpPr>
          <p:nvPr/>
        </p:nvSpPr>
        <p:spPr bwMode="auto">
          <a:xfrm>
            <a:off x="7767638" y="3036888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20%</a:t>
            </a:r>
          </a:p>
        </p:txBody>
      </p:sp>
      <p:sp>
        <p:nvSpPr>
          <p:cNvPr id="36" name="Text Box 57"/>
          <p:cNvSpPr txBox="1">
            <a:spLocks noChangeArrowheads="1"/>
          </p:cNvSpPr>
          <p:nvPr/>
        </p:nvSpPr>
        <p:spPr bwMode="auto">
          <a:xfrm>
            <a:off x="7767638" y="3378200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11%</a:t>
            </a:r>
          </a:p>
        </p:txBody>
      </p:sp>
      <p:sp>
        <p:nvSpPr>
          <p:cNvPr id="37" name="Text Box 58"/>
          <p:cNvSpPr txBox="1">
            <a:spLocks noChangeArrowheads="1"/>
          </p:cNvSpPr>
          <p:nvPr/>
        </p:nvSpPr>
        <p:spPr bwMode="auto">
          <a:xfrm>
            <a:off x="7767638" y="3636963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6%</a:t>
            </a:r>
          </a:p>
        </p:txBody>
      </p:sp>
      <p:sp>
        <p:nvSpPr>
          <p:cNvPr id="38" name="Text Box 59"/>
          <p:cNvSpPr txBox="1">
            <a:spLocks noChangeArrowheads="1"/>
          </p:cNvSpPr>
          <p:nvPr/>
        </p:nvSpPr>
        <p:spPr bwMode="auto">
          <a:xfrm>
            <a:off x="7767638" y="4646613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13%</a:t>
            </a:r>
          </a:p>
        </p:txBody>
      </p:sp>
      <p:sp>
        <p:nvSpPr>
          <p:cNvPr id="1063" name="Line 41"/>
          <p:cNvSpPr>
            <a:spLocks noChangeShapeType="1"/>
          </p:cNvSpPr>
          <p:nvPr/>
        </p:nvSpPr>
        <p:spPr bwMode="auto">
          <a:xfrm>
            <a:off x="7964488" y="1939925"/>
            <a:ext cx="503237" cy="0"/>
          </a:xfrm>
          <a:prstGeom prst="line">
            <a:avLst/>
          </a:prstGeom>
          <a:noFill/>
          <a:ln w="15875">
            <a:solidFill>
              <a:srgbClr val="00A8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4" name="Rectangle 29"/>
          <p:cNvSpPr>
            <a:spLocks noChangeArrowheads="1"/>
          </p:cNvSpPr>
          <p:nvPr/>
        </p:nvSpPr>
        <p:spPr bwMode="gray">
          <a:xfrm>
            <a:off x="4886325" y="6070600"/>
            <a:ext cx="919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000" b="1">
                <a:solidFill>
                  <a:srgbClr val="0D0D0D"/>
                </a:solidFill>
                <a:ea typeface="宋体" pitchFamily="2" charset="-122"/>
              </a:rPr>
              <a:t>China</a:t>
            </a:r>
          </a:p>
          <a:p>
            <a:pPr eaLnBrk="1" hangingPunct="1"/>
            <a:r>
              <a:rPr lang="en-US" altLang="zh-CN" sz="1000" b="1">
                <a:solidFill>
                  <a:srgbClr val="0D0D0D"/>
                </a:solidFill>
                <a:ea typeface="宋体" pitchFamily="2" charset="-122"/>
              </a:rPr>
              <a:t>(% of Total)</a:t>
            </a: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5986463" y="6142038"/>
            <a:ext cx="57626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rial"/>
              </a:rPr>
              <a:t>42%</a:t>
            </a:r>
          </a:p>
        </p:txBody>
      </p:sp>
      <p:sp>
        <p:nvSpPr>
          <p:cNvPr id="42" name="Text Box 64"/>
          <p:cNvSpPr txBox="1">
            <a:spLocks noChangeArrowheads="1"/>
          </p:cNvSpPr>
          <p:nvPr/>
        </p:nvSpPr>
        <p:spPr bwMode="auto">
          <a:xfrm>
            <a:off x="6875463" y="6142038"/>
            <a:ext cx="57626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rial"/>
              </a:rPr>
              <a:t>47%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607050" y="1998663"/>
          <a:ext cx="2278063" cy="407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Worksheet" r:id="rId5" imgW="1990641" imgH="5305357" progId="Excel.Sheet.8">
                  <p:embed/>
                </p:oleObj>
              </mc:Choice>
              <mc:Fallback>
                <p:oleObj name="Worksheet" r:id="rId5" imgW="1990641" imgH="5305357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3000"/>
                      <a:stretch>
                        <a:fillRect/>
                      </a:stretch>
                    </p:blipFill>
                    <p:spPr bwMode="auto">
                      <a:xfrm>
                        <a:off x="5607050" y="1998663"/>
                        <a:ext cx="2278063" cy="407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7" name="TextBox 54"/>
          <p:cNvSpPr txBox="1">
            <a:spLocks noChangeArrowheads="1"/>
          </p:cNvSpPr>
          <p:nvPr/>
        </p:nvSpPr>
        <p:spPr bwMode="gray">
          <a:xfrm>
            <a:off x="5670550" y="3427413"/>
            <a:ext cx="8731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00A8EB"/>
                </a:solidFill>
                <a:ea typeface="宋体" pitchFamily="2" charset="-122"/>
              </a:rPr>
              <a:t>910</a:t>
            </a:r>
          </a:p>
        </p:txBody>
      </p:sp>
      <p:sp>
        <p:nvSpPr>
          <p:cNvPr id="1068" name="TextBox 55"/>
          <p:cNvSpPr txBox="1">
            <a:spLocks noChangeArrowheads="1"/>
          </p:cNvSpPr>
          <p:nvPr/>
        </p:nvSpPr>
        <p:spPr bwMode="gray">
          <a:xfrm>
            <a:off x="6804025" y="2047875"/>
            <a:ext cx="6477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00A8EB"/>
                </a:solidFill>
                <a:ea typeface="宋体" pitchFamily="2" charset="-122"/>
              </a:rPr>
              <a:t>1,512</a:t>
            </a:r>
          </a:p>
        </p:txBody>
      </p:sp>
      <p:sp>
        <p:nvSpPr>
          <p:cNvPr id="1069" name="Line 40"/>
          <p:cNvSpPr>
            <a:spLocks noChangeShapeType="1"/>
          </p:cNvSpPr>
          <p:nvPr/>
        </p:nvSpPr>
        <p:spPr bwMode="auto">
          <a:xfrm>
            <a:off x="5849938" y="3706813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0" name="Line 41"/>
          <p:cNvSpPr>
            <a:spLocks noChangeShapeType="1"/>
          </p:cNvSpPr>
          <p:nvPr/>
        </p:nvSpPr>
        <p:spPr bwMode="auto">
          <a:xfrm>
            <a:off x="6915150" y="2368550"/>
            <a:ext cx="5207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1" name="Text Box 42"/>
          <p:cNvSpPr txBox="1">
            <a:spLocks noChangeArrowheads="1"/>
          </p:cNvSpPr>
          <p:nvPr/>
        </p:nvSpPr>
        <p:spPr bwMode="auto">
          <a:xfrm>
            <a:off x="5868988" y="3884613"/>
            <a:ext cx="457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100">
                <a:solidFill>
                  <a:srgbClr val="000000"/>
                </a:solidFill>
                <a:ea typeface="宋体" pitchFamily="2" charset="-122"/>
              </a:rPr>
              <a:t>259</a:t>
            </a:r>
          </a:p>
        </p:txBody>
      </p:sp>
      <p:sp>
        <p:nvSpPr>
          <p:cNvPr id="1072" name="Text Box 43"/>
          <p:cNvSpPr txBox="1">
            <a:spLocks noChangeArrowheads="1"/>
          </p:cNvSpPr>
          <p:nvPr/>
        </p:nvSpPr>
        <p:spPr bwMode="auto">
          <a:xfrm>
            <a:off x="6931025" y="2513013"/>
            <a:ext cx="457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100">
                <a:solidFill>
                  <a:srgbClr val="000000"/>
                </a:solidFill>
                <a:ea typeface="宋体" pitchFamily="2" charset="-122"/>
              </a:rPr>
              <a:t>323</a:t>
            </a:r>
          </a:p>
        </p:txBody>
      </p:sp>
      <p:sp>
        <p:nvSpPr>
          <p:cNvPr id="1073" name="Text Box 44"/>
          <p:cNvSpPr txBox="1">
            <a:spLocks noChangeArrowheads="1"/>
          </p:cNvSpPr>
          <p:nvPr/>
        </p:nvSpPr>
        <p:spPr bwMode="auto">
          <a:xfrm>
            <a:off x="6024563" y="3538538"/>
            <a:ext cx="228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100">
                <a:solidFill>
                  <a:srgbClr val="000000"/>
                </a:solidFill>
                <a:ea typeface="宋体" pitchFamily="2" charset="-122"/>
              </a:rPr>
              <a:t>4</a:t>
            </a:r>
          </a:p>
        </p:txBody>
      </p:sp>
      <p:sp>
        <p:nvSpPr>
          <p:cNvPr id="1074" name="Text Box 45"/>
          <p:cNvSpPr txBox="1">
            <a:spLocks noChangeArrowheads="1"/>
          </p:cNvSpPr>
          <p:nvPr/>
        </p:nvSpPr>
        <p:spPr bwMode="auto">
          <a:xfrm>
            <a:off x="7037388" y="2195513"/>
            <a:ext cx="228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100">
                <a:solidFill>
                  <a:srgbClr val="000000"/>
                </a:solidFill>
                <a:ea typeface="宋体" pitchFamily="2" charset="-122"/>
              </a:rPr>
              <a:t>8</a:t>
            </a:r>
          </a:p>
        </p:txBody>
      </p:sp>
      <p:sp>
        <p:nvSpPr>
          <p:cNvPr id="1075" name="Rectangle 5"/>
          <p:cNvSpPr>
            <a:spLocks noChangeArrowheads="1"/>
          </p:cNvSpPr>
          <p:nvPr/>
        </p:nvSpPr>
        <p:spPr bwMode="gray">
          <a:xfrm>
            <a:off x="304800" y="5440363"/>
            <a:ext cx="40386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7800" indent="-1778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  <a:ea typeface="宋体" pitchFamily="2" charset="-122"/>
              </a:rPr>
              <a:t>Greater China combined GDP surpassed $6 Trillion in 2010 and will grow to $14 Trillion by 2015</a:t>
            </a:r>
          </a:p>
          <a:p>
            <a:pPr eaLnBrk="1" hangingPunct="1">
              <a:spcBef>
                <a:spcPct val="75000"/>
              </a:spcBef>
              <a:buClr>
                <a:srgbClr val="FF0000"/>
              </a:buClr>
              <a:buSzPct val="120000"/>
              <a:buFont typeface="Arial" pitchFamily="34" charset="0"/>
              <a:buChar char="•"/>
            </a:pPr>
            <a:r>
              <a:rPr lang="en-US" altLang="zh-CN" sz="1200">
                <a:solidFill>
                  <a:srgbClr val="000000"/>
                </a:solidFill>
                <a:ea typeface="宋体" pitchFamily="2" charset="-122"/>
              </a:rPr>
              <a:t>On a PPP basis, Greater China will overtake the </a:t>
            </a:r>
            <a:br>
              <a:rPr lang="en-US" altLang="zh-CN" sz="1200">
                <a:solidFill>
                  <a:srgbClr val="000000"/>
                </a:solidFill>
                <a:ea typeface="宋体" pitchFamily="2" charset="-122"/>
              </a:rPr>
            </a:br>
            <a:r>
              <a:rPr lang="en-US" altLang="zh-CN" sz="1200">
                <a:solidFill>
                  <a:srgbClr val="000000"/>
                </a:solidFill>
                <a:ea typeface="宋体" pitchFamily="2" charset="-122"/>
              </a:rPr>
              <a:t>US as the world’s largest economy by 2017</a:t>
            </a:r>
          </a:p>
        </p:txBody>
      </p:sp>
      <p:grpSp>
        <p:nvGrpSpPr>
          <p:cNvPr id="1076" name="Group 7"/>
          <p:cNvGrpSpPr>
            <a:grpSpLocks/>
          </p:cNvGrpSpPr>
          <p:nvPr/>
        </p:nvGrpSpPr>
        <p:grpSpPr bwMode="auto">
          <a:xfrm>
            <a:off x="323850" y="866775"/>
            <a:ext cx="8496300" cy="463550"/>
            <a:chOff x="192" y="461"/>
            <a:chExt cx="5376" cy="355"/>
          </a:xfrm>
        </p:grpSpPr>
        <p:sp>
          <p:nvSpPr>
            <p:cNvPr id="1084" name="Line 8"/>
            <p:cNvSpPr>
              <a:spLocks noChangeShapeType="1"/>
            </p:cNvSpPr>
            <p:nvPr/>
          </p:nvSpPr>
          <p:spPr bwMode="gray">
            <a:xfrm flipV="1">
              <a:off x="192" y="816"/>
              <a:ext cx="5376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" name="Rectangle 9"/>
            <p:cNvSpPr>
              <a:spLocks noChangeArrowheads="1"/>
            </p:cNvSpPr>
            <p:nvPr/>
          </p:nvSpPr>
          <p:spPr bwMode="gray">
            <a:xfrm>
              <a:off x="192" y="461"/>
              <a:ext cx="5376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300">
                  <a:solidFill>
                    <a:srgbClr val="00A8EB"/>
                  </a:solidFill>
                  <a:ea typeface="STKaiti" pitchFamily="2" charset="-122"/>
                </a:rPr>
                <a:t>China has been growing at 14.5% annually over the last 20 years; it represents around 42% of Asia’s banking revenue pool today and will contribute 55% of incremental revenue between 2010 and 2015. </a:t>
              </a:r>
            </a:p>
          </p:txBody>
        </p:sp>
      </p:grpSp>
      <p:cxnSp>
        <p:nvCxnSpPr>
          <p:cNvPr id="1077" name="Straight Connector 63"/>
          <p:cNvCxnSpPr>
            <a:cxnSpLocks noChangeShapeType="1"/>
          </p:cNvCxnSpPr>
          <p:nvPr/>
        </p:nvCxnSpPr>
        <p:spPr bwMode="auto">
          <a:xfrm>
            <a:off x="5854700" y="4932363"/>
            <a:ext cx="603250" cy="1587"/>
          </a:xfrm>
          <a:prstGeom prst="line">
            <a:avLst/>
          </a:prstGeom>
          <a:noFill/>
          <a:ln w="63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8" name="Straight Connector 64"/>
          <p:cNvCxnSpPr>
            <a:cxnSpLocks noChangeShapeType="1"/>
          </p:cNvCxnSpPr>
          <p:nvPr/>
        </p:nvCxnSpPr>
        <p:spPr bwMode="auto">
          <a:xfrm>
            <a:off x="6858000" y="4171950"/>
            <a:ext cx="603250" cy="1588"/>
          </a:xfrm>
          <a:prstGeom prst="line">
            <a:avLst/>
          </a:prstGeom>
          <a:noFill/>
          <a:ln w="63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5943600" y="4876800"/>
            <a:ext cx="838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  <a:latin typeface="Arial"/>
              </a:rPr>
              <a:t>382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34200" y="4119563"/>
            <a:ext cx="838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  <a:latin typeface="Arial"/>
              </a:rPr>
              <a:t>712</a:t>
            </a:r>
          </a:p>
        </p:txBody>
      </p:sp>
      <p:sp>
        <p:nvSpPr>
          <p:cNvPr id="1081" name="Rectangle 29"/>
          <p:cNvSpPr>
            <a:spLocks noChangeArrowheads="1"/>
          </p:cNvSpPr>
          <p:nvPr/>
        </p:nvSpPr>
        <p:spPr bwMode="gray">
          <a:xfrm>
            <a:off x="4713288" y="4857750"/>
            <a:ext cx="6111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rgbClr val="FF0000"/>
                </a:solidFill>
                <a:ea typeface="宋体" pitchFamily="2" charset="-122"/>
              </a:rPr>
              <a:t>China</a:t>
            </a:r>
          </a:p>
        </p:txBody>
      </p:sp>
      <p:sp>
        <p:nvSpPr>
          <p:cNvPr id="62" name="Text Box 59"/>
          <p:cNvSpPr txBox="1">
            <a:spLocks noChangeArrowheads="1"/>
          </p:cNvSpPr>
          <p:nvPr/>
        </p:nvSpPr>
        <p:spPr bwMode="auto">
          <a:xfrm>
            <a:off x="7759700" y="4064000"/>
            <a:ext cx="86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FF0000"/>
                </a:solidFill>
                <a:latin typeface="Arial"/>
              </a:rPr>
              <a:t>13%</a:t>
            </a:r>
          </a:p>
        </p:txBody>
      </p:sp>
      <p:sp>
        <p:nvSpPr>
          <p:cNvPr id="1083" name="TextBox 60"/>
          <p:cNvSpPr txBox="1">
            <a:spLocks noChangeArrowheads="1"/>
          </p:cNvSpPr>
          <p:nvPr/>
        </p:nvSpPr>
        <p:spPr bwMode="auto">
          <a:xfrm>
            <a:off x="0" y="66151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1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ext Box 5"/>
          <p:cNvSpPr txBox="1">
            <a:spLocks noChangeArrowheads="1"/>
          </p:cNvSpPr>
          <p:nvPr/>
        </p:nvSpPr>
        <p:spPr bwMode="auto">
          <a:xfrm>
            <a:off x="314325" y="276225"/>
            <a:ext cx="72167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Highly Regulated Banking Industry</a:t>
            </a:r>
          </a:p>
        </p:txBody>
      </p:sp>
      <p:sp>
        <p:nvSpPr>
          <p:cNvPr id="2055" name="Rectangle 2"/>
          <p:cNvSpPr>
            <a:spLocks noChangeArrowheads="1"/>
          </p:cNvSpPr>
          <p:nvPr/>
        </p:nvSpPr>
        <p:spPr bwMode="gray">
          <a:xfrm>
            <a:off x="5849938" y="1962150"/>
            <a:ext cx="2033587" cy="3810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endParaRPr lang="zh-CN" altLang="zh-CN" sz="1200">
              <a:solidFill>
                <a:srgbClr val="000000"/>
              </a:solidFill>
            </a:endParaRPr>
          </a:p>
        </p:txBody>
      </p:sp>
      <p:grpSp>
        <p:nvGrpSpPr>
          <p:cNvPr id="2056" name="Group 21"/>
          <p:cNvGrpSpPr>
            <a:grpSpLocks/>
          </p:cNvGrpSpPr>
          <p:nvPr/>
        </p:nvGrpSpPr>
        <p:grpSpPr bwMode="auto">
          <a:xfrm>
            <a:off x="1104900" y="1465263"/>
            <a:ext cx="6686550" cy="839787"/>
            <a:chOff x="1104900" y="1528763"/>
            <a:chExt cx="6686550" cy="839787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1104900" y="1987550"/>
            <a:ext cx="213360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1" name="Photo Editor Photo" r:id="rId4" imgW="4277322" imgH="980952" progId="">
                    <p:embed/>
                  </p:oleObj>
                </mc:Choice>
                <mc:Fallback>
                  <p:oleObj name="Photo Editor Photo" r:id="rId4" imgW="4277322" imgH="980952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1104900" y="1987550"/>
                          <a:ext cx="2133600" cy="369888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2486025" y="1528763"/>
            <a:ext cx="18288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Photo Editor Photo" r:id="rId6" imgW="3638095" imgH="809738" progId="">
                    <p:embed/>
                  </p:oleObj>
                </mc:Choice>
                <mc:Fallback>
                  <p:oleObj name="Photo Editor Photo" r:id="rId6" imgW="3638095" imgH="809738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486025" y="1528763"/>
                          <a:ext cx="1828800" cy="3810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68" name="Group 19"/>
            <p:cNvGrpSpPr>
              <a:grpSpLocks/>
            </p:cNvGrpSpPr>
            <p:nvPr/>
          </p:nvGrpSpPr>
          <p:grpSpPr bwMode="auto">
            <a:xfrm>
              <a:off x="3608388" y="2000250"/>
              <a:ext cx="1995487" cy="368300"/>
              <a:chOff x="3124200" y="1244600"/>
              <a:chExt cx="1766888" cy="330200"/>
            </a:xfrm>
          </p:grpSpPr>
          <p:pic>
            <p:nvPicPr>
              <p:cNvPr id="2072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124200" y="1244600"/>
                <a:ext cx="1766888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053" name="Object 5"/>
              <p:cNvGraphicFramePr>
                <a:graphicFrameLocks noChangeAspect="1"/>
              </p:cNvGraphicFramePr>
              <p:nvPr/>
            </p:nvGraphicFramePr>
            <p:xfrm>
              <a:off x="3133725" y="1319213"/>
              <a:ext cx="255588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3" name="Photo Editor Photo" r:id="rId9" imgW="352474" imgH="428798" progId="">
                      <p:embed/>
                    </p:oleObj>
                  </mc:Choice>
                  <mc:Fallback>
                    <p:oleObj name="Photo Editor Photo" r:id="rId9" imgW="352474" imgH="428798" progId="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gray">
                          <a:xfrm>
                            <a:off x="3133725" y="1319213"/>
                            <a:ext cx="255588" cy="2365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5975350" y="1987550"/>
            <a:ext cx="1816100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" name="Photo Editor Photo" r:id="rId11" imgW="4648849" imgH="628571" progId="">
                    <p:embed/>
                  </p:oleObj>
                </mc:Choice>
                <mc:Fallback>
                  <p:oleObj name="Photo Editor Photo" r:id="rId11" imgW="4648849" imgH="628571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5975350" y="1987550"/>
                          <a:ext cx="1816100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69" name="Group 18"/>
            <p:cNvGrpSpPr>
              <a:grpSpLocks/>
            </p:cNvGrpSpPr>
            <p:nvPr/>
          </p:nvGrpSpPr>
          <p:grpSpPr bwMode="auto">
            <a:xfrm>
              <a:off x="4802188" y="1528763"/>
              <a:ext cx="1927225" cy="369887"/>
              <a:chOff x="6880225" y="1174750"/>
              <a:chExt cx="1927225" cy="369888"/>
            </a:xfrm>
          </p:grpSpPr>
          <p:pic>
            <p:nvPicPr>
              <p:cNvPr id="2070" name="Picture 17" descr="国家外汇管理局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7304088" y="1174750"/>
                <a:ext cx="150336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1" name="Picture 16" descr="http://wiki.mbalib.com/w/images/7/7f/SAFE_logo.gif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6880225" y="1174750"/>
                <a:ext cx="4381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57" name="Rectangle 6"/>
          <p:cNvSpPr>
            <a:spLocks noChangeArrowheads="1"/>
          </p:cNvSpPr>
          <p:nvPr/>
        </p:nvSpPr>
        <p:spPr bwMode="gray">
          <a:xfrm>
            <a:off x="301625" y="6591300"/>
            <a:ext cx="42608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800">
                <a:solidFill>
                  <a:srgbClr val="000000"/>
                </a:solidFill>
                <a:ea typeface="黑体" pitchFamily="49" charset="-122"/>
              </a:rPr>
              <a:t>(1)  PII:  Personal Identifiable Information</a:t>
            </a:r>
          </a:p>
        </p:txBody>
      </p:sp>
      <p:sp>
        <p:nvSpPr>
          <p:cNvPr id="2058" name="Line 17"/>
          <p:cNvSpPr>
            <a:spLocks noChangeShapeType="1"/>
          </p:cNvSpPr>
          <p:nvPr/>
        </p:nvSpPr>
        <p:spPr bwMode="gray">
          <a:xfrm>
            <a:off x="4562475" y="2370138"/>
            <a:ext cx="0" cy="391636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9" name="Group 23"/>
          <p:cNvGrpSpPr>
            <a:grpSpLocks/>
          </p:cNvGrpSpPr>
          <p:nvPr/>
        </p:nvGrpSpPr>
        <p:grpSpPr bwMode="auto">
          <a:xfrm>
            <a:off x="4791075" y="2438400"/>
            <a:ext cx="4022725" cy="3738563"/>
            <a:chOff x="4791075" y="2520950"/>
            <a:chExt cx="4022725" cy="3738563"/>
          </a:xfrm>
        </p:grpSpPr>
        <p:sp>
          <p:nvSpPr>
            <p:cNvPr id="2066" name="Rectangle 7"/>
            <p:cNvSpPr>
              <a:spLocks noChangeArrowheads="1"/>
            </p:cNvSpPr>
            <p:nvPr/>
          </p:nvSpPr>
          <p:spPr bwMode="gray">
            <a:xfrm>
              <a:off x="4791075" y="2824163"/>
              <a:ext cx="4022725" cy="343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31775" indent="-231775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461963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40000"/>
                </a:spcBef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kumimoji="1" lang="en-US" altLang="zh-CN" sz="1200">
                  <a:solidFill>
                    <a:srgbClr val="00A8EB"/>
                  </a:solidFill>
                  <a:ea typeface="宋体" pitchFamily="2" charset="-122"/>
                </a:rPr>
                <a:t>Regulators largely honored WTO commitments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Over 100 foreign banks in China, of which 37 have </a:t>
              </a:r>
              <a:r>
                <a:rPr kumimoji="1" lang="en-US" altLang="zh-CN" sz="1200">
                  <a:solidFill>
                    <a:srgbClr val="000000"/>
                  </a:solidFill>
                  <a:ea typeface="宋体" pitchFamily="2" charset="-122"/>
                </a:rPr>
                <a:t>locally incorporated since 2007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kumimoji="1" lang="en-US" altLang="zh-CN" sz="1200">
                  <a:solidFill>
                    <a:srgbClr val="000000"/>
                  </a:solidFill>
                  <a:ea typeface="宋体" pitchFamily="2" charset="-122"/>
                </a:rPr>
                <a:t>Retail RMB licenses have been granted to eligible foreign banks, opening up a full range of products</a:t>
              </a:r>
            </a:p>
            <a:p>
              <a:pPr>
                <a:spcBef>
                  <a:spcPct val="40000"/>
                </a:spcBef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kumimoji="1" lang="en-US" altLang="zh-CN" sz="1200">
                  <a:solidFill>
                    <a:srgbClr val="00A8EB"/>
                  </a:solidFill>
                  <a:ea typeface="宋体" pitchFamily="2" charset="-122"/>
                </a:rPr>
                <a:t>Market liberalization in a controlled manner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Uneven pace of market liberalization, driven by policy considerations and market conditions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Regulators remain cautious about complex financial products (e.g., capital markets)</a:t>
              </a:r>
            </a:p>
            <a:p>
              <a:pPr>
                <a:spcBef>
                  <a:spcPct val="40000"/>
                </a:spcBef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kumimoji="1" lang="en-US" altLang="zh-CN" sz="1200">
                  <a:solidFill>
                    <a:srgbClr val="00A8EB"/>
                  </a:solidFill>
                  <a:ea typeface="宋体" pitchFamily="2" charset="-122"/>
                </a:rPr>
                <a:t>Gradually lifting restrictions for foreign banks, </a:t>
              </a:r>
              <a:r>
                <a:rPr kumimoji="1" lang="en-US" altLang="zh-CN" sz="1200">
                  <a:solidFill>
                    <a:srgbClr val="000000"/>
                  </a:solidFill>
                  <a:ea typeface="宋体" pitchFamily="2" charset="-122"/>
                </a:rPr>
                <a:t>recent positive developments include: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Foreign banks to participate in STN/MTN trading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Foreign banks to distribute domestic mutual fund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Promotion of cross-border RMB settlement </a:t>
              </a:r>
            </a:p>
          </p:txBody>
        </p:sp>
        <p:sp>
          <p:nvSpPr>
            <p:cNvPr id="2067" name="Text Box 5"/>
            <p:cNvSpPr txBox="1">
              <a:spLocks noChangeArrowheads="1"/>
            </p:cNvSpPr>
            <p:nvPr/>
          </p:nvSpPr>
          <p:spPr bwMode="gray">
            <a:xfrm>
              <a:off x="4791075" y="2520950"/>
              <a:ext cx="40227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003082"/>
                  </a:solidFill>
                  <a:ea typeface="宋体" pitchFamily="2" charset="-122"/>
                </a:rPr>
                <a:t>Gradual Market Liberalization</a:t>
              </a:r>
            </a:p>
          </p:txBody>
        </p:sp>
      </p:grpSp>
      <p:grpSp>
        <p:nvGrpSpPr>
          <p:cNvPr id="2060" name="Group 22"/>
          <p:cNvGrpSpPr>
            <a:grpSpLocks/>
          </p:cNvGrpSpPr>
          <p:nvPr/>
        </p:nvGrpSpPr>
        <p:grpSpPr bwMode="auto">
          <a:xfrm>
            <a:off x="296863" y="2438400"/>
            <a:ext cx="4022725" cy="3813175"/>
            <a:chOff x="296863" y="2520950"/>
            <a:chExt cx="4022725" cy="3813175"/>
          </a:xfrm>
        </p:grpSpPr>
        <p:sp>
          <p:nvSpPr>
            <p:cNvPr id="2064" name="Rectangle 6"/>
            <p:cNvSpPr>
              <a:spLocks noChangeArrowheads="1"/>
            </p:cNvSpPr>
            <p:nvPr/>
          </p:nvSpPr>
          <p:spPr bwMode="gray">
            <a:xfrm>
              <a:off x="296863" y="2824163"/>
              <a:ext cx="4022725" cy="3509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31775" indent="-231775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460375" indent="-227013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9652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965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40000"/>
                </a:spcBef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kumimoji="1" lang="en-US" altLang="zh-CN" sz="1200">
                  <a:solidFill>
                    <a:srgbClr val="00A8EB"/>
                  </a:solidFill>
                  <a:ea typeface="宋体" pitchFamily="2" charset="-122"/>
                </a:rPr>
                <a:t>Complex regulatory environment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Multi-agency and multi-layer regulatory apparatus 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Significant manual control, documentation </a:t>
              </a:r>
              <a:b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</a:b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checking and reporting requirements for </a:t>
              </a:r>
              <a:b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</a:b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transaction processing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Regulatory requirements for onshore data center and restrictions on cross-border</a:t>
              </a:r>
              <a:r>
                <a:rPr lang="en-US" altLang="zh-CN" sz="1200">
                  <a:solidFill>
                    <a:srgbClr val="FF0000"/>
                  </a:solidFill>
                  <a:ea typeface="宋体" pitchFamily="2" charset="-122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PII </a:t>
              </a:r>
              <a:r>
                <a:rPr lang="en-US" altLang="zh-CN" sz="1200" baseline="30000">
                  <a:solidFill>
                    <a:srgbClr val="000000"/>
                  </a:solidFill>
                  <a:ea typeface="宋体" pitchFamily="2" charset="-122"/>
                </a:rPr>
                <a:t>(1)</a:t>
              </a:r>
              <a:r>
                <a:rPr lang="en-US" altLang="zh-CN" sz="1200">
                  <a:solidFill>
                    <a:srgbClr val="000000"/>
                  </a:solidFill>
                  <a:ea typeface="宋体" pitchFamily="2" charset="-122"/>
                </a:rPr>
                <a:t> data transfer</a:t>
              </a:r>
            </a:p>
            <a:p>
              <a:pPr>
                <a:spcBef>
                  <a:spcPct val="40000"/>
                </a:spcBef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kumimoji="1" lang="en-US" altLang="zh-CN" sz="1200">
                  <a:solidFill>
                    <a:srgbClr val="00A8EB"/>
                  </a:solidFill>
                  <a:ea typeface="宋体" pitchFamily="2" charset="-122"/>
                </a:rPr>
                <a:t>Interest rate restrictions with limited pricing flexibility 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Capped deposit rates and floored lending rates</a:t>
              </a:r>
              <a:endParaRPr lang="en-US" altLang="zh-CN" sz="1200">
                <a:solidFill>
                  <a:srgbClr val="000000"/>
                </a:solidFill>
                <a:ea typeface="宋体" pitchFamily="2" charset="-122"/>
              </a:endParaRPr>
            </a:p>
            <a:p>
              <a:pPr>
                <a:spcBef>
                  <a:spcPct val="40000"/>
                </a:spcBef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kumimoji="1" lang="en-US" altLang="zh-CN" sz="1200">
                  <a:solidFill>
                    <a:srgbClr val="00A8EB"/>
                  </a:solidFill>
                  <a:ea typeface="宋体" pitchFamily="2" charset="-122"/>
                </a:rPr>
                <a:t>Expansion of foreign banks remains curtailed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kumimoji="1" lang="en-US" altLang="zh-CN" sz="1200">
                  <a:solidFill>
                    <a:srgbClr val="000000"/>
                  </a:solidFill>
                  <a:ea typeface="宋体" pitchFamily="2" charset="-122"/>
                </a:rPr>
                <a:t>Branch licenses subject to discretionary approval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Prerequisite approvals for all new products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Limited capital markets capabilities compared to local banks</a:t>
              </a:r>
            </a:p>
            <a:p>
              <a:pPr lvl="1">
                <a:spcBef>
                  <a:spcPct val="40000"/>
                </a:spcBef>
                <a:buClr>
                  <a:srgbClr val="DC241F"/>
                </a:buClr>
                <a:buFont typeface="Arial" pitchFamily="34" charset="0"/>
                <a:buChar char="–"/>
              </a:pPr>
              <a:r>
                <a:rPr lang="en-US" altLang="zh-CN" sz="1200">
                  <a:solidFill>
                    <a:srgbClr val="000000"/>
                  </a:solidFill>
                  <a:ea typeface="黑体" pitchFamily="49" charset="-122"/>
                </a:rPr>
                <a:t>No timetable for removal of foreign investment cap</a:t>
              </a:r>
            </a:p>
          </p:txBody>
        </p:sp>
        <p:sp>
          <p:nvSpPr>
            <p:cNvPr id="2065" name="Text Box 228"/>
            <p:cNvSpPr txBox="1">
              <a:spLocks noChangeArrowheads="1"/>
            </p:cNvSpPr>
            <p:nvPr/>
          </p:nvSpPr>
          <p:spPr bwMode="gray">
            <a:xfrm>
              <a:off x="296863" y="2520950"/>
              <a:ext cx="40227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003082"/>
                  </a:solidFill>
                  <a:ea typeface="宋体" pitchFamily="2" charset="-122"/>
                </a:rPr>
                <a:t>Highly Regulated Banking Industry</a:t>
              </a:r>
            </a:p>
          </p:txBody>
        </p:sp>
      </p:grpSp>
      <p:sp>
        <p:nvSpPr>
          <p:cNvPr id="2061" name="Rectangle 3"/>
          <p:cNvSpPr txBox="1">
            <a:spLocks noChangeArrowheads="1"/>
          </p:cNvSpPr>
          <p:nvPr/>
        </p:nvSpPr>
        <p:spPr bwMode="gray">
          <a:xfrm>
            <a:off x="323850" y="871538"/>
            <a:ext cx="8640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DC241F"/>
              </a:buClr>
            </a:pPr>
            <a:r>
              <a:rPr lang="en-US" altLang="zh-CN" sz="1300">
                <a:solidFill>
                  <a:srgbClr val="00A8EB"/>
                </a:solidFill>
                <a:ea typeface="STKaiti" pitchFamily="2" charset="-122"/>
              </a:rPr>
              <a:t>Citi China operates in a complex regulatory environment. Given Citi’s long-term strategic interests in China, we need to take a long-range view and work with regulators at all levels to promote market opening/regulatory approval.</a:t>
            </a:r>
          </a:p>
        </p:txBody>
      </p:sp>
      <p:sp>
        <p:nvSpPr>
          <p:cNvPr id="2062" name="Line 8"/>
          <p:cNvSpPr>
            <a:spLocks noChangeShapeType="1"/>
          </p:cNvSpPr>
          <p:nvPr/>
        </p:nvSpPr>
        <p:spPr bwMode="gray">
          <a:xfrm flipV="1">
            <a:off x="323850" y="1309688"/>
            <a:ext cx="84963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3" name="TextBox 60"/>
          <p:cNvSpPr txBox="1">
            <a:spLocks noChangeArrowheads="1"/>
          </p:cNvSpPr>
          <p:nvPr/>
        </p:nvSpPr>
        <p:spPr bwMode="auto">
          <a:xfrm>
            <a:off x="-9525" y="66151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2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5"/>
          <p:cNvSpPr txBox="1">
            <a:spLocks noChangeArrowheads="1"/>
          </p:cNvSpPr>
          <p:nvPr/>
        </p:nvSpPr>
        <p:spPr bwMode="auto">
          <a:xfrm>
            <a:off x="377825" y="303213"/>
            <a:ext cx="72167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Citi China History and Current Presence</a:t>
            </a:r>
          </a:p>
        </p:txBody>
      </p:sp>
      <p:sp>
        <p:nvSpPr>
          <p:cNvPr id="17411" name="AutoShape 397"/>
          <p:cNvSpPr>
            <a:spLocks noChangeArrowheads="1"/>
          </p:cNvSpPr>
          <p:nvPr/>
        </p:nvSpPr>
        <p:spPr bwMode="ltGray">
          <a:xfrm>
            <a:off x="2819400" y="4945063"/>
            <a:ext cx="104775" cy="80962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>
              <a:solidFill>
                <a:srgbClr val="679FFF"/>
              </a:solidFill>
              <a:ea typeface="宋体" pitchFamily="2" charset="-122"/>
            </a:endParaRPr>
          </a:p>
        </p:txBody>
      </p:sp>
      <p:grpSp>
        <p:nvGrpSpPr>
          <p:cNvPr id="17412" name="Group 148"/>
          <p:cNvGrpSpPr>
            <a:grpSpLocks/>
          </p:cNvGrpSpPr>
          <p:nvPr/>
        </p:nvGrpSpPr>
        <p:grpSpPr bwMode="auto">
          <a:xfrm>
            <a:off x="111125" y="2344738"/>
            <a:ext cx="4557713" cy="4114800"/>
            <a:chOff x="166688" y="914400"/>
            <a:chExt cx="4557712" cy="4114800"/>
          </a:xfrm>
        </p:grpSpPr>
        <p:grpSp>
          <p:nvGrpSpPr>
            <p:cNvPr id="17437" name="Group 42"/>
            <p:cNvGrpSpPr>
              <a:grpSpLocks/>
            </p:cNvGrpSpPr>
            <p:nvPr/>
          </p:nvGrpSpPr>
          <p:grpSpPr bwMode="auto">
            <a:xfrm>
              <a:off x="304800" y="914400"/>
              <a:ext cx="4419600" cy="4114800"/>
              <a:chOff x="426069" y="1417638"/>
              <a:chExt cx="4287298" cy="3851275"/>
            </a:xfrm>
          </p:grpSpPr>
          <p:grpSp>
            <p:nvGrpSpPr>
              <p:cNvPr id="17459" name="Group 41"/>
              <p:cNvGrpSpPr>
                <a:grpSpLocks/>
              </p:cNvGrpSpPr>
              <p:nvPr/>
            </p:nvGrpSpPr>
            <p:grpSpPr bwMode="auto">
              <a:xfrm>
                <a:off x="426069" y="1417638"/>
                <a:ext cx="4287298" cy="3851275"/>
                <a:chOff x="426069" y="1417638"/>
                <a:chExt cx="4287298" cy="3851275"/>
              </a:xfrm>
            </p:grpSpPr>
            <p:grpSp>
              <p:nvGrpSpPr>
                <p:cNvPr id="17461" name="Group 36"/>
                <p:cNvGrpSpPr>
                  <a:grpSpLocks/>
                </p:cNvGrpSpPr>
                <p:nvPr/>
              </p:nvGrpSpPr>
              <p:grpSpPr bwMode="auto">
                <a:xfrm>
                  <a:off x="426069" y="1417638"/>
                  <a:ext cx="4287298" cy="3851275"/>
                  <a:chOff x="426069" y="1417638"/>
                  <a:chExt cx="4287298" cy="3851275"/>
                </a:xfrm>
              </p:grpSpPr>
              <p:grpSp>
                <p:nvGrpSpPr>
                  <p:cNvPr id="17464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426069" y="1417638"/>
                    <a:ext cx="4287298" cy="3851275"/>
                    <a:chOff x="426716" y="1628336"/>
                    <a:chExt cx="4286695" cy="3851756"/>
                  </a:xfrm>
                </p:grpSpPr>
                <p:pic>
                  <p:nvPicPr>
                    <p:cNvPr id="17466" name="Picture 91" descr="Q:\FinCon\MIS\WeiMing\Data&amp;Analysis\map China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26716" y="1628336"/>
                      <a:ext cx="4281269" cy="38517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7467" name="AutoShape 374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2362420" y="3911988"/>
                      <a:ext cx="366712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68" name="AutoShape 375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380161" y="4714436"/>
                      <a:ext cx="366712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69" name="AutoShape 376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786188" y="3982328"/>
                      <a:ext cx="366712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70" name="AutoShape 377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429000" y="3200400"/>
                      <a:ext cx="366712" cy="230188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71" name="AutoShape 378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886359" y="3828391"/>
                      <a:ext cx="366713" cy="230188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72" name="AutoShape 379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261215" y="3009242"/>
                      <a:ext cx="366712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73" name="Rectangle 3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02295" y="2912255"/>
                      <a:ext cx="332727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Beijing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74" name="Rectangle 3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3963" y="4814504"/>
                      <a:ext cx="505770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Shenzhen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75" name="Rectangle 3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23509" y="3792368"/>
                      <a:ext cx="430679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Chengdu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76" name="AutoShape 390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733800" y="3039274"/>
                      <a:ext cx="366713" cy="241300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77" name="Rectangle 3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9790" y="3152901"/>
                      <a:ext cx="300076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Dalian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78" name="Rectangle 3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4529" y="4085683"/>
                      <a:ext cx="565390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Hangzhou</a:t>
                      </a:r>
                    </a:p>
                  </p:txBody>
                </p:sp>
                <p:sp>
                  <p:nvSpPr>
                    <p:cNvPr id="17479" name="Rectangle 3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97828" y="3289878"/>
                      <a:ext cx="321844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Tianjin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80" name="Rectangle 3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0810" y="4498761"/>
                      <a:ext cx="547289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Guangzhou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81" name="Rectangle 4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40442" y="3792368"/>
                      <a:ext cx="572969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Shanghai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82" name="AutoShape 434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317268" y="4600136"/>
                      <a:ext cx="366712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83" name="AutoShape 193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2743200" y="3962400"/>
                      <a:ext cx="366713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84" name="Rectangle 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9954" y="4075152"/>
                      <a:ext cx="523967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Chongqing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  <p:sp>
                  <p:nvSpPr>
                    <p:cNvPr id="17485" name="AutoShape 193"/>
                    <p:cNvSpPr>
                      <a:spLocks noChangeArrowheads="1"/>
                    </p:cNvSpPr>
                    <p:nvPr/>
                  </p:nvSpPr>
                  <p:spPr bwMode="ltGray">
                    <a:xfrm>
                      <a:off x="3649890" y="3823263"/>
                      <a:ext cx="366714" cy="230187"/>
                    </a:xfrm>
                    <a:custGeom>
                      <a:avLst/>
                      <a:gdLst>
                        <a:gd name="T0" fmla="*/ 2147483647 w 21600"/>
                        <a:gd name="T1" fmla="*/ 0 h 21600"/>
                        <a:gd name="T2" fmla="*/ 2147483647 w 21600"/>
                        <a:gd name="T3" fmla="*/ 2147483647 h 21600"/>
                        <a:gd name="T4" fmla="*/ 2147483647 w 21600"/>
                        <a:gd name="T5" fmla="*/ 2147483647 h 21600"/>
                        <a:gd name="T6" fmla="*/ 2147483647 w 21600"/>
                        <a:gd name="T7" fmla="*/ 2147483647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297 w 21600"/>
                        <a:gd name="T13" fmla="*/ 0 h 21600"/>
                        <a:gd name="T14" fmla="*/ 21303 w 21600"/>
                        <a:gd name="T15" fmla="*/ 12535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3366" y="10428"/>
                          </a:moveTo>
                          <a:cubicBezTo>
                            <a:pt x="3564" y="6466"/>
                            <a:pt x="6833" y="3356"/>
                            <a:pt x="10800" y="3357"/>
                          </a:cubicBezTo>
                          <a:cubicBezTo>
                            <a:pt x="14766" y="3357"/>
                            <a:pt x="18035" y="6466"/>
                            <a:pt x="18233" y="10428"/>
                          </a:cubicBezTo>
                          <a:lnTo>
                            <a:pt x="21586" y="10260"/>
                          </a:lnTo>
                          <a:cubicBezTo>
                            <a:pt x="21298" y="4512"/>
                            <a:pt x="16554" y="-1"/>
                            <a:pt x="10799" y="0"/>
                          </a:cubicBezTo>
                          <a:cubicBezTo>
                            <a:pt x="5045" y="0"/>
                            <a:pt x="301" y="4512"/>
                            <a:pt x="13" y="10260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zh-CN" altLang="zh-CN"/>
                    </a:p>
                  </p:txBody>
                </p:sp>
                <p:sp>
                  <p:nvSpPr>
                    <p:cNvPr id="17486" name="Rectangle 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5526" y="4422561"/>
                      <a:ext cx="399583" cy="1152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zh-CN" sz="800" b="1">
                          <a:solidFill>
                            <a:srgbClr val="000000"/>
                          </a:solidFill>
                          <a:ea typeface="宋体" pitchFamily="2" charset="-122"/>
                        </a:rPr>
                        <a:t>Guiyang</a:t>
                      </a:r>
                      <a:endParaRPr lang="en-US" altLang="zh-CN" sz="800" b="1">
                        <a:solidFill>
                          <a:srgbClr val="000000"/>
                        </a:solidFill>
                        <a:latin typeface="Times New Roman" pitchFamily="18" charset="0"/>
                        <a:ea typeface="宋体" pitchFamily="2" charset="-122"/>
                      </a:endParaRPr>
                    </a:p>
                  </p:txBody>
                </p:sp>
              </p:grpSp>
              <p:sp>
                <p:nvSpPr>
                  <p:cNvPr id="17465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3432106" y="3367049"/>
                    <a:ext cx="365429" cy="1152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algn="ctr"/>
                    <a:r>
                      <a:rPr lang="en-US" altLang="zh-CN" sz="800" b="1">
                        <a:solidFill>
                          <a:srgbClr val="000000"/>
                        </a:solidFill>
                        <a:ea typeface="宋体" pitchFamily="2" charset="-122"/>
                      </a:rPr>
                      <a:t>Nanjing</a:t>
                    </a:r>
                    <a:endParaRPr lang="en-US" altLang="zh-CN" sz="800" b="1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endParaRPr>
                  </a:p>
                </p:txBody>
              </p:sp>
            </p:grpSp>
            <p:sp>
              <p:nvSpPr>
                <p:cNvPr id="17462" name="Rectangle 202"/>
                <p:cNvSpPr>
                  <a:spLocks noChangeArrowheads="1"/>
                </p:cNvSpPr>
                <p:nvPr/>
              </p:nvSpPr>
              <p:spPr bwMode="auto">
                <a:xfrm>
                  <a:off x="3530664" y="3699875"/>
                  <a:ext cx="237918" cy="115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/>
                  <a:r>
                    <a:rPr lang="en-US" altLang="zh-CN" sz="800" b="1">
                      <a:solidFill>
                        <a:srgbClr val="000000"/>
                      </a:solidFill>
                      <a:ea typeface="宋体" pitchFamily="2" charset="-122"/>
                    </a:rPr>
                    <a:t>Wuxi</a:t>
                  </a:r>
                  <a:endParaRPr lang="en-US" altLang="zh-CN" sz="800" b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7463" name="Rectangle 202"/>
                <p:cNvSpPr>
                  <a:spLocks noChangeArrowheads="1"/>
                </p:cNvSpPr>
                <p:nvPr/>
              </p:nvSpPr>
              <p:spPr bwMode="auto">
                <a:xfrm>
                  <a:off x="3095545" y="4047410"/>
                  <a:ext cx="482055" cy="115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/>
                  <a:r>
                    <a:rPr lang="en-US" altLang="zh-CN" sz="800" b="1">
                      <a:solidFill>
                        <a:srgbClr val="000000"/>
                      </a:solidFill>
                      <a:ea typeface="宋体" pitchFamily="2" charset="-122"/>
                    </a:rPr>
                    <a:t>Changsha</a:t>
                  </a:r>
                  <a:endParaRPr lang="en-US" altLang="zh-CN" sz="800" b="1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17460" name="AutoShape 193"/>
              <p:cNvSpPr>
                <a:spLocks noChangeArrowheads="1"/>
              </p:cNvSpPr>
              <p:nvPr/>
            </p:nvSpPr>
            <p:spPr bwMode="ltGray">
              <a:xfrm>
                <a:off x="2679700" y="4087842"/>
                <a:ext cx="366765" cy="230158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 w 21600"/>
                  <a:gd name="T13" fmla="*/ 0 h 21600"/>
                  <a:gd name="T14" fmla="*/ 21303 w 21600"/>
                  <a:gd name="T15" fmla="*/ 1253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3366" y="10428"/>
                    </a:moveTo>
                    <a:cubicBezTo>
                      <a:pt x="3564" y="6466"/>
                      <a:pt x="6833" y="3356"/>
                      <a:pt x="10800" y="3357"/>
                    </a:cubicBezTo>
                    <a:cubicBezTo>
                      <a:pt x="14766" y="3357"/>
                      <a:pt x="18035" y="6466"/>
                      <a:pt x="18233" y="10428"/>
                    </a:cubicBezTo>
                    <a:lnTo>
                      <a:pt x="21586" y="10260"/>
                    </a:lnTo>
                    <a:cubicBezTo>
                      <a:pt x="21298" y="4512"/>
                      <a:pt x="16554" y="-1"/>
                      <a:pt x="10799" y="0"/>
                    </a:cubicBezTo>
                    <a:cubicBezTo>
                      <a:pt x="5045" y="0"/>
                      <a:pt x="301" y="4512"/>
                      <a:pt x="13" y="1026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grpSp>
          <p:nvGrpSpPr>
            <p:cNvPr id="17438" name="Group 75"/>
            <p:cNvGrpSpPr>
              <a:grpSpLocks/>
            </p:cNvGrpSpPr>
            <p:nvPr/>
          </p:nvGrpSpPr>
          <p:grpSpPr bwMode="auto">
            <a:xfrm>
              <a:off x="166688" y="3897058"/>
              <a:ext cx="1749308" cy="979742"/>
              <a:chOff x="76200" y="3898646"/>
              <a:chExt cx="1749308" cy="979742"/>
            </a:xfrm>
          </p:grpSpPr>
          <p:sp>
            <p:nvSpPr>
              <p:cNvPr id="17451" name="Rectangle 428"/>
              <p:cNvSpPr>
                <a:spLocks noChangeArrowheads="1"/>
              </p:cNvSpPr>
              <p:nvPr/>
            </p:nvSpPr>
            <p:spPr bwMode="auto">
              <a:xfrm>
                <a:off x="214312" y="4745038"/>
                <a:ext cx="95249" cy="45719"/>
              </a:xfrm>
              <a:prstGeom prst="rect">
                <a:avLst/>
              </a:prstGeom>
              <a:solidFill>
                <a:srgbClr val="339966"/>
              </a:solidFill>
              <a:ln w="6350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7452" name="AutoShape 193"/>
              <p:cNvSpPr>
                <a:spLocks noChangeArrowheads="1"/>
              </p:cNvSpPr>
              <p:nvPr/>
            </p:nvSpPr>
            <p:spPr bwMode="ltGray">
              <a:xfrm>
                <a:off x="76200" y="3942128"/>
                <a:ext cx="405824" cy="250460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 w 21600"/>
                  <a:gd name="T13" fmla="*/ 0 h 21600"/>
                  <a:gd name="T14" fmla="*/ 21303 w 21600"/>
                  <a:gd name="T15" fmla="*/ 1253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3366" y="10428"/>
                    </a:moveTo>
                    <a:cubicBezTo>
                      <a:pt x="3564" y="6466"/>
                      <a:pt x="6833" y="3356"/>
                      <a:pt x="10800" y="3357"/>
                    </a:cubicBezTo>
                    <a:cubicBezTo>
                      <a:pt x="14766" y="3357"/>
                      <a:pt x="18035" y="6466"/>
                      <a:pt x="18233" y="10428"/>
                    </a:cubicBezTo>
                    <a:lnTo>
                      <a:pt x="21586" y="10260"/>
                    </a:lnTo>
                    <a:cubicBezTo>
                      <a:pt x="21298" y="4512"/>
                      <a:pt x="16554" y="-1"/>
                      <a:pt x="10799" y="0"/>
                    </a:cubicBezTo>
                    <a:cubicBezTo>
                      <a:pt x="5045" y="0"/>
                      <a:pt x="301" y="4512"/>
                      <a:pt x="13" y="1026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7453" name="AutoShape 193"/>
              <p:cNvSpPr>
                <a:spLocks noChangeArrowheads="1"/>
              </p:cNvSpPr>
              <p:nvPr/>
            </p:nvSpPr>
            <p:spPr bwMode="ltGray">
              <a:xfrm>
                <a:off x="76200" y="3973877"/>
                <a:ext cx="405824" cy="250460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 w 21600"/>
                  <a:gd name="T13" fmla="*/ 0 h 21600"/>
                  <a:gd name="T14" fmla="*/ 21303 w 21600"/>
                  <a:gd name="T15" fmla="*/ 1253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3366" y="10428"/>
                    </a:moveTo>
                    <a:cubicBezTo>
                      <a:pt x="3564" y="6466"/>
                      <a:pt x="6833" y="3356"/>
                      <a:pt x="10800" y="3357"/>
                    </a:cubicBezTo>
                    <a:cubicBezTo>
                      <a:pt x="14766" y="3357"/>
                      <a:pt x="18035" y="6466"/>
                      <a:pt x="18233" y="10428"/>
                    </a:cubicBezTo>
                    <a:lnTo>
                      <a:pt x="21586" y="10260"/>
                    </a:lnTo>
                    <a:cubicBezTo>
                      <a:pt x="21298" y="4512"/>
                      <a:pt x="16554" y="-1"/>
                      <a:pt x="10799" y="0"/>
                    </a:cubicBezTo>
                    <a:cubicBezTo>
                      <a:pt x="5045" y="0"/>
                      <a:pt x="301" y="4512"/>
                      <a:pt x="13" y="10260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7454" name="Text Box 398"/>
              <p:cNvSpPr txBox="1">
                <a:spLocks noChangeArrowheads="1"/>
              </p:cNvSpPr>
              <p:nvPr/>
            </p:nvSpPr>
            <p:spPr bwMode="auto">
              <a:xfrm>
                <a:off x="557212" y="4155132"/>
                <a:ext cx="1268296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  <a:ea typeface="宋体" pitchFamily="2" charset="-122"/>
                  </a:rPr>
                  <a:t>Representative office</a:t>
                </a:r>
              </a:p>
            </p:txBody>
          </p:sp>
          <p:sp>
            <p:nvSpPr>
              <p:cNvPr id="17455" name="Text Box 400"/>
              <p:cNvSpPr txBox="1">
                <a:spLocks noChangeArrowheads="1"/>
              </p:cNvSpPr>
              <p:nvPr/>
            </p:nvSpPr>
            <p:spPr bwMode="auto">
              <a:xfrm>
                <a:off x="557212" y="4401666"/>
                <a:ext cx="108585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  <a:ea typeface="宋体" pitchFamily="2" charset="-122"/>
                  </a:rPr>
                  <a:t>Lending company</a:t>
                </a:r>
              </a:p>
            </p:txBody>
          </p:sp>
          <p:sp>
            <p:nvSpPr>
              <p:cNvPr id="17456" name="Text Box 429"/>
              <p:cNvSpPr txBox="1">
                <a:spLocks noChangeArrowheads="1"/>
              </p:cNvSpPr>
              <p:nvPr/>
            </p:nvSpPr>
            <p:spPr bwMode="auto">
              <a:xfrm>
                <a:off x="557212" y="4648200"/>
                <a:ext cx="434975" cy="23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  <a:ea typeface="宋体" pitchFamily="2" charset="-122"/>
                  </a:rPr>
                  <a:t>COE</a:t>
                </a:r>
              </a:p>
            </p:txBody>
          </p:sp>
          <p:sp>
            <p:nvSpPr>
              <p:cNvPr id="17457" name="Text Box 398"/>
              <p:cNvSpPr txBox="1">
                <a:spLocks noChangeArrowheads="1"/>
              </p:cNvSpPr>
              <p:nvPr/>
            </p:nvSpPr>
            <p:spPr bwMode="auto">
              <a:xfrm>
                <a:off x="557212" y="3906366"/>
                <a:ext cx="966931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FFFFFF"/>
                    </a:solidFill>
                    <a:ea typeface="宋体" pitchFamily="2" charset="-122"/>
                  </a:rPr>
                  <a:t>Branch to open</a:t>
                </a:r>
              </a:p>
            </p:txBody>
          </p:sp>
          <p:sp>
            <p:nvSpPr>
              <p:cNvPr id="17458" name="Text Box 398"/>
              <p:cNvSpPr txBox="1">
                <a:spLocks noChangeArrowheads="1"/>
              </p:cNvSpPr>
              <p:nvPr/>
            </p:nvSpPr>
            <p:spPr bwMode="auto">
              <a:xfrm>
                <a:off x="557212" y="3898646"/>
                <a:ext cx="97334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  <a:ea typeface="宋体" pitchFamily="2" charset="-122"/>
                  </a:rPr>
                  <a:t>Existing branch</a:t>
                </a:r>
              </a:p>
            </p:txBody>
          </p:sp>
        </p:grpSp>
        <p:sp>
          <p:nvSpPr>
            <p:cNvPr id="17439" name="AutoShape 397"/>
            <p:cNvSpPr>
              <a:spLocks noChangeArrowheads="1"/>
            </p:cNvSpPr>
            <p:nvPr/>
          </p:nvSpPr>
          <p:spPr bwMode="ltGray">
            <a:xfrm>
              <a:off x="3802063" y="2339975"/>
              <a:ext cx="104775" cy="79375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679FFF"/>
                </a:solidFill>
                <a:ea typeface="宋体" pitchFamily="2" charset="-122"/>
              </a:endParaRPr>
            </a:p>
          </p:txBody>
        </p:sp>
        <p:sp>
          <p:nvSpPr>
            <p:cNvPr id="17440" name="AutoShape 397"/>
            <p:cNvSpPr>
              <a:spLocks noChangeArrowheads="1"/>
            </p:cNvSpPr>
            <p:nvPr/>
          </p:nvSpPr>
          <p:spPr bwMode="ltGray">
            <a:xfrm>
              <a:off x="3111500" y="3370263"/>
              <a:ext cx="104775" cy="80962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679FFF"/>
                </a:solidFill>
                <a:ea typeface="宋体" pitchFamily="2" charset="-122"/>
              </a:endParaRPr>
            </a:p>
          </p:txBody>
        </p:sp>
        <p:sp>
          <p:nvSpPr>
            <p:cNvPr id="17441" name="AutoShape 397"/>
            <p:cNvSpPr>
              <a:spLocks noChangeArrowheads="1"/>
            </p:cNvSpPr>
            <p:nvPr/>
          </p:nvSpPr>
          <p:spPr bwMode="ltGray">
            <a:xfrm>
              <a:off x="3035300" y="3306763"/>
              <a:ext cx="104775" cy="80962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679FFF"/>
                </a:solidFill>
                <a:ea typeface="宋体" pitchFamily="2" charset="-122"/>
              </a:endParaRPr>
            </a:p>
          </p:txBody>
        </p:sp>
        <p:sp>
          <p:nvSpPr>
            <p:cNvPr id="17442" name="Rectangle 428"/>
            <p:cNvSpPr>
              <a:spLocks noChangeArrowheads="1"/>
            </p:cNvSpPr>
            <p:nvPr/>
          </p:nvSpPr>
          <p:spPr bwMode="auto">
            <a:xfrm>
              <a:off x="3394711" y="4175760"/>
              <a:ext cx="95249" cy="45719"/>
            </a:xfrm>
            <a:prstGeom prst="rect">
              <a:avLst/>
            </a:prstGeom>
            <a:solidFill>
              <a:srgbClr val="339966"/>
            </a:solidFill>
            <a:ln w="6350">
              <a:solidFill>
                <a:srgbClr val="339966"/>
              </a:solidFill>
              <a:miter lim="800000"/>
              <a:headEnd/>
              <a:tailEnd/>
            </a:ln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443" name="Rectangle 428"/>
            <p:cNvSpPr>
              <a:spLocks noChangeArrowheads="1"/>
            </p:cNvSpPr>
            <p:nvPr/>
          </p:nvSpPr>
          <p:spPr bwMode="auto">
            <a:xfrm>
              <a:off x="3288031" y="4221480"/>
              <a:ext cx="95249" cy="45719"/>
            </a:xfrm>
            <a:prstGeom prst="rect">
              <a:avLst/>
            </a:prstGeom>
            <a:solidFill>
              <a:srgbClr val="339966"/>
            </a:solidFill>
            <a:ln w="6350">
              <a:solidFill>
                <a:srgbClr val="339966"/>
              </a:solidFill>
              <a:miter lim="800000"/>
              <a:headEnd/>
              <a:tailEnd/>
            </a:ln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444" name="Rectangle 428"/>
            <p:cNvSpPr>
              <a:spLocks noChangeArrowheads="1"/>
            </p:cNvSpPr>
            <p:nvPr/>
          </p:nvSpPr>
          <p:spPr bwMode="auto">
            <a:xfrm>
              <a:off x="3947160" y="3215640"/>
              <a:ext cx="95249" cy="45719"/>
            </a:xfrm>
            <a:prstGeom prst="rect">
              <a:avLst/>
            </a:prstGeom>
            <a:solidFill>
              <a:srgbClr val="339966"/>
            </a:solidFill>
            <a:ln w="6350">
              <a:solidFill>
                <a:srgbClr val="339966"/>
              </a:solidFill>
              <a:miter lim="800000"/>
              <a:headEnd/>
              <a:tailEnd/>
            </a:ln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445" name="Rectangle 428"/>
            <p:cNvSpPr>
              <a:spLocks noChangeArrowheads="1"/>
            </p:cNvSpPr>
            <p:nvPr/>
          </p:nvSpPr>
          <p:spPr bwMode="auto">
            <a:xfrm>
              <a:off x="3818255" y="2518899"/>
              <a:ext cx="95249" cy="45719"/>
            </a:xfrm>
            <a:prstGeom prst="rect">
              <a:avLst/>
            </a:prstGeom>
            <a:solidFill>
              <a:srgbClr val="339966"/>
            </a:solidFill>
            <a:ln w="6350">
              <a:solidFill>
                <a:srgbClr val="339966"/>
              </a:solidFill>
              <a:miter lim="800000"/>
              <a:headEnd/>
              <a:tailEnd/>
            </a:ln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446" name="AutoShape 399"/>
            <p:cNvSpPr>
              <a:spLocks noChangeArrowheads="1"/>
            </p:cNvSpPr>
            <p:nvPr/>
          </p:nvSpPr>
          <p:spPr bwMode="auto">
            <a:xfrm>
              <a:off x="304800" y="4236720"/>
              <a:ext cx="91439" cy="99060"/>
            </a:xfrm>
            <a:prstGeom prst="diamond">
              <a:avLst/>
            </a:pr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447" name="AutoShape 399"/>
            <p:cNvSpPr>
              <a:spLocks noChangeArrowheads="1"/>
            </p:cNvSpPr>
            <p:nvPr/>
          </p:nvSpPr>
          <p:spPr bwMode="auto">
            <a:xfrm>
              <a:off x="3771901" y="3810000"/>
              <a:ext cx="91439" cy="99060"/>
            </a:xfrm>
            <a:prstGeom prst="diamond">
              <a:avLst/>
            </a:pr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7448" name="AutoShape 397"/>
            <p:cNvSpPr>
              <a:spLocks noChangeArrowheads="1"/>
            </p:cNvSpPr>
            <p:nvPr/>
          </p:nvSpPr>
          <p:spPr bwMode="ltGray">
            <a:xfrm>
              <a:off x="295275" y="4476750"/>
              <a:ext cx="104775" cy="80963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>
                <a:solidFill>
                  <a:srgbClr val="679FFF"/>
                </a:solidFill>
                <a:ea typeface="宋体" pitchFamily="2" charset="-122"/>
              </a:endParaRPr>
            </a:p>
          </p:txBody>
        </p:sp>
        <p:sp>
          <p:nvSpPr>
            <p:cNvPr id="17449" name="AutoShape 376"/>
            <p:cNvSpPr>
              <a:spLocks noChangeArrowheads="1"/>
            </p:cNvSpPr>
            <p:nvPr/>
          </p:nvSpPr>
          <p:spPr bwMode="ltGray">
            <a:xfrm>
              <a:off x="3429000" y="3106893"/>
              <a:ext cx="378082" cy="245907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 w 21600"/>
                <a:gd name="T13" fmla="*/ 0 h 21600"/>
                <a:gd name="T14" fmla="*/ 21303 w 21600"/>
                <a:gd name="T15" fmla="*/ 125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3366" y="10428"/>
                  </a:moveTo>
                  <a:cubicBezTo>
                    <a:pt x="3564" y="6466"/>
                    <a:pt x="6833" y="3356"/>
                    <a:pt x="10800" y="3357"/>
                  </a:cubicBezTo>
                  <a:cubicBezTo>
                    <a:pt x="14766" y="3357"/>
                    <a:pt x="18035" y="6466"/>
                    <a:pt x="18233" y="10428"/>
                  </a:cubicBezTo>
                  <a:lnTo>
                    <a:pt x="21586" y="10260"/>
                  </a:lnTo>
                  <a:cubicBezTo>
                    <a:pt x="21298" y="4512"/>
                    <a:pt x="16554" y="-1"/>
                    <a:pt x="10799" y="0"/>
                  </a:cubicBezTo>
                  <a:cubicBezTo>
                    <a:pt x="5045" y="0"/>
                    <a:pt x="301" y="4512"/>
                    <a:pt x="13" y="102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7450" name="AutoShape 193"/>
            <p:cNvSpPr>
              <a:spLocks noChangeArrowheads="1"/>
            </p:cNvSpPr>
            <p:nvPr/>
          </p:nvSpPr>
          <p:spPr bwMode="ltGray">
            <a:xfrm>
              <a:off x="3127117" y="3589493"/>
              <a:ext cx="378083" cy="245907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 w 21600"/>
                <a:gd name="T13" fmla="*/ 0 h 21600"/>
                <a:gd name="T14" fmla="*/ 21303 w 21600"/>
                <a:gd name="T15" fmla="*/ 125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3366" y="10428"/>
                  </a:moveTo>
                  <a:cubicBezTo>
                    <a:pt x="3564" y="6466"/>
                    <a:pt x="6833" y="3356"/>
                    <a:pt x="10800" y="3357"/>
                  </a:cubicBezTo>
                  <a:cubicBezTo>
                    <a:pt x="14766" y="3357"/>
                    <a:pt x="18035" y="6466"/>
                    <a:pt x="18233" y="10428"/>
                  </a:cubicBezTo>
                  <a:lnTo>
                    <a:pt x="21586" y="10260"/>
                  </a:lnTo>
                  <a:cubicBezTo>
                    <a:pt x="21298" y="4512"/>
                    <a:pt x="16554" y="-1"/>
                    <a:pt x="10799" y="0"/>
                  </a:cubicBezTo>
                  <a:cubicBezTo>
                    <a:pt x="5045" y="0"/>
                    <a:pt x="301" y="4512"/>
                    <a:pt x="13" y="1026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7413" name="Rectangle 2"/>
          <p:cNvSpPr>
            <a:spLocks noChangeArrowheads="1"/>
          </p:cNvSpPr>
          <p:nvPr/>
        </p:nvSpPr>
        <p:spPr bwMode="gray">
          <a:xfrm>
            <a:off x="5662613" y="4181475"/>
            <a:ext cx="1524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7414" name="Chevron 73"/>
          <p:cNvSpPr>
            <a:spLocks noChangeArrowheads="1"/>
          </p:cNvSpPr>
          <p:nvPr/>
        </p:nvSpPr>
        <p:spPr bwMode="gray">
          <a:xfrm>
            <a:off x="4962525" y="2844800"/>
            <a:ext cx="3840163" cy="457200"/>
          </a:xfrm>
          <a:prstGeom prst="chevron">
            <a:avLst>
              <a:gd name="adj" fmla="val 31692"/>
            </a:avLst>
          </a:prstGeom>
          <a:solidFill>
            <a:srgbClr val="00308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rgbClr val="FFFFFF"/>
                </a:solidFill>
                <a:ea typeface="宋体" pitchFamily="2" charset="-122"/>
              </a:rPr>
              <a:t>2012 YTD</a:t>
            </a:r>
          </a:p>
        </p:txBody>
      </p:sp>
      <p:sp>
        <p:nvSpPr>
          <p:cNvPr id="17415" name="TextBox 14"/>
          <p:cNvSpPr txBox="1">
            <a:spLocks noChangeArrowheads="1"/>
          </p:cNvSpPr>
          <p:nvPr/>
        </p:nvSpPr>
        <p:spPr bwMode="gray">
          <a:xfrm>
            <a:off x="5110163" y="3424238"/>
            <a:ext cx="4033837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52400" indent="-1524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13 operating branches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47 consumer outlets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4 lending companies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2 Citigroup Global Markets rep offices (Shanghai, Beijing)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Citibank N.A. Retained Branch, 1 representative office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Software and Operation Centers in Shanghai, Guangzhou, Zhuhai, Dalian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Citigroup Management Consulting Company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Equity investment in GDB and SPDB</a:t>
            </a:r>
          </a:p>
          <a:p>
            <a:pPr eaLnBrk="1" hangingPunct="1">
              <a:spcBef>
                <a:spcPct val="75000"/>
              </a:spcBef>
              <a:buClr>
                <a:srgbClr val="DC241F"/>
              </a:buClr>
              <a:buSzPct val="100000"/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All Citi entities in China employ over 6,000  employees </a:t>
            </a:r>
          </a:p>
        </p:txBody>
      </p:sp>
      <p:sp>
        <p:nvSpPr>
          <p:cNvPr id="17416" name="Line 54"/>
          <p:cNvSpPr>
            <a:spLocks noChangeShapeType="1"/>
          </p:cNvSpPr>
          <p:nvPr/>
        </p:nvSpPr>
        <p:spPr bwMode="gray">
          <a:xfrm>
            <a:off x="4724400" y="2535238"/>
            <a:ext cx="0" cy="4105275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Pentagon 64"/>
          <p:cNvSpPr>
            <a:spLocks noChangeArrowheads="1"/>
          </p:cNvSpPr>
          <p:nvPr/>
        </p:nvSpPr>
        <p:spPr bwMode="gray">
          <a:xfrm>
            <a:off x="274638" y="1031875"/>
            <a:ext cx="1143000" cy="4572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000000"/>
                </a:solidFill>
                <a:ea typeface="宋体" pitchFamily="2" charset="-122"/>
              </a:rPr>
              <a:t> 1902</a:t>
            </a:r>
          </a:p>
        </p:txBody>
      </p:sp>
      <p:sp>
        <p:nvSpPr>
          <p:cNvPr id="17418" name="Chevron 66"/>
          <p:cNvSpPr>
            <a:spLocks noChangeArrowheads="1"/>
          </p:cNvSpPr>
          <p:nvPr/>
        </p:nvSpPr>
        <p:spPr bwMode="gray">
          <a:xfrm>
            <a:off x="1322388" y="1031875"/>
            <a:ext cx="1219200" cy="4572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FFFFFF"/>
                </a:solidFill>
                <a:ea typeface="宋体" pitchFamily="2" charset="-122"/>
              </a:rPr>
              <a:t>1941</a:t>
            </a:r>
          </a:p>
        </p:txBody>
      </p:sp>
      <p:sp>
        <p:nvSpPr>
          <p:cNvPr id="17419" name="Chevron 67"/>
          <p:cNvSpPr>
            <a:spLocks noChangeArrowheads="1"/>
          </p:cNvSpPr>
          <p:nvPr/>
        </p:nvSpPr>
        <p:spPr bwMode="gray">
          <a:xfrm>
            <a:off x="2484438" y="1031875"/>
            <a:ext cx="1219200" cy="457200"/>
          </a:xfrm>
          <a:prstGeom prst="chevron">
            <a:avLst>
              <a:gd name="adj" fmla="val 50000"/>
            </a:avLst>
          </a:prstGeom>
          <a:solidFill>
            <a:srgbClr val="C0C0C0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000000"/>
                </a:solidFill>
                <a:ea typeface="宋体" pitchFamily="2" charset="-122"/>
              </a:rPr>
              <a:t>  1945–1951</a:t>
            </a:r>
          </a:p>
        </p:txBody>
      </p:sp>
      <p:sp>
        <p:nvSpPr>
          <p:cNvPr id="17420" name="Chevron 68"/>
          <p:cNvSpPr>
            <a:spLocks noChangeArrowheads="1"/>
          </p:cNvSpPr>
          <p:nvPr/>
        </p:nvSpPr>
        <p:spPr bwMode="gray">
          <a:xfrm>
            <a:off x="4008438" y="1031875"/>
            <a:ext cx="1235075" cy="457200"/>
          </a:xfrm>
          <a:prstGeom prst="chevron">
            <a:avLst>
              <a:gd name="adj" fmla="val 50026"/>
            </a:avLst>
          </a:prstGeom>
          <a:solidFill>
            <a:srgbClr val="00A8EB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FFFFFF"/>
                </a:solidFill>
                <a:ea typeface="宋体" pitchFamily="2" charset="-122"/>
              </a:rPr>
              <a:t>1983</a:t>
            </a:r>
          </a:p>
        </p:txBody>
      </p:sp>
      <p:sp>
        <p:nvSpPr>
          <p:cNvPr id="17421" name="Chevron 69"/>
          <p:cNvSpPr>
            <a:spLocks noChangeArrowheads="1"/>
          </p:cNvSpPr>
          <p:nvPr/>
        </p:nvSpPr>
        <p:spPr bwMode="gray">
          <a:xfrm>
            <a:off x="5202238" y="1031875"/>
            <a:ext cx="1243012" cy="457200"/>
          </a:xfrm>
          <a:prstGeom prst="chevron">
            <a:avLst>
              <a:gd name="adj" fmla="val 49982"/>
            </a:avLst>
          </a:prstGeom>
          <a:solidFill>
            <a:srgbClr val="00A8EB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FFFFFF"/>
                </a:solidFill>
                <a:ea typeface="宋体" pitchFamily="2" charset="-122"/>
              </a:rPr>
              <a:t> 2002</a:t>
            </a:r>
          </a:p>
        </p:txBody>
      </p:sp>
      <p:sp>
        <p:nvSpPr>
          <p:cNvPr id="17422" name="Chevron 70"/>
          <p:cNvSpPr>
            <a:spLocks noChangeArrowheads="1"/>
          </p:cNvSpPr>
          <p:nvPr/>
        </p:nvSpPr>
        <p:spPr bwMode="gray">
          <a:xfrm>
            <a:off x="6357938" y="1031875"/>
            <a:ext cx="1252537" cy="457200"/>
          </a:xfrm>
          <a:prstGeom prst="chevron">
            <a:avLst>
              <a:gd name="adj" fmla="val 49985"/>
            </a:avLst>
          </a:prstGeom>
          <a:solidFill>
            <a:srgbClr val="00A8EB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FFFFFF"/>
                </a:solidFill>
                <a:ea typeface="宋体" pitchFamily="2" charset="-122"/>
              </a:rPr>
              <a:t> 2006</a:t>
            </a:r>
          </a:p>
        </p:txBody>
      </p:sp>
      <p:sp>
        <p:nvSpPr>
          <p:cNvPr id="17423" name="Chevron 71"/>
          <p:cNvSpPr>
            <a:spLocks noChangeArrowheads="1"/>
          </p:cNvSpPr>
          <p:nvPr/>
        </p:nvSpPr>
        <p:spPr bwMode="gray">
          <a:xfrm>
            <a:off x="7539038" y="1031875"/>
            <a:ext cx="1296987" cy="457200"/>
          </a:xfrm>
          <a:prstGeom prst="chevron">
            <a:avLst>
              <a:gd name="adj" fmla="val 50025"/>
            </a:avLst>
          </a:prstGeom>
          <a:solidFill>
            <a:srgbClr val="00A8EB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100">
                <a:solidFill>
                  <a:srgbClr val="FFFFFF"/>
                </a:solidFill>
                <a:ea typeface="宋体" pitchFamily="2" charset="-122"/>
              </a:rPr>
              <a:t> 2007</a:t>
            </a:r>
          </a:p>
        </p:txBody>
      </p:sp>
      <p:sp>
        <p:nvSpPr>
          <p:cNvPr id="17424" name="Chevron 72"/>
          <p:cNvSpPr>
            <a:spLocks noChangeArrowheads="1"/>
          </p:cNvSpPr>
          <p:nvPr/>
        </p:nvSpPr>
        <p:spPr bwMode="gray">
          <a:xfrm>
            <a:off x="3627438" y="1031875"/>
            <a:ext cx="457200" cy="457200"/>
          </a:xfrm>
          <a:prstGeom prst="chevron">
            <a:avLst>
              <a:gd name="adj" fmla="val 50000"/>
            </a:avLst>
          </a:prstGeom>
          <a:solidFill>
            <a:srgbClr val="C0C0C0">
              <a:alpha val="50195"/>
            </a:srgbClr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100">
              <a:solidFill>
                <a:srgbClr val="000000"/>
              </a:solidFill>
            </a:endParaRPr>
          </a:p>
        </p:txBody>
      </p:sp>
      <p:sp>
        <p:nvSpPr>
          <p:cNvPr id="17425" name="TextBox 14"/>
          <p:cNvSpPr txBox="1">
            <a:spLocks noChangeArrowheads="1"/>
          </p:cNvSpPr>
          <p:nvPr/>
        </p:nvSpPr>
        <p:spPr bwMode="gray">
          <a:xfrm>
            <a:off x="198438" y="1506538"/>
            <a:ext cx="1219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Opened Shanghai Branch, First American bank office in China</a:t>
            </a:r>
          </a:p>
        </p:txBody>
      </p:sp>
      <p:sp>
        <p:nvSpPr>
          <p:cNvPr id="17426" name="TextBox 17"/>
          <p:cNvSpPr txBox="1">
            <a:spLocks noChangeArrowheads="1"/>
          </p:cNvSpPr>
          <p:nvPr/>
        </p:nvSpPr>
        <p:spPr bwMode="gray">
          <a:xfrm>
            <a:off x="1341438" y="1506538"/>
            <a:ext cx="1295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Closed Shanghai Branch, the last one to be closed due to war</a:t>
            </a:r>
            <a:endParaRPr lang="en-US" altLang="zh-CN" sz="1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7427" name="TextBox 19"/>
          <p:cNvSpPr txBox="1">
            <a:spLocks noChangeArrowheads="1"/>
          </p:cNvSpPr>
          <p:nvPr/>
        </p:nvSpPr>
        <p:spPr bwMode="gray">
          <a:xfrm>
            <a:off x="2484438" y="1506538"/>
            <a:ext cx="1295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Reopened after the War and final liquidation</a:t>
            </a:r>
            <a:endParaRPr lang="en-US" altLang="zh-CN" sz="1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7428" name="TextBox 21"/>
          <p:cNvSpPr txBox="1">
            <a:spLocks noChangeArrowheads="1"/>
          </p:cNvSpPr>
          <p:nvPr/>
        </p:nvSpPr>
        <p:spPr bwMode="gray">
          <a:xfrm>
            <a:off x="4008438" y="1506538"/>
            <a:ext cx="1143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Back to China, opened Rep Office in Shenzhen</a:t>
            </a:r>
            <a:endParaRPr lang="en-US" altLang="zh-CN" sz="1000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7429" name="TextBox 23"/>
          <p:cNvSpPr txBox="1">
            <a:spLocks noChangeArrowheads="1"/>
          </p:cNvSpPr>
          <p:nvPr/>
        </p:nvSpPr>
        <p:spPr bwMode="gray">
          <a:xfrm>
            <a:off x="5151438" y="1506538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Entered into strategic alliance with SPDB</a:t>
            </a:r>
          </a:p>
        </p:txBody>
      </p:sp>
      <p:sp>
        <p:nvSpPr>
          <p:cNvPr id="17430" name="TextBox 25"/>
          <p:cNvSpPr txBox="1">
            <a:spLocks noChangeArrowheads="1"/>
          </p:cNvSpPr>
          <p:nvPr/>
        </p:nvSpPr>
        <p:spPr bwMode="gray">
          <a:xfrm>
            <a:off x="6243638" y="1506538"/>
            <a:ext cx="1143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Made equity investment (20%) in GDB </a:t>
            </a:r>
          </a:p>
        </p:txBody>
      </p:sp>
      <p:sp>
        <p:nvSpPr>
          <p:cNvPr id="17431" name="TextBox 57"/>
          <p:cNvSpPr txBox="1">
            <a:spLocks noChangeArrowheads="1"/>
          </p:cNvSpPr>
          <p:nvPr/>
        </p:nvSpPr>
        <p:spPr bwMode="gray">
          <a:xfrm>
            <a:off x="7259638" y="1506538"/>
            <a:ext cx="17335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Char char=""/>
            </a:pPr>
            <a:r>
              <a:rPr lang="en-US" altLang="zh-CN" sz="1000">
                <a:solidFill>
                  <a:srgbClr val="000000"/>
                </a:solidFill>
                <a:ea typeface="宋体" pitchFamily="2" charset="-122"/>
              </a:rPr>
              <a:t>Subsidiarization: among first 4 foreign banks to subsidiarize, with RMB license to offer a wide range of services to Chinese residents</a:t>
            </a:r>
          </a:p>
        </p:txBody>
      </p:sp>
      <p:sp>
        <p:nvSpPr>
          <p:cNvPr id="17432" name="TextBox 60"/>
          <p:cNvSpPr txBox="1">
            <a:spLocks noChangeArrowheads="1"/>
          </p:cNvSpPr>
          <p:nvPr/>
        </p:nvSpPr>
        <p:spPr bwMode="auto">
          <a:xfrm>
            <a:off x="0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3</a:t>
            </a:r>
          </a:p>
        </p:txBody>
      </p:sp>
      <p:grpSp>
        <p:nvGrpSpPr>
          <p:cNvPr id="17433" name="Group 81"/>
          <p:cNvGrpSpPr>
            <a:grpSpLocks/>
          </p:cNvGrpSpPr>
          <p:nvPr/>
        </p:nvGrpSpPr>
        <p:grpSpPr bwMode="auto">
          <a:xfrm>
            <a:off x="222250" y="2689225"/>
            <a:ext cx="2228850" cy="1562100"/>
            <a:chOff x="149732" y="2679444"/>
            <a:chExt cx="2228216" cy="1563055"/>
          </a:xfrm>
        </p:grpSpPr>
        <p:pic>
          <p:nvPicPr>
            <p:cNvPr id="17434" name="Picture 125" descr="C:\Documents and Settings\ly32888\Desktop\SPDB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98" y="3880549"/>
              <a:ext cx="129540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5" name="Picture 3" descr="http://upload.wikimedia.org/wikipedia/zh/b/b4/Guangfa_Bank_Logo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48" y="3386836"/>
              <a:ext cx="2209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6" name="Picture 8" descr="Citi logo low res 1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32" y="2679444"/>
              <a:ext cx="765332" cy="53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/>
          <p:cNvSpPr txBox="1">
            <a:spLocks noChangeArrowheads="1"/>
          </p:cNvSpPr>
          <p:nvPr/>
        </p:nvSpPr>
        <p:spPr bwMode="auto">
          <a:xfrm>
            <a:off x="314325" y="276225"/>
            <a:ext cx="72167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Distribution Network</a:t>
            </a:r>
          </a:p>
        </p:txBody>
      </p:sp>
      <p:sp>
        <p:nvSpPr>
          <p:cNvPr id="18435" name="TextBox 38"/>
          <p:cNvSpPr txBox="1">
            <a:spLocks noChangeArrowheads="1"/>
          </p:cNvSpPr>
          <p:nvPr/>
        </p:nvSpPr>
        <p:spPr bwMode="gray">
          <a:xfrm>
            <a:off x="5092700" y="1593850"/>
            <a:ext cx="4032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altLang="zh-CN">
                <a:solidFill>
                  <a:srgbClr val="003082"/>
                </a:solidFill>
              </a:rPr>
              <a:t>Summary of Citi Presence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317500" y="904875"/>
            <a:ext cx="8496300" cy="477838"/>
            <a:chOff x="200" y="419"/>
            <a:chExt cx="5352" cy="301"/>
          </a:xfrm>
        </p:grpSpPr>
        <p:sp>
          <p:nvSpPr>
            <p:cNvPr id="18753" name="MessageBox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200" y="419"/>
              <a:ext cx="535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A8EB"/>
                  </a:solidFill>
                  <a:ea typeface="宋体" pitchFamily="2" charset="-122"/>
                </a:rPr>
                <a:t>The 13 cities in Citi China’s current network covers 25% of GDP and 160 million population. </a:t>
              </a:r>
            </a:p>
            <a:p>
              <a:pPr eaLnBrk="1" hangingPunct="1"/>
              <a:r>
                <a:rPr lang="en-US" altLang="zh-CN" sz="1400">
                  <a:solidFill>
                    <a:srgbClr val="00A8EB"/>
                  </a:solidFill>
                  <a:ea typeface="宋体" pitchFamily="2" charset="-122"/>
                </a:rPr>
                <a:t>Expected to grow the branch distribution network to over 20 cities.</a:t>
              </a:r>
            </a:p>
          </p:txBody>
        </p:sp>
        <p:sp>
          <p:nvSpPr>
            <p:cNvPr id="18754" name="MessageLine"/>
            <p:cNvSpPr>
              <a:spLocks noChangeShapeType="1"/>
            </p:cNvSpPr>
            <p:nvPr/>
          </p:nvSpPr>
          <p:spPr bwMode="gray">
            <a:xfrm>
              <a:off x="200" y="720"/>
              <a:ext cx="5352" cy="0"/>
            </a:xfrm>
            <a:prstGeom prst="line">
              <a:avLst/>
            </a:prstGeom>
            <a:noFill/>
            <a:ln w="12700">
              <a:solidFill>
                <a:srgbClr val="00308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/>
            <a:lstStyle/>
            <a:p>
              <a:endParaRPr lang="zh-CN" altLang="en-US"/>
            </a:p>
          </p:txBody>
        </p:sp>
      </p:grpSp>
      <p:graphicFrame>
        <p:nvGraphicFramePr>
          <p:cNvPr id="8" name="Group 7"/>
          <p:cNvGraphicFramePr>
            <a:graphicFrameLocks noGrp="1"/>
          </p:cNvGraphicFramePr>
          <p:nvPr/>
        </p:nvGraphicFramePr>
        <p:xfrm>
          <a:off x="5118100" y="1939925"/>
          <a:ext cx="2500313" cy="4064000"/>
        </p:xfrm>
        <a:graphic>
          <a:graphicData uri="http://schemas.openxmlformats.org/drawingml/2006/table">
            <a:tbl>
              <a:tblPr/>
              <a:tblGrid>
                <a:gridCol w="776288"/>
                <a:gridCol w="704850"/>
                <a:gridCol w="552450"/>
                <a:gridCol w="466725"/>
              </a:tblGrid>
              <a:tr h="50284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City</a:t>
                      </a:r>
                    </a:p>
                  </a:txBody>
                  <a:tcPr marL="36576" marR="36576" marT="45713" marB="45713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GDP ($ billions)</a:t>
                      </a:r>
                      <a:b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2010</a:t>
                      </a:r>
                    </a:p>
                  </a:txBody>
                  <a:tcPr marL="36576" marR="36576" marT="45713" marB="45713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GDP (%)</a:t>
                      </a:r>
                      <a:b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2010</a:t>
                      </a:r>
                    </a:p>
                  </a:txBody>
                  <a:tcPr marL="36576" marR="36576" marT="45713" marB="45713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POP (MM)</a:t>
                      </a:r>
                    </a:p>
                  </a:txBody>
                  <a:tcPr marL="36576" marR="36576" marT="45713" marB="45713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Shanghai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249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4.2%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23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Beijing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204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3.5%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Guangzhou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157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2.7%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13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Shenzhen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140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2.4%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Tianjin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135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2.3%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13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Chongqing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116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2.0%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29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Hangzhou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87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1.5%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Chengdu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81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1.4%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13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Wuxi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85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1.4%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Dalian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76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1.3%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Changsha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67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1.1%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Nanjing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61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1.1%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Guiyang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12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0.2%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6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Total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1,470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25%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160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3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Total (China)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5,879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100%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1,393</a:t>
                      </a:r>
                    </a:p>
                  </a:txBody>
                  <a:tcPr marL="36576" marR="36576" marT="45713" marB="45713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115"/>
          <p:cNvGraphicFramePr>
            <a:graphicFrameLocks noGrp="1"/>
          </p:cNvGraphicFramePr>
          <p:nvPr/>
        </p:nvGraphicFramePr>
        <p:xfrm>
          <a:off x="7742238" y="2074863"/>
          <a:ext cx="652462" cy="3927475"/>
        </p:xfrm>
        <a:graphic>
          <a:graphicData uri="http://schemas.openxmlformats.org/drawingml/2006/table">
            <a:tbl>
              <a:tblPr/>
              <a:tblGrid>
                <a:gridCol w="652462"/>
              </a:tblGrid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A8EC"/>
                          </a:solidFill>
                          <a:effectLst/>
                          <a:latin typeface="Arial" pitchFamily="34" charset="0"/>
                        </a:rPr>
                        <a:t>No. of Citi Branch</a:t>
                      </a:r>
                    </a:p>
                  </a:txBody>
                  <a:tcPr marL="18288" marR="18288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11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9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47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47</a:t>
                      </a:r>
                    </a:p>
                  </a:txBody>
                  <a:tcPr marL="36576" marR="36576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30" name="Line 207"/>
          <p:cNvSpPr>
            <a:spLocks noChangeShapeType="1"/>
          </p:cNvSpPr>
          <p:nvPr/>
        </p:nvSpPr>
        <p:spPr bwMode="gray">
          <a:xfrm>
            <a:off x="4724400" y="1639888"/>
            <a:ext cx="0" cy="446246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rIns="45720" anchor="ctr"/>
          <a:lstStyle/>
          <a:p>
            <a:endParaRPr lang="zh-CN" altLang="en-US"/>
          </a:p>
        </p:txBody>
      </p:sp>
      <p:grpSp>
        <p:nvGrpSpPr>
          <p:cNvPr id="18531" name="Group 208"/>
          <p:cNvGrpSpPr>
            <a:grpSpLocks/>
          </p:cNvGrpSpPr>
          <p:nvPr/>
        </p:nvGrpSpPr>
        <p:grpSpPr bwMode="auto">
          <a:xfrm>
            <a:off x="295275" y="2647950"/>
            <a:ext cx="3814763" cy="3513138"/>
            <a:chOff x="204" y="955"/>
            <a:chExt cx="2539" cy="2338"/>
          </a:xfrm>
        </p:grpSpPr>
        <p:sp>
          <p:nvSpPr>
            <p:cNvPr id="18618" name="AutoShape 209"/>
            <p:cNvSpPr>
              <a:spLocks noChangeArrowheads="1" noTextEdit="1"/>
            </p:cNvSpPr>
            <p:nvPr/>
          </p:nvSpPr>
          <p:spPr bwMode="gray">
            <a:xfrm>
              <a:off x="204" y="955"/>
              <a:ext cx="2539" cy="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19" name="Freeform 210"/>
            <p:cNvSpPr>
              <a:spLocks/>
            </p:cNvSpPr>
            <p:nvPr/>
          </p:nvSpPr>
          <p:spPr bwMode="gray">
            <a:xfrm>
              <a:off x="763" y="1856"/>
              <a:ext cx="649" cy="471"/>
            </a:xfrm>
            <a:custGeom>
              <a:avLst/>
              <a:gdLst>
                <a:gd name="T0" fmla="*/ 0 w 4135"/>
                <a:gd name="T1" fmla="*/ 0 h 2773"/>
                <a:gd name="T2" fmla="*/ 0 w 4135"/>
                <a:gd name="T3" fmla="*/ 0 h 2773"/>
                <a:gd name="T4" fmla="*/ 0 w 4135"/>
                <a:gd name="T5" fmla="*/ 0 h 2773"/>
                <a:gd name="T6" fmla="*/ 0 w 4135"/>
                <a:gd name="T7" fmla="*/ 0 h 2773"/>
                <a:gd name="T8" fmla="*/ 0 w 4135"/>
                <a:gd name="T9" fmla="*/ 0 h 2773"/>
                <a:gd name="T10" fmla="*/ 0 w 4135"/>
                <a:gd name="T11" fmla="*/ 0 h 2773"/>
                <a:gd name="T12" fmla="*/ 0 w 4135"/>
                <a:gd name="T13" fmla="*/ 0 h 2773"/>
                <a:gd name="T14" fmla="*/ 0 w 4135"/>
                <a:gd name="T15" fmla="*/ 0 h 2773"/>
                <a:gd name="T16" fmla="*/ 0 w 4135"/>
                <a:gd name="T17" fmla="*/ 0 h 2773"/>
                <a:gd name="T18" fmla="*/ 0 w 4135"/>
                <a:gd name="T19" fmla="*/ 0 h 2773"/>
                <a:gd name="T20" fmla="*/ 0 w 4135"/>
                <a:gd name="T21" fmla="*/ 0 h 2773"/>
                <a:gd name="T22" fmla="*/ 0 w 4135"/>
                <a:gd name="T23" fmla="*/ 0 h 2773"/>
                <a:gd name="T24" fmla="*/ 0 w 4135"/>
                <a:gd name="T25" fmla="*/ 0 h 2773"/>
                <a:gd name="T26" fmla="*/ 0 w 4135"/>
                <a:gd name="T27" fmla="*/ 0 h 2773"/>
                <a:gd name="T28" fmla="*/ 0 w 4135"/>
                <a:gd name="T29" fmla="*/ 0 h 2773"/>
                <a:gd name="T30" fmla="*/ 0 w 4135"/>
                <a:gd name="T31" fmla="*/ 0 h 2773"/>
                <a:gd name="T32" fmla="*/ 0 w 4135"/>
                <a:gd name="T33" fmla="*/ 0 h 2773"/>
                <a:gd name="T34" fmla="*/ 0 w 4135"/>
                <a:gd name="T35" fmla="*/ 0 h 2773"/>
                <a:gd name="T36" fmla="*/ 0 w 4135"/>
                <a:gd name="T37" fmla="*/ 0 h 2773"/>
                <a:gd name="T38" fmla="*/ 0 w 4135"/>
                <a:gd name="T39" fmla="*/ 0 h 2773"/>
                <a:gd name="T40" fmla="*/ 0 w 4135"/>
                <a:gd name="T41" fmla="*/ 0 h 2773"/>
                <a:gd name="T42" fmla="*/ 0 w 4135"/>
                <a:gd name="T43" fmla="*/ 0 h 2773"/>
                <a:gd name="T44" fmla="*/ 0 w 4135"/>
                <a:gd name="T45" fmla="*/ 0 h 2773"/>
                <a:gd name="T46" fmla="*/ 0 w 4135"/>
                <a:gd name="T47" fmla="*/ 0 h 2773"/>
                <a:gd name="T48" fmla="*/ 0 w 4135"/>
                <a:gd name="T49" fmla="*/ 0 h 2773"/>
                <a:gd name="T50" fmla="*/ 0 w 4135"/>
                <a:gd name="T51" fmla="*/ 0 h 2773"/>
                <a:gd name="T52" fmla="*/ 0 w 4135"/>
                <a:gd name="T53" fmla="*/ 0 h 2773"/>
                <a:gd name="T54" fmla="*/ 0 w 4135"/>
                <a:gd name="T55" fmla="*/ 0 h 2773"/>
                <a:gd name="T56" fmla="*/ 0 w 4135"/>
                <a:gd name="T57" fmla="*/ 0 h 2773"/>
                <a:gd name="T58" fmla="*/ 0 w 4135"/>
                <a:gd name="T59" fmla="*/ 0 h 2773"/>
                <a:gd name="T60" fmla="*/ 0 w 4135"/>
                <a:gd name="T61" fmla="*/ 0 h 2773"/>
                <a:gd name="T62" fmla="*/ 0 w 4135"/>
                <a:gd name="T63" fmla="*/ 0 h 2773"/>
                <a:gd name="T64" fmla="*/ 0 w 4135"/>
                <a:gd name="T65" fmla="*/ 0 h 2773"/>
                <a:gd name="T66" fmla="*/ 0 w 4135"/>
                <a:gd name="T67" fmla="*/ 0 h 2773"/>
                <a:gd name="T68" fmla="*/ 0 w 4135"/>
                <a:gd name="T69" fmla="*/ 0 h 2773"/>
                <a:gd name="T70" fmla="*/ 0 w 4135"/>
                <a:gd name="T71" fmla="*/ 0 h 277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35"/>
                <a:gd name="T109" fmla="*/ 0 h 2773"/>
                <a:gd name="T110" fmla="*/ 4135 w 4135"/>
                <a:gd name="T111" fmla="*/ 2773 h 277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35" h="2773">
                  <a:moveTo>
                    <a:pt x="377" y="729"/>
                  </a:moveTo>
                  <a:lnTo>
                    <a:pt x="412" y="566"/>
                  </a:lnTo>
                  <a:lnTo>
                    <a:pt x="673" y="446"/>
                  </a:lnTo>
                  <a:lnTo>
                    <a:pt x="475" y="272"/>
                  </a:lnTo>
                  <a:lnTo>
                    <a:pt x="487" y="36"/>
                  </a:lnTo>
                  <a:lnTo>
                    <a:pt x="652" y="0"/>
                  </a:lnTo>
                  <a:lnTo>
                    <a:pt x="1541" y="68"/>
                  </a:lnTo>
                  <a:lnTo>
                    <a:pt x="1560" y="8"/>
                  </a:lnTo>
                  <a:lnTo>
                    <a:pt x="1616" y="82"/>
                  </a:lnTo>
                  <a:lnTo>
                    <a:pt x="1864" y="28"/>
                  </a:lnTo>
                  <a:lnTo>
                    <a:pt x="2091" y="71"/>
                  </a:lnTo>
                  <a:lnTo>
                    <a:pt x="2282" y="278"/>
                  </a:lnTo>
                  <a:lnTo>
                    <a:pt x="2515" y="289"/>
                  </a:lnTo>
                  <a:lnTo>
                    <a:pt x="2613" y="205"/>
                  </a:lnTo>
                  <a:lnTo>
                    <a:pt x="2702" y="154"/>
                  </a:lnTo>
                  <a:lnTo>
                    <a:pt x="2838" y="248"/>
                  </a:lnTo>
                  <a:lnTo>
                    <a:pt x="3072" y="258"/>
                  </a:lnTo>
                  <a:lnTo>
                    <a:pt x="3309" y="441"/>
                  </a:lnTo>
                  <a:lnTo>
                    <a:pt x="3466" y="436"/>
                  </a:lnTo>
                  <a:lnTo>
                    <a:pt x="3490" y="508"/>
                  </a:lnTo>
                  <a:lnTo>
                    <a:pt x="3424" y="632"/>
                  </a:lnTo>
                  <a:lnTo>
                    <a:pt x="3620" y="636"/>
                  </a:lnTo>
                  <a:lnTo>
                    <a:pt x="3660" y="813"/>
                  </a:lnTo>
                  <a:lnTo>
                    <a:pt x="3759" y="900"/>
                  </a:lnTo>
                  <a:lnTo>
                    <a:pt x="3948" y="936"/>
                  </a:lnTo>
                  <a:lnTo>
                    <a:pt x="3995" y="1081"/>
                  </a:lnTo>
                  <a:lnTo>
                    <a:pt x="4043" y="1226"/>
                  </a:lnTo>
                  <a:lnTo>
                    <a:pt x="4135" y="1346"/>
                  </a:lnTo>
                  <a:lnTo>
                    <a:pt x="4100" y="1509"/>
                  </a:lnTo>
                  <a:lnTo>
                    <a:pt x="3975" y="1723"/>
                  </a:lnTo>
                  <a:lnTo>
                    <a:pt x="3816" y="1727"/>
                  </a:lnTo>
                  <a:lnTo>
                    <a:pt x="3669" y="1868"/>
                  </a:lnTo>
                  <a:lnTo>
                    <a:pt x="3640" y="1998"/>
                  </a:lnTo>
                  <a:lnTo>
                    <a:pt x="3369" y="1981"/>
                  </a:lnTo>
                  <a:lnTo>
                    <a:pt x="3430" y="2061"/>
                  </a:lnTo>
                  <a:lnTo>
                    <a:pt x="3536" y="2115"/>
                  </a:lnTo>
                  <a:lnTo>
                    <a:pt x="3553" y="2220"/>
                  </a:lnTo>
                  <a:lnTo>
                    <a:pt x="3645" y="2339"/>
                  </a:lnTo>
                  <a:lnTo>
                    <a:pt x="3683" y="2347"/>
                  </a:lnTo>
                  <a:lnTo>
                    <a:pt x="3669" y="2412"/>
                  </a:lnTo>
                  <a:lnTo>
                    <a:pt x="3521" y="2554"/>
                  </a:lnTo>
                  <a:lnTo>
                    <a:pt x="3362" y="2558"/>
                  </a:lnTo>
                  <a:lnTo>
                    <a:pt x="3311" y="2615"/>
                  </a:lnTo>
                  <a:lnTo>
                    <a:pt x="3200" y="2764"/>
                  </a:lnTo>
                  <a:lnTo>
                    <a:pt x="3087" y="2743"/>
                  </a:lnTo>
                  <a:lnTo>
                    <a:pt x="3043" y="2768"/>
                  </a:lnTo>
                  <a:lnTo>
                    <a:pt x="2919" y="2608"/>
                  </a:lnTo>
                  <a:lnTo>
                    <a:pt x="2823" y="2692"/>
                  </a:lnTo>
                  <a:lnTo>
                    <a:pt x="2586" y="2511"/>
                  </a:lnTo>
                  <a:lnTo>
                    <a:pt x="2584" y="2340"/>
                  </a:lnTo>
                  <a:lnTo>
                    <a:pt x="2530" y="2228"/>
                  </a:lnTo>
                  <a:lnTo>
                    <a:pt x="2386" y="2166"/>
                  </a:lnTo>
                  <a:lnTo>
                    <a:pt x="2372" y="2232"/>
                  </a:lnTo>
                  <a:lnTo>
                    <a:pt x="2313" y="2323"/>
                  </a:lnTo>
                  <a:lnTo>
                    <a:pt x="2209" y="2438"/>
                  </a:lnTo>
                  <a:lnTo>
                    <a:pt x="1995" y="2703"/>
                  </a:lnTo>
                  <a:lnTo>
                    <a:pt x="1823" y="2773"/>
                  </a:lnTo>
                  <a:lnTo>
                    <a:pt x="1634" y="2737"/>
                  </a:lnTo>
                  <a:lnTo>
                    <a:pt x="1459" y="2636"/>
                  </a:lnTo>
                  <a:lnTo>
                    <a:pt x="1525" y="2512"/>
                  </a:lnTo>
                  <a:lnTo>
                    <a:pt x="1410" y="2320"/>
                  </a:lnTo>
                  <a:lnTo>
                    <a:pt x="1145" y="2269"/>
                  </a:lnTo>
                  <a:lnTo>
                    <a:pt x="888" y="2186"/>
                  </a:lnTo>
                  <a:lnTo>
                    <a:pt x="500" y="1976"/>
                  </a:lnTo>
                  <a:lnTo>
                    <a:pt x="348" y="1777"/>
                  </a:lnTo>
                  <a:lnTo>
                    <a:pt x="83" y="1726"/>
                  </a:lnTo>
                  <a:lnTo>
                    <a:pt x="26" y="1444"/>
                  </a:lnTo>
                  <a:lnTo>
                    <a:pt x="0" y="1200"/>
                  </a:lnTo>
                  <a:lnTo>
                    <a:pt x="148" y="1060"/>
                  </a:lnTo>
                  <a:lnTo>
                    <a:pt x="273" y="845"/>
                  </a:lnTo>
                  <a:lnTo>
                    <a:pt x="219" y="733"/>
                  </a:lnTo>
                  <a:lnTo>
                    <a:pt x="377" y="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0" name="Freeform 211"/>
            <p:cNvSpPr>
              <a:spLocks/>
            </p:cNvSpPr>
            <p:nvPr/>
          </p:nvSpPr>
          <p:spPr bwMode="gray">
            <a:xfrm>
              <a:off x="763" y="1856"/>
              <a:ext cx="649" cy="471"/>
            </a:xfrm>
            <a:custGeom>
              <a:avLst/>
              <a:gdLst>
                <a:gd name="T0" fmla="*/ 0 w 4135"/>
                <a:gd name="T1" fmla="*/ 0 h 2773"/>
                <a:gd name="T2" fmla="*/ 0 w 4135"/>
                <a:gd name="T3" fmla="*/ 0 h 2773"/>
                <a:gd name="T4" fmla="*/ 0 w 4135"/>
                <a:gd name="T5" fmla="*/ 0 h 2773"/>
                <a:gd name="T6" fmla="*/ 0 w 4135"/>
                <a:gd name="T7" fmla="*/ 0 h 2773"/>
                <a:gd name="T8" fmla="*/ 0 w 4135"/>
                <a:gd name="T9" fmla="*/ 0 h 2773"/>
                <a:gd name="T10" fmla="*/ 0 w 4135"/>
                <a:gd name="T11" fmla="*/ 0 h 2773"/>
                <a:gd name="T12" fmla="*/ 0 w 4135"/>
                <a:gd name="T13" fmla="*/ 0 h 2773"/>
                <a:gd name="T14" fmla="*/ 0 w 4135"/>
                <a:gd name="T15" fmla="*/ 0 h 2773"/>
                <a:gd name="T16" fmla="*/ 0 w 4135"/>
                <a:gd name="T17" fmla="*/ 0 h 2773"/>
                <a:gd name="T18" fmla="*/ 0 w 4135"/>
                <a:gd name="T19" fmla="*/ 0 h 2773"/>
                <a:gd name="T20" fmla="*/ 0 w 4135"/>
                <a:gd name="T21" fmla="*/ 0 h 2773"/>
                <a:gd name="T22" fmla="*/ 0 w 4135"/>
                <a:gd name="T23" fmla="*/ 0 h 2773"/>
                <a:gd name="T24" fmla="*/ 0 w 4135"/>
                <a:gd name="T25" fmla="*/ 0 h 2773"/>
                <a:gd name="T26" fmla="*/ 0 w 4135"/>
                <a:gd name="T27" fmla="*/ 0 h 2773"/>
                <a:gd name="T28" fmla="*/ 0 w 4135"/>
                <a:gd name="T29" fmla="*/ 0 h 2773"/>
                <a:gd name="T30" fmla="*/ 0 w 4135"/>
                <a:gd name="T31" fmla="*/ 0 h 2773"/>
                <a:gd name="T32" fmla="*/ 0 w 4135"/>
                <a:gd name="T33" fmla="*/ 0 h 2773"/>
                <a:gd name="T34" fmla="*/ 0 w 4135"/>
                <a:gd name="T35" fmla="*/ 0 h 2773"/>
                <a:gd name="T36" fmla="*/ 0 w 4135"/>
                <a:gd name="T37" fmla="*/ 0 h 2773"/>
                <a:gd name="T38" fmla="*/ 0 w 4135"/>
                <a:gd name="T39" fmla="*/ 0 h 2773"/>
                <a:gd name="T40" fmla="*/ 0 w 4135"/>
                <a:gd name="T41" fmla="*/ 0 h 2773"/>
                <a:gd name="T42" fmla="*/ 0 w 4135"/>
                <a:gd name="T43" fmla="*/ 0 h 2773"/>
                <a:gd name="T44" fmla="*/ 0 w 4135"/>
                <a:gd name="T45" fmla="*/ 0 h 2773"/>
                <a:gd name="T46" fmla="*/ 0 w 4135"/>
                <a:gd name="T47" fmla="*/ 0 h 2773"/>
                <a:gd name="T48" fmla="*/ 0 w 4135"/>
                <a:gd name="T49" fmla="*/ 0 h 2773"/>
                <a:gd name="T50" fmla="*/ 0 w 4135"/>
                <a:gd name="T51" fmla="*/ 0 h 2773"/>
                <a:gd name="T52" fmla="*/ 0 w 4135"/>
                <a:gd name="T53" fmla="*/ 0 h 2773"/>
                <a:gd name="T54" fmla="*/ 0 w 4135"/>
                <a:gd name="T55" fmla="*/ 0 h 2773"/>
                <a:gd name="T56" fmla="*/ 0 w 4135"/>
                <a:gd name="T57" fmla="*/ 0 h 2773"/>
                <a:gd name="T58" fmla="*/ 0 w 4135"/>
                <a:gd name="T59" fmla="*/ 0 h 2773"/>
                <a:gd name="T60" fmla="*/ 0 w 4135"/>
                <a:gd name="T61" fmla="*/ 0 h 2773"/>
                <a:gd name="T62" fmla="*/ 0 w 4135"/>
                <a:gd name="T63" fmla="*/ 0 h 2773"/>
                <a:gd name="T64" fmla="*/ 0 w 4135"/>
                <a:gd name="T65" fmla="*/ 0 h 2773"/>
                <a:gd name="T66" fmla="*/ 0 w 4135"/>
                <a:gd name="T67" fmla="*/ 0 h 2773"/>
                <a:gd name="T68" fmla="*/ 0 w 4135"/>
                <a:gd name="T69" fmla="*/ 0 h 2773"/>
                <a:gd name="T70" fmla="*/ 0 w 4135"/>
                <a:gd name="T71" fmla="*/ 0 h 277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35"/>
                <a:gd name="T109" fmla="*/ 0 h 2773"/>
                <a:gd name="T110" fmla="*/ 4135 w 4135"/>
                <a:gd name="T111" fmla="*/ 2773 h 277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35" h="2773">
                  <a:moveTo>
                    <a:pt x="377" y="729"/>
                  </a:moveTo>
                  <a:lnTo>
                    <a:pt x="412" y="566"/>
                  </a:lnTo>
                  <a:lnTo>
                    <a:pt x="673" y="446"/>
                  </a:lnTo>
                  <a:lnTo>
                    <a:pt x="475" y="272"/>
                  </a:lnTo>
                  <a:lnTo>
                    <a:pt x="487" y="36"/>
                  </a:lnTo>
                  <a:lnTo>
                    <a:pt x="652" y="0"/>
                  </a:lnTo>
                  <a:lnTo>
                    <a:pt x="1541" y="68"/>
                  </a:lnTo>
                  <a:lnTo>
                    <a:pt x="1560" y="8"/>
                  </a:lnTo>
                  <a:lnTo>
                    <a:pt x="1616" y="82"/>
                  </a:lnTo>
                  <a:lnTo>
                    <a:pt x="1864" y="28"/>
                  </a:lnTo>
                  <a:lnTo>
                    <a:pt x="2091" y="71"/>
                  </a:lnTo>
                  <a:lnTo>
                    <a:pt x="2282" y="278"/>
                  </a:lnTo>
                  <a:lnTo>
                    <a:pt x="2515" y="289"/>
                  </a:lnTo>
                  <a:lnTo>
                    <a:pt x="2613" y="205"/>
                  </a:lnTo>
                  <a:lnTo>
                    <a:pt x="2702" y="154"/>
                  </a:lnTo>
                  <a:lnTo>
                    <a:pt x="2838" y="248"/>
                  </a:lnTo>
                  <a:lnTo>
                    <a:pt x="3072" y="258"/>
                  </a:lnTo>
                  <a:lnTo>
                    <a:pt x="3309" y="441"/>
                  </a:lnTo>
                  <a:lnTo>
                    <a:pt x="3466" y="436"/>
                  </a:lnTo>
                  <a:lnTo>
                    <a:pt x="3490" y="508"/>
                  </a:lnTo>
                  <a:lnTo>
                    <a:pt x="3424" y="632"/>
                  </a:lnTo>
                  <a:lnTo>
                    <a:pt x="3620" y="636"/>
                  </a:lnTo>
                  <a:lnTo>
                    <a:pt x="3660" y="813"/>
                  </a:lnTo>
                  <a:lnTo>
                    <a:pt x="3759" y="900"/>
                  </a:lnTo>
                  <a:lnTo>
                    <a:pt x="3948" y="936"/>
                  </a:lnTo>
                  <a:lnTo>
                    <a:pt x="3995" y="1081"/>
                  </a:lnTo>
                  <a:lnTo>
                    <a:pt x="4043" y="1226"/>
                  </a:lnTo>
                  <a:lnTo>
                    <a:pt x="4135" y="1346"/>
                  </a:lnTo>
                  <a:lnTo>
                    <a:pt x="4100" y="1509"/>
                  </a:lnTo>
                  <a:lnTo>
                    <a:pt x="3975" y="1723"/>
                  </a:lnTo>
                  <a:lnTo>
                    <a:pt x="3816" y="1727"/>
                  </a:lnTo>
                  <a:lnTo>
                    <a:pt x="3669" y="1868"/>
                  </a:lnTo>
                  <a:lnTo>
                    <a:pt x="3640" y="1998"/>
                  </a:lnTo>
                  <a:lnTo>
                    <a:pt x="3369" y="1981"/>
                  </a:lnTo>
                  <a:lnTo>
                    <a:pt x="3430" y="2061"/>
                  </a:lnTo>
                  <a:lnTo>
                    <a:pt x="3536" y="2115"/>
                  </a:lnTo>
                  <a:lnTo>
                    <a:pt x="3553" y="2220"/>
                  </a:lnTo>
                  <a:lnTo>
                    <a:pt x="3645" y="2339"/>
                  </a:lnTo>
                  <a:lnTo>
                    <a:pt x="3683" y="2347"/>
                  </a:lnTo>
                  <a:lnTo>
                    <a:pt x="3669" y="2412"/>
                  </a:lnTo>
                  <a:lnTo>
                    <a:pt x="3521" y="2554"/>
                  </a:lnTo>
                  <a:lnTo>
                    <a:pt x="3362" y="2558"/>
                  </a:lnTo>
                  <a:lnTo>
                    <a:pt x="3311" y="2615"/>
                  </a:lnTo>
                  <a:lnTo>
                    <a:pt x="3200" y="2764"/>
                  </a:lnTo>
                  <a:lnTo>
                    <a:pt x="3087" y="2743"/>
                  </a:lnTo>
                  <a:lnTo>
                    <a:pt x="3043" y="2768"/>
                  </a:lnTo>
                  <a:lnTo>
                    <a:pt x="2919" y="2608"/>
                  </a:lnTo>
                  <a:lnTo>
                    <a:pt x="2823" y="2692"/>
                  </a:lnTo>
                  <a:lnTo>
                    <a:pt x="2586" y="2511"/>
                  </a:lnTo>
                  <a:lnTo>
                    <a:pt x="2584" y="2340"/>
                  </a:lnTo>
                  <a:lnTo>
                    <a:pt x="2530" y="2228"/>
                  </a:lnTo>
                  <a:lnTo>
                    <a:pt x="2386" y="2166"/>
                  </a:lnTo>
                  <a:lnTo>
                    <a:pt x="2372" y="2232"/>
                  </a:lnTo>
                  <a:lnTo>
                    <a:pt x="2313" y="2323"/>
                  </a:lnTo>
                  <a:lnTo>
                    <a:pt x="2209" y="2438"/>
                  </a:lnTo>
                  <a:lnTo>
                    <a:pt x="1995" y="2703"/>
                  </a:lnTo>
                  <a:lnTo>
                    <a:pt x="1823" y="2773"/>
                  </a:lnTo>
                  <a:lnTo>
                    <a:pt x="1634" y="2737"/>
                  </a:lnTo>
                  <a:lnTo>
                    <a:pt x="1459" y="2636"/>
                  </a:lnTo>
                  <a:lnTo>
                    <a:pt x="1525" y="2512"/>
                  </a:lnTo>
                  <a:lnTo>
                    <a:pt x="1410" y="2320"/>
                  </a:lnTo>
                  <a:lnTo>
                    <a:pt x="1145" y="2269"/>
                  </a:lnTo>
                  <a:lnTo>
                    <a:pt x="888" y="2186"/>
                  </a:lnTo>
                  <a:lnTo>
                    <a:pt x="500" y="1976"/>
                  </a:lnTo>
                  <a:lnTo>
                    <a:pt x="348" y="1777"/>
                  </a:lnTo>
                  <a:lnTo>
                    <a:pt x="83" y="1726"/>
                  </a:lnTo>
                  <a:lnTo>
                    <a:pt x="26" y="1444"/>
                  </a:lnTo>
                  <a:lnTo>
                    <a:pt x="0" y="1200"/>
                  </a:lnTo>
                  <a:lnTo>
                    <a:pt x="148" y="1060"/>
                  </a:lnTo>
                  <a:lnTo>
                    <a:pt x="273" y="845"/>
                  </a:lnTo>
                  <a:lnTo>
                    <a:pt x="219" y="733"/>
                  </a:lnTo>
                  <a:lnTo>
                    <a:pt x="377" y="72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1" name="Freeform 212"/>
            <p:cNvSpPr>
              <a:spLocks/>
            </p:cNvSpPr>
            <p:nvPr/>
          </p:nvSpPr>
          <p:spPr bwMode="gray">
            <a:xfrm>
              <a:off x="1755" y="2437"/>
              <a:ext cx="356" cy="151"/>
            </a:xfrm>
            <a:custGeom>
              <a:avLst/>
              <a:gdLst>
                <a:gd name="T0" fmla="*/ 0 w 2270"/>
                <a:gd name="T1" fmla="*/ 0 h 889"/>
                <a:gd name="T2" fmla="*/ 0 w 2270"/>
                <a:gd name="T3" fmla="*/ 0 h 889"/>
                <a:gd name="T4" fmla="*/ 0 w 2270"/>
                <a:gd name="T5" fmla="*/ 0 h 889"/>
                <a:gd name="T6" fmla="*/ 0 w 2270"/>
                <a:gd name="T7" fmla="*/ 0 h 889"/>
                <a:gd name="T8" fmla="*/ 0 w 2270"/>
                <a:gd name="T9" fmla="*/ 0 h 889"/>
                <a:gd name="T10" fmla="*/ 0 w 2270"/>
                <a:gd name="T11" fmla="*/ 0 h 889"/>
                <a:gd name="T12" fmla="*/ 0 w 2270"/>
                <a:gd name="T13" fmla="*/ 0 h 889"/>
                <a:gd name="T14" fmla="*/ 0 w 2270"/>
                <a:gd name="T15" fmla="*/ 0 h 889"/>
                <a:gd name="T16" fmla="*/ 0 w 2270"/>
                <a:gd name="T17" fmla="*/ 0 h 889"/>
                <a:gd name="T18" fmla="*/ 0 w 2270"/>
                <a:gd name="T19" fmla="*/ 0 h 889"/>
                <a:gd name="T20" fmla="*/ 0 w 2270"/>
                <a:gd name="T21" fmla="*/ 0 h 889"/>
                <a:gd name="T22" fmla="*/ 0 w 2270"/>
                <a:gd name="T23" fmla="*/ 0 h 889"/>
                <a:gd name="T24" fmla="*/ 0 w 2270"/>
                <a:gd name="T25" fmla="*/ 0 h 889"/>
                <a:gd name="T26" fmla="*/ 0 w 2270"/>
                <a:gd name="T27" fmla="*/ 0 h 889"/>
                <a:gd name="T28" fmla="*/ 0 w 2270"/>
                <a:gd name="T29" fmla="*/ 0 h 889"/>
                <a:gd name="T30" fmla="*/ 0 w 2270"/>
                <a:gd name="T31" fmla="*/ 0 h 889"/>
                <a:gd name="T32" fmla="*/ 0 w 2270"/>
                <a:gd name="T33" fmla="*/ 0 h 889"/>
                <a:gd name="T34" fmla="*/ 0 w 2270"/>
                <a:gd name="T35" fmla="*/ 0 h 889"/>
                <a:gd name="T36" fmla="*/ 0 w 2270"/>
                <a:gd name="T37" fmla="*/ 0 h 889"/>
                <a:gd name="T38" fmla="*/ 0 w 2270"/>
                <a:gd name="T39" fmla="*/ 0 h 889"/>
                <a:gd name="T40" fmla="*/ 0 w 2270"/>
                <a:gd name="T41" fmla="*/ 0 h 889"/>
                <a:gd name="T42" fmla="*/ 0 w 2270"/>
                <a:gd name="T43" fmla="*/ 0 h 889"/>
                <a:gd name="T44" fmla="*/ 0 w 2270"/>
                <a:gd name="T45" fmla="*/ 0 h 889"/>
                <a:gd name="T46" fmla="*/ 0 w 2270"/>
                <a:gd name="T47" fmla="*/ 0 h 889"/>
                <a:gd name="T48" fmla="*/ 0 w 2270"/>
                <a:gd name="T49" fmla="*/ 0 h 889"/>
                <a:gd name="T50" fmla="*/ 0 w 2270"/>
                <a:gd name="T51" fmla="*/ 0 h 889"/>
                <a:gd name="T52" fmla="*/ 0 w 2270"/>
                <a:gd name="T53" fmla="*/ 0 h 889"/>
                <a:gd name="T54" fmla="*/ 0 w 2270"/>
                <a:gd name="T55" fmla="*/ 0 h 889"/>
                <a:gd name="T56" fmla="*/ 0 w 2270"/>
                <a:gd name="T57" fmla="*/ 0 h 88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270"/>
                <a:gd name="T88" fmla="*/ 0 h 889"/>
                <a:gd name="T89" fmla="*/ 2270 w 2270"/>
                <a:gd name="T90" fmla="*/ 889 h 88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270" h="889">
                  <a:moveTo>
                    <a:pt x="609" y="87"/>
                  </a:moveTo>
                  <a:lnTo>
                    <a:pt x="543" y="211"/>
                  </a:lnTo>
                  <a:lnTo>
                    <a:pt x="0" y="174"/>
                  </a:lnTo>
                  <a:lnTo>
                    <a:pt x="244" y="323"/>
                  </a:lnTo>
                  <a:lnTo>
                    <a:pt x="260" y="428"/>
                  </a:lnTo>
                  <a:lnTo>
                    <a:pt x="483" y="675"/>
                  </a:lnTo>
                  <a:lnTo>
                    <a:pt x="1065" y="889"/>
                  </a:lnTo>
                  <a:lnTo>
                    <a:pt x="1636" y="794"/>
                  </a:lnTo>
                  <a:lnTo>
                    <a:pt x="1529" y="739"/>
                  </a:lnTo>
                  <a:lnTo>
                    <a:pt x="1709" y="638"/>
                  </a:lnTo>
                  <a:lnTo>
                    <a:pt x="1911" y="608"/>
                  </a:lnTo>
                  <a:lnTo>
                    <a:pt x="2001" y="558"/>
                  </a:lnTo>
                  <a:lnTo>
                    <a:pt x="2067" y="434"/>
                  </a:lnTo>
                  <a:lnTo>
                    <a:pt x="2270" y="405"/>
                  </a:lnTo>
                  <a:lnTo>
                    <a:pt x="2164" y="350"/>
                  </a:lnTo>
                  <a:lnTo>
                    <a:pt x="2012" y="322"/>
                  </a:lnTo>
                  <a:lnTo>
                    <a:pt x="1868" y="260"/>
                  </a:lnTo>
                  <a:lnTo>
                    <a:pt x="1725" y="199"/>
                  </a:lnTo>
                  <a:lnTo>
                    <a:pt x="1680" y="224"/>
                  </a:lnTo>
                  <a:lnTo>
                    <a:pt x="1604" y="210"/>
                  </a:lnTo>
                  <a:lnTo>
                    <a:pt x="1498" y="155"/>
                  </a:lnTo>
                  <a:lnTo>
                    <a:pt x="1347" y="127"/>
                  </a:lnTo>
                  <a:lnTo>
                    <a:pt x="1165" y="58"/>
                  </a:lnTo>
                  <a:lnTo>
                    <a:pt x="976" y="22"/>
                  </a:lnTo>
                  <a:lnTo>
                    <a:pt x="864" y="0"/>
                  </a:lnTo>
                  <a:lnTo>
                    <a:pt x="743" y="12"/>
                  </a:lnTo>
                  <a:lnTo>
                    <a:pt x="705" y="4"/>
                  </a:lnTo>
                  <a:lnTo>
                    <a:pt x="653" y="62"/>
                  </a:lnTo>
                  <a:lnTo>
                    <a:pt x="609" y="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2" name="Freeform 213"/>
            <p:cNvSpPr>
              <a:spLocks/>
            </p:cNvSpPr>
            <p:nvPr/>
          </p:nvSpPr>
          <p:spPr bwMode="gray">
            <a:xfrm>
              <a:off x="1755" y="2437"/>
              <a:ext cx="356" cy="151"/>
            </a:xfrm>
            <a:custGeom>
              <a:avLst/>
              <a:gdLst>
                <a:gd name="T0" fmla="*/ 0 w 2270"/>
                <a:gd name="T1" fmla="*/ 0 h 889"/>
                <a:gd name="T2" fmla="*/ 0 w 2270"/>
                <a:gd name="T3" fmla="*/ 0 h 889"/>
                <a:gd name="T4" fmla="*/ 0 w 2270"/>
                <a:gd name="T5" fmla="*/ 0 h 889"/>
                <a:gd name="T6" fmla="*/ 0 w 2270"/>
                <a:gd name="T7" fmla="*/ 0 h 889"/>
                <a:gd name="T8" fmla="*/ 0 w 2270"/>
                <a:gd name="T9" fmla="*/ 0 h 889"/>
                <a:gd name="T10" fmla="*/ 0 w 2270"/>
                <a:gd name="T11" fmla="*/ 0 h 889"/>
                <a:gd name="T12" fmla="*/ 0 w 2270"/>
                <a:gd name="T13" fmla="*/ 0 h 889"/>
                <a:gd name="T14" fmla="*/ 0 w 2270"/>
                <a:gd name="T15" fmla="*/ 0 h 889"/>
                <a:gd name="T16" fmla="*/ 0 w 2270"/>
                <a:gd name="T17" fmla="*/ 0 h 889"/>
                <a:gd name="T18" fmla="*/ 0 w 2270"/>
                <a:gd name="T19" fmla="*/ 0 h 889"/>
                <a:gd name="T20" fmla="*/ 0 w 2270"/>
                <a:gd name="T21" fmla="*/ 0 h 889"/>
                <a:gd name="T22" fmla="*/ 0 w 2270"/>
                <a:gd name="T23" fmla="*/ 0 h 889"/>
                <a:gd name="T24" fmla="*/ 0 w 2270"/>
                <a:gd name="T25" fmla="*/ 0 h 889"/>
                <a:gd name="T26" fmla="*/ 0 w 2270"/>
                <a:gd name="T27" fmla="*/ 0 h 889"/>
                <a:gd name="T28" fmla="*/ 0 w 2270"/>
                <a:gd name="T29" fmla="*/ 0 h 889"/>
                <a:gd name="T30" fmla="*/ 0 w 2270"/>
                <a:gd name="T31" fmla="*/ 0 h 889"/>
                <a:gd name="T32" fmla="*/ 0 w 2270"/>
                <a:gd name="T33" fmla="*/ 0 h 889"/>
                <a:gd name="T34" fmla="*/ 0 w 2270"/>
                <a:gd name="T35" fmla="*/ 0 h 889"/>
                <a:gd name="T36" fmla="*/ 0 w 2270"/>
                <a:gd name="T37" fmla="*/ 0 h 889"/>
                <a:gd name="T38" fmla="*/ 0 w 2270"/>
                <a:gd name="T39" fmla="*/ 0 h 889"/>
                <a:gd name="T40" fmla="*/ 0 w 2270"/>
                <a:gd name="T41" fmla="*/ 0 h 889"/>
                <a:gd name="T42" fmla="*/ 0 w 2270"/>
                <a:gd name="T43" fmla="*/ 0 h 889"/>
                <a:gd name="T44" fmla="*/ 0 w 2270"/>
                <a:gd name="T45" fmla="*/ 0 h 889"/>
                <a:gd name="T46" fmla="*/ 0 w 2270"/>
                <a:gd name="T47" fmla="*/ 0 h 889"/>
                <a:gd name="T48" fmla="*/ 0 w 2270"/>
                <a:gd name="T49" fmla="*/ 0 h 889"/>
                <a:gd name="T50" fmla="*/ 0 w 2270"/>
                <a:gd name="T51" fmla="*/ 0 h 889"/>
                <a:gd name="T52" fmla="*/ 0 w 2270"/>
                <a:gd name="T53" fmla="*/ 0 h 889"/>
                <a:gd name="T54" fmla="*/ 0 w 2270"/>
                <a:gd name="T55" fmla="*/ 0 h 889"/>
                <a:gd name="T56" fmla="*/ 0 w 2270"/>
                <a:gd name="T57" fmla="*/ 0 h 88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270"/>
                <a:gd name="T88" fmla="*/ 0 h 889"/>
                <a:gd name="T89" fmla="*/ 2270 w 2270"/>
                <a:gd name="T90" fmla="*/ 889 h 88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270" h="889">
                  <a:moveTo>
                    <a:pt x="609" y="87"/>
                  </a:moveTo>
                  <a:lnTo>
                    <a:pt x="543" y="211"/>
                  </a:lnTo>
                  <a:lnTo>
                    <a:pt x="0" y="174"/>
                  </a:lnTo>
                  <a:lnTo>
                    <a:pt x="244" y="323"/>
                  </a:lnTo>
                  <a:lnTo>
                    <a:pt x="260" y="428"/>
                  </a:lnTo>
                  <a:lnTo>
                    <a:pt x="483" y="675"/>
                  </a:lnTo>
                  <a:lnTo>
                    <a:pt x="1065" y="889"/>
                  </a:lnTo>
                  <a:lnTo>
                    <a:pt x="1636" y="794"/>
                  </a:lnTo>
                  <a:lnTo>
                    <a:pt x="1529" y="739"/>
                  </a:lnTo>
                  <a:lnTo>
                    <a:pt x="1709" y="638"/>
                  </a:lnTo>
                  <a:lnTo>
                    <a:pt x="1911" y="608"/>
                  </a:lnTo>
                  <a:lnTo>
                    <a:pt x="2001" y="558"/>
                  </a:lnTo>
                  <a:lnTo>
                    <a:pt x="2067" y="434"/>
                  </a:lnTo>
                  <a:lnTo>
                    <a:pt x="2270" y="405"/>
                  </a:lnTo>
                  <a:lnTo>
                    <a:pt x="2164" y="350"/>
                  </a:lnTo>
                  <a:lnTo>
                    <a:pt x="2012" y="322"/>
                  </a:lnTo>
                  <a:lnTo>
                    <a:pt x="1868" y="260"/>
                  </a:lnTo>
                  <a:lnTo>
                    <a:pt x="1725" y="199"/>
                  </a:lnTo>
                  <a:lnTo>
                    <a:pt x="1680" y="224"/>
                  </a:lnTo>
                  <a:lnTo>
                    <a:pt x="1604" y="210"/>
                  </a:lnTo>
                  <a:lnTo>
                    <a:pt x="1498" y="155"/>
                  </a:lnTo>
                  <a:lnTo>
                    <a:pt x="1347" y="127"/>
                  </a:lnTo>
                  <a:lnTo>
                    <a:pt x="1165" y="58"/>
                  </a:lnTo>
                  <a:lnTo>
                    <a:pt x="976" y="22"/>
                  </a:lnTo>
                  <a:lnTo>
                    <a:pt x="864" y="0"/>
                  </a:lnTo>
                  <a:lnTo>
                    <a:pt x="743" y="12"/>
                  </a:lnTo>
                  <a:lnTo>
                    <a:pt x="705" y="4"/>
                  </a:lnTo>
                  <a:lnTo>
                    <a:pt x="653" y="62"/>
                  </a:lnTo>
                  <a:lnTo>
                    <a:pt x="609" y="8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3" name="Freeform 214"/>
            <p:cNvSpPr>
              <a:spLocks/>
            </p:cNvSpPr>
            <p:nvPr/>
          </p:nvSpPr>
          <p:spPr bwMode="gray">
            <a:xfrm>
              <a:off x="1754" y="30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4" name="Freeform 215"/>
            <p:cNvSpPr>
              <a:spLocks/>
            </p:cNvSpPr>
            <p:nvPr/>
          </p:nvSpPr>
          <p:spPr bwMode="gray">
            <a:xfrm>
              <a:off x="1759" y="3126"/>
              <a:ext cx="145" cy="141"/>
            </a:xfrm>
            <a:custGeom>
              <a:avLst/>
              <a:gdLst>
                <a:gd name="T0" fmla="*/ 0 w 920"/>
                <a:gd name="T1" fmla="*/ 0 h 827"/>
                <a:gd name="T2" fmla="*/ 0 w 920"/>
                <a:gd name="T3" fmla="*/ 0 h 827"/>
                <a:gd name="T4" fmla="*/ 0 w 920"/>
                <a:gd name="T5" fmla="*/ 0 h 827"/>
                <a:gd name="T6" fmla="*/ 0 w 920"/>
                <a:gd name="T7" fmla="*/ 0 h 827"/>
                <a:gd name="T8" fmla="*/ 0 w 920"/>
                <a:gd name="T9" fmla="*/ 0 h 827"/>
                <a:gd name="T10" fmla="*/ 0 w 920"/>
                <a:gd name="T11" fmla="*/ 0 h 827"/>
                <a:gd name="T12" fmla="*/ 0 w 920"/>
                <a:gd name="T13" fmla="*/ 0 h 827"/>
                <a:gd name="T14" fmla="*/ 0 w 920"/>
                <a:gd name="T15" fmla="*/ 0 h 827"/>
                <a:gd name="T16" fmla="*/ 0 w 920"/>
                <a:gd name="T17" fmla="*/ 0 h 827"/>
                <a:gd name="T18" fmla="*/ 0 w 920"/>
                <a:gd name="T19" fmla="*/ 0 h 827"/>
                <a:gd name="T20" fmla="*/ 0 w 920"/>
                <a:gd name="T21" fmla="*/ 0 h 827"/>
                <a:gd name="T22" fmla="*/ 0 w 920"/>
                <a:gd name="T23" fmla="*/ 0 h 827"/>
                <a:gd name="T24" fmla="*/ 0 w 920"/>
                <a:gd name="T25" fmla="*/ 0 h 827"/>
                <a:gd name="T26" fmla="*/ 0 w 920"/>
                <a:gd name="T27" fmla="*/ 0 h 827"/>
                <a:gd name="T28" fmla="*/ 0 w 920"/>
                <a:gd name="T29" fmla="*/ 0 h 827"/>
                <a:gd name="T30" fmla="*/ 0 w 920"/>
                <a:gd name="T31" fmla="*/ 0 h 827"/>
                <a:gd name="T32" fmla="*/ 0 w 920"/>
                <a:gd name="T33" fmla="*/ 0 h 827"/>
                <a:gd name="T34" fmla="*/ 0 w 920"/>
                <a:gd name="T35" fmla="*/ 0 h 827"/>
                <a:gd name="T36" fmla="*/ 0 w 920"/>
                <a:gd name="T37" fmla="*/ 0 h 827"/>
                <a:gd name="T38" fmla="*/ 0 w 920"/>
                <a:gd name="T39" fmla="*/ 0 h 827"/>
                <a:gd name="T40" fmla="*/ 0 w 920"/>
                <a:gd name="T41" fmla="*/ 0 h 827"/>
                <a:gd name="T42" fmla="*/ 0 w 920"/>
                <a:gd name="T43" fmla="*/ 0 h 827"/>
                <a:gd name="T44" fmla="*/ 0 w 920"/>
                <a:gd name="T45" fmla="*/ 0 h 827"/>
                <a:gd name="T46" fmla="*/ 0 w 920"/>
                <a:gd name="T47" fmla="*/ 0 h 827"/>
                <a:gd name="T48" fmla="*/ 0 w 920"/>
                <a:gd name="T49" fmla="*/ 0 h 827"/>
                <a:gd name="T50" fmla="*/ 0 w 920"/>
                <a:gd name="T51" fmla="*/ 0 h 827"/>
                <a:gd name="T52" fmla="*/ 0 w 920"/>
                <a:gd name="T53" fmla="*/ 0 h 827"/>
                <a:gd name="T54" fmla="*/ 0 w 920"/>
                <a:gd name="T55" fmla="*/ 0 h 827"/>
                <a:gd name="T56" fmla="*/ 0 w 920"/>
                <a:gd name="T57" fmla="*/ 0 h 827"/>
                <a:gd name="T58" fmla="*/ 0 w 920"/>
                <a:gd name="T59" fmla="*/ 0 h 827"/>
                <a:gd name="T60" fmla="*/ 0 w 920"/>
                <a:gd name="T61" fmla="*/ 0 h 827"/>
                <a:gd name="T62" fmla="*/ 0 w 920"/>
                <a:gd name="T63" fmla="*/ 0 h 827"/>
                <a:gd name="T64" fmla="*/ 0 w 920"/>
                <a:gd name="T65" fmla="*/ 0 h 827"/>
                <a:gd name="T66" fmla="*/ 0 w 920"/>
                <a:gd name="T67" fmla="*/ 0 h 827"/>
                <a:gd name="T68" fmla="*/ 0 w 920"/>
                <a:gd name="T69" fmla="*/ 0 h 827"/>
                <a:gd name="T70" fmla="*/ 0 w 920"/>
                <a:gd name="T71" fmla="*/ 0 h 827"/>
                <a:gd name="T72" fmla="*/ 0 w 920"/>
                <a:gd name="T73" fmla="*/ 0 h 827"/>
                <a:gd name="T74" fmla="*/ 0 w 920"/>
                <a:gd name="T75" fmla="*/ 0 h 827"/>
                <a:gd name="T76" fmla="*/ 0 w 920"/>
                <a:gd name="T77" fmla="*/ 0 h 827"/>
                <a:gd name="T78" fmla="*/ 0 w 920"/>
                <a:gd name="T79" fmla="*/ 0 h 827"/>
                <a:gd name="T80" fmla="*/ 0 w 920"/>
                <a:gd name="T81" fmla="*/ 0 h 827"/>
                <a:gd name="T82" fmla="*/ 0 w 920"/>
                <a:gd name="T83" fmla="*/ 0 h 827"/>
                <a:gd name="T84" fmla="*/ 0 w 920"/>
                <a:gd name="T85" fmla="*/ 0 h 827"/>
                <a:gd name="T86" fmla="*/ 0 w 920"/>
                <a:gd name="T87" fmla="*/ 0 h 827"/>
                <a:gd name="T88" fmla="*/ 0 w 920"/>
                <a:gd name="T89" fmla="*/ 0 h 827"/>
                <a:gd name="T90" fmla="*/ 0 w 920"/>
                <a:gd name="T91" fmla="*/ 0 h 827"/>
                <a:gd name="T92" fmla="*/ 0 w 920"/>
                <a:gd name="T93" fmla="*/ 0 h 827"/>
                <a:gd name="T94" fmla="*/ 0 w 920"/>
                <a:gd name="T95" fmla="*/ 0 h 827"/>
                <a:gd name="T96" fmla="*/ 0 w 920"/>
                <a:gd name="T97" fmla="*/ 0 h 827"/>
                <a:gd name="T98" fmla="*/ 0 w 920"/>
                <a:gd name="T99" fmla="*/ 0 h 8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20"/>
                <a:gd name="T151" fmla="*/ 0 h 827"/>
                <a:gd name="T152" fmla="*/ 920 w 920"/>
                <a:gd name="T153" fmla="*/ 827 h 8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20" h="827">
                  <a:moveTo>
                    <a:pt x="782" y="0"/>
                  </a:moveTo>
                  <a:lnTo>
                    <a:pt x="775" y="33"/>
                  </a:lnTo>
                  <a:lnTo>
                    <a:pt x="738" y="26"/>
                  </a:lnTo>
                  <a:lnTo>
                    <a:pt x="775" y="33"/>
                  </a:lnTo>
                  <a:lnTo>
                    <a:pt x="731" y="58"/>
                  </a:lnTo>
                  <a:lnTo>
                    <a:pt x="768" y="66"/>
                  </a:lnTo>
                  <a:lnTo>
                    <a:pt x="731" y="58"/>
                  </a:lnTo>
                  <a:lnTo>
                    <a:pt x="700" y="18"/>
                  </a:lnTo>
                  <a:lnTo>
                    <a:pt x="662" y="11"/>
                  </a:lnTo>
                  <a:lnTo>
                    <a:pt x="655" y="44"/>
                  </a:lnTo>
                  <a:lnTo>
                    <a:pt x="617" y="36"/>
                  </a:lnTo>
                  <a:lnTo>
                    <a:pt x="580" y="29"/>
                  </a:lnTo>
                  <a:lnTo>
                    <a:pt x="573" y="63"/>
                  </a:lnTo>
                  <a:lnTo>
                    <a:pt x="566" y="95"/>
                  </a:lnTo>
                  <a:lnTo>
                    <a:pt x="528" y="88"/>
                  </a:lnTo>
                  <a:lnTo>
                    <a:pt x="490" y="81"/>
                  </a:lnTo>
                  <a:lnTo>
                    <a:pt x="452" y="73"/>
                  </a:lnTo>
                  <a:lnTo>
                    <a:pt x="415" y="66"/>
                  </a:lnTo>
                  <a:lnTo>
                    <a:pt x="377" y="58"/>
                  </a:lnTo>
                  <a:lnTo>
                    <a:pt x="370" y="91"/>
                  </a:lnTo>
                  <a:lnTo>
                    <a:pt x="362" y="124"/>
                  </a:lnTo>
                  <a:lnTo>
                    <a:pt x="325" y="117"/>
                  </a:lnTo>
                  <a:lnTo>
                    <a:pt x="288" y="109"/>
                  </a:lnTo>
                  <a:lnTo>
                    <a:pt x="242" y="135"/>
                  </a:lnTo>
                  <a:lnTo>
                    <a:pt x="236" y="168"/>
                  </a:lnTo>
                  <a:lnTo>
                    <a:pt x="229" y="200"/>
                  </a:lnTo>
                  <a:lnTo>
                    <a:pt x="266" y="207"/>
                  </a:lnTo>
                  <a:lnTo>
                    <a:pt x="222" y="232"/>
                  </a:lnTo>
                  <a:lnTo>
                    <a:pt x="183" y="225"/>
                  </a:lnTo>
                  <a:lnTo>
                    <a:pt x="176" y="258"/>
                  </a:lnTo>
                  <a:lnTo>
                    <a:pt x="169" y="291"/>
                  </a:lnTo>
                  <a:lnTo>
                    <a:pt x="125" y="316"/>
                  </a:lnTo>
                  <a:lnTo>
                    <a:pt x="118" y="349"/>
                  </a:lnTo>
                  <a:lnTo>
                    <a:pt x="80" y="342"/>
                  </a:lnTo>
                  <a:lnTo>
                    <a:pt x="43" y="335"/>
                  </a:lnTo>
                  <a:lnTo>
                    <a:pt x="36" y="367"/>
                  </a:lnTo>
                  <a:lnTo>
                    <a:pt x="29" y="399"/>
                  </a:lnTo>
                  <a:lnTo>
                    <a:pt x="22" y="433"/>
                  </a:lnTo>
                  <a:lnTo>
                    <a:pt x="14" y="465"/>
                  </a:lnTo>
                  <a:lnTo>
                    <a:pt x="7" y="497"/>
                  </a:lnTo>
                  <a:lnTo>
                    <a:pt x="0" y="530"/>
                  </a:lnTo>
                  <a:lnTo>
                    <a:pt x="31" y="570"/>
                  </a:lnTo>
                  <a:lnTo>
                    <a:pt x="62" y="610"/>
                  </a:lnTo>
                  <a:lnTo>
                    <a:pt x="55" y="642"/>
                  </a:lnTo>
                  <a:lnTo>
                    <a:pt x="85" y="683"/>
                  </a:lnTo>
                  <a:lnTo>
                    <a:pt x="123" y="690"/>
                  </a:lnTo>
                  <a:lnTo>
                    <a:pt x="161" y="697"/>
                  </a:lnTo>
                  <a:lnTo>
                    <a:pt x="192" y="737"/>
                  </a:lnTo>
                  <a:lnTo>
                    <a:pt x="236" y="711"/>
                  </a:lnTo>
                  <a:lnTo>
                    <a:pt x="273" y="719"/>
                  </a:lnTo>
                  <a:lnTo>
                    <a:pt x="312" y="726"/>
                  </a:lnTo>
                  <a:lnTo>
                    <a:pt x="349" y="733"/>
                  </a:lnTo>
                  <a:lnTo>
                    <a:pt x="380" y="773"/>
                  </a:lnTo>
                  <a:lnTo>
                    <a:pt x="374" y="806"/>
                  </a:lnTo>
                  <a:lnTo>
                    <a:pt x="380" y="773"/>
                  </a:lnTo>
                  <a:lnTo>
                    <a:pt x="418" y="780"/>
                  </a:lnTo>
                  <a:lnTo>
                    <a:pt x="411" y="813"/>
                  </a:lnTo>
                  <a:lnTo>
                    <a:pt x="448" y="820"/>
                  </a:lnTo>
                  <a:lnTo>
                    <a:pt x="486" y="827"/>
                  </a:lnTo>
                  <a:lnTo>
                    <a:pt x="493" y="795"/>
                  </a:lnTo>
                  <a:lnTo>
                    <a:pt x="531" y="802"/>
                  </a:lnTo>
                  <a:lnTo>
                    <a:pt x="538" y="770"/>
                  </a:lnTo>
                  <a:lnTo>
                    <a:pt x="546" y="736"/>
                  </a:lnTo>
                  <a:lnTo>
                    <a:pt x="507" y="729"/>
                  </a:lnTo>
                  <a:lnTo>
                    <a:pt x="546" y="736"/>
                  </a:lnTo>
                  <a:lnTo>
                    <a:pt x="553" y="704"/>
                  </a:lnTo>
                  <a:lnTo>
                    <a:pt x="590" y="711"/>
                  </a:lnTo>
                  <a:lnTo>
                    <a:pt x="627" y="718"/>
                  </a:lnTo>
                  <a:lnTo>
                    <a:pt x="635" y="686"/>
                  </a:lnTo>
                  <a:lnTo>
                    <a:pt x="672" y="693"/>
                  </a:lnTo>
                  <a:lnTo>
                    <a:pt x="642" y="653"/>
                  </a:lnTo>
                  <a:lnTo>
                    <a:pt x="649" y="620"/>
                  </a:lnTo>
                  <a:lnTo>
                    <a:pt x="693" y="595"/>
                  </a:lnTo>
                  <a:lnTo>
                    <a:pt x="732" y="602"/>
                  </a:lnTo>
                  <a:lnTo>
                    <a:pt x="739" y="569"/>
                  </a:lnTo>
                  <a:lnTo>
                    <a:pt x="776" y="576"/>
                  </a:lnTo>
                  <a:lnTo>
                    <a:pt x="739" y="569"/>
                  </a:lnTo>
                  <a:lnTo>
                    <a:pt x="746" y="537"/>
                  </a:lnTo>
                  <a:lnTo>
                    <a:pt x="783" y="544"/>
                  </a:lnTo>
                  <a:lnTo>
                    <a:pt x="790" y="512"/>
                  </a:lnTo>
                  <a:lnTo>
                    <a:pt x="753" y="505"/>
                  </a:lnTo>
                  <a:lnTo>
                    <a:pt x="729" y="432"/>
                  </a:lnTo>
                  <a:lnTo>
                    <a:pt x="766" y="439"/>
                  </a:lnTo>
                  <a:lnTo>
                    <a:pt x="773" y="406"/>
                  </a:lnTo>
                  <a:lnTo>
                    <a:pt x="780" y="374"/>
                  </a:lnTo>
                  <a:lnTo>
                    <a:pt x="787" y="341"/>
                  </a:lnTo>
                  <a:lnTo>
                    <a:pt x="794" y="308"/>
                  </a:lnTo>
                  <a:lnTo>
                    <a:pt x="840" y="283"/>
                  </a:lnTo>
                  <a:lnTo>
                    <a:pt x="847" y="251"/>
                  </a:lnTo>
                  <a:lnTo>
                    <a:pt x="892" y="225"/>
                  </a:lnTo>
                  <a:lnTo>
                    <a:pt x="899" y="192"/>
                  </a:lnTo>
                  <a:lnTo>
                    <a:pt x="906" y="160"/>
                  </a:lnTo>
                  <a:lnTo>
                    <a:pt x="913" y="127"/>
                  </a:lnTo>
                  <a:lnTo>
                    <a:pt x="920" y="94"/>
                  </a:lnTo>
                  <a:lnTo>
                    <a:pt x="881" y="87"/>
                  </a:lnTo>
                  <a:lnTo>
                    <a:pt x="888" y="54"/>
                  </a:lnTo>
                  <a:lnTo>
                    <a:pt x="896" y="22"/>
                  </a:lnTo>
                  <a:lnTo>
                    <a:pt x="851" y="47"/>
                  </a:lnTo>
                  <a:lnTo>
                    <a:pt x="814" y="4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5" name="Freeform 216"/>
            <p:cNvSpPr>
              <a:spLocks/>
            </p:cNvSpPr>
            <p:nvPr/>
          </p:nvSpPr>
          <p:spPr bwMode="gray">
            <a:xfrm>
              <a:off x="1759" y="3126"/>
              <a:ext cx="145" cy="141"/>
            </a:xfrm>
            <a:custGeom>
              <a:avLst/>
              <a:gdLst>
                <a:gd name="T0" fmla="*/ 0 w 920"/>
                <a:gd name="T1" fmla="*/ 0 h 827"/>
                <a:gd name="T2" fmla="*/ 0 w 920"/>
                <a:gd name="T3" fmla="*/ 0 h 827"/>
                <a:gd name="T4" fmla="*/ 0 w 920"/>
                <a:gd name="T5" fmla="*/ 0 h 827"/>
                <a:gd name="T6" fmla="*/ 0 w 920"/>
                <a:gd name="T7" fmla="*/ 0 h 827"/>
                <a:gd name="T8" fmla="*/ 0 w 920"/>
                <a:gd name="T9" fmla="*/ 0 h 827"/>
                <a:gd name="T10" fmla="*/ 0 w 920"/>
                <a:gd name="T11" fmla="*/ 0 h 827"/>
                <a:gd name="T12" fmla="*/ 0 w 920"/>
                <a:gd name="T13" fmla="*/ 0 h 827"/>
                <a:gd name="T14" fmla="*/ 0 w 920"/>
                <a:gd name="T15" fmla="*/ 0 h 827"/>
                <a:gd name="T16" fmla="*/ 0 w 920"/>
                <a:gd name="T17" fmla="*/ 0 h 827"/>
                <a:gd name="T18" fmla="*/ 0 w 920"/>
                <a:gd name="T19" fmla="*/ 0 h 827"/>
                <a:gd name="T20" fmla="*/ 0 w 920"/>
                <a:gd name="T21" fmla="*/ 0 h 827"/>
                <a:gd name="T22" fmla="*/ 0 w 920"/>
                <a:gd name="T23" fmla="*/ 0 h 827"/>
                <a:gd name="T24" fmla="*/ 0 w 920"/>
                <a:gd name="T25" fmla="*/ 0 h 827"/>
                <a:gd name="T26" fmla="*/ 0 w 920"/>
                <a:gd name="T27" fmla="*/ 0 h 827"/>
                <a:gd name="T28" fmla="*/ 0 w 920"/>
                <a:gd name="T29" fmla="*/ 0 h 827"/>
                <a:gd name="T30" fmla="*/ 0 w 920"/>
                <a:gd name="T31" fmla="*/ 0 h 827"/>
                <a:gd name="T32" fmla="*/ 0 w 920"/>
                <a:gd name="T33" fmla="*/ 0 h 827"/>
                <a:gd name="T34" fmla="*/ 0 w 920"/>
                <a:gd name="T35" fmla="*/ 0 h 827"/>
                <a:gd name="T36" fmla="*/ 0 w 920"/>
                <a:gd name="T37" fmla="*/ 0 h 827"/>
                <a:gd name="T38" fmla="*/ 0 w 920"/>
                <a:gd name="T39" fmla="*/ 0 h 827"/>
                <a:gd name="T40" fmla="*/ 0 w 920"/>
                <a:gd name="T41" fmla="*/ 0 h 827"/>
                <a:gd name="T42" fmla="*/ 0 w 920"/>
                <a:gd name="T43" fmla="*/ 0 h 827"/>
                <a:gd name="T44" fmla="*/ 0 w 920"/>
                <a:gd name="T45" fmla="*/ 0 h 827"/>
                <a:gd name="T46" fmla="*/ 0 w 920"/>
                <a:gd name="T47" fmla="*/ 0 h 827"/>
                <a:gd name="T48" fmla="*/ 0 w 920"/>
                <a:gd name="T49" fmla="*/ 0 h 827"/>
                <a:gd name="T50" fmla="*/ 0 w 920"/>
                <a:gd name="T51" fmla="*/ 0 h 827"/>
                <a:gd name="T52" fmla="*/ 0 w 920"/>
                <a:gd name="T53" fmla="*/ 0 h 827"/>
                <a:gd name="T54" fmla="*/ 0 w 920"/>
                <a:gd name="T55" fmla="*/ 0 h 827"/>
                <a:gd name="T56" fmla="*/ 0 w 920"/>
                <a:gd name="T57" fmla="*/ 0 h 827"/>
                <a:gd name="T58" fmla="*/ 0 w 920"/>
                <a:gd name="T59" fmla="*/ 0 h 827"/>
                <a:gd name="T60" fmla="*/ 0 w 920"/>
                <a:gd name="T61" fmla="*/ 0 h 827"/>
                <a:gd name="T62" fmla="*/ 0 w 920"/>
                <a:gd name="T63" fmla="*/ 0 h 827"/>
                <a:gd name="T64" fmla="*/ 0 w 920"/>
                <a:gd name="T65" fmla="*/ 0 h 827"/>
                <a:gd name="T66" fmla="*/ 0 w 920"/>
                <a:gd name="T67" fmla="*/ 0 h 827"/>
                <a:gd name="T68" fmla="*/ 0 w 920"/>
                <a:gd name="T69" fmla="*/ 0 h 827"/>
                <a:gd name="T70" fmla="*/ 0 w 920"/>
                <a:gd name="T71" fmla="*/ 0 h 827"/>
                <a:gd name="T72" fmla="*/ 0 w 920"/>
                <a:gd name="T73" fmla="*/ 0 h 827"/>
                <a:gd name="T74" fmla="*/ 0 w 920"/>
                <a:gd name="T75" fmla="*/ 0 h 827"/>
                <a:gd name="T76" fmla="*/ 0 w 920"/>
                <a:gd name="T77" fmla="*/ 0 h 827"/>
                <a:gd name="T78" fmla="*/ 0 w 920"/>
                <a:gd name="T79" fmla="*/ 0 h 827"/>
                <a:gd name="T80" fmla="*/ 0 w 920"/>
                <a:gd name="T81" fmla="*/ 0 h 827"/>
                <a:gd name="T82" fmla="*/ 0 w 920"/>
                <a:gd name="T83" fmla="*/ 0 h 827"/>
                <a:gd name="T84" fmla="*/ 0 w 920"/>
                <a:gd name="T85" fmla="*/ 0 h 827"/>
                <a:gd name="T86" fmla="*/ 0 w 920"/>
                <a:gd name="T87" fmla="*/ 0 h 827"/>
                <a:gd name="T88" fmla="*/ 0 w 920"/>
                <a:gd name="T89" fmla="*/ 0 h 827"/>
                <a:gd name="T90" fmla="*/ 0 w 920"/>
                <a:gd name="T91" fmla="*/ 0 h 827"/>
                <a:gd name="T92" fmla="*/ 0 w 920"/>
                <a:gd name="T93" fmla="*/ 0 h 827"/>
                <a:gd name="T94" fmla="*/ 0 w 920"/>
                <a:gd name="T95" fmla="*/ 0 h 827"/>
                <a:gd name="T96" fmla="*/ 0 w 920"/>
                <a:gd name="T97" fmla="*/ 0 h 827"/>
                <a:gd name="T98" fmla="*/ 0 w 920"/>
                <a:gd name="T99" fmla="*/ 0 h 827"/>
                <a:gd name="T100" fmla="*/ 0 w 920"/>
                <a:gd name="T101" fmla="*/ 0 h 827"/>
                <a:gd name="T102" fmla="*/ 0 w 920"/>
                <a:gd name="T103" fmla="*/ 0 h 827"/>
                <a:gd name="T104" fmla="*/ 0 w 920"/>
                <a:gd name="T105" fmla="*/ 0 h 827"/>
                <a:gd name="T106" fmla="*/ 0 w 920"/>
                <a:gd name="T107" fmla="*/ 0 h 827"/>
                <a:gd name="T108" fmla="*/ 0 w 920"/>
                <a:gd name="T109" fmla="*/ 0 h 827"/>
                <a:gd name="T110" fmla="*/ 0 w 920"/>
                <a:gd name="T111" fmla="*/ 0 h 827"/>
                <a:gd name="T112" fmla="*/ 0 w 920"/>
                <a:gd name="T113" fmla="*/ 0 h 827"/>
                <a:gd name="T114" fmla="*/ 0 w 920"/>
                <a:gd name="T115" fmla="*/ 0 h 8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20"/>
                <a:gd name="T175" fmla="*/ 0 h 827"/>
                <a:gd name="T176" fmla="*/ 920 w 920"/>
                <a:gd name="T177" fmla="*/ 827 h 8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20" h="827">
                  <a:moveTo>
                    <a:pt x="782" y="0"/>
                  </a:moveTo>
                  <a:lnTo>
                    <a:pt x="782" y="0"/>
                  </a:lnTo>
                  <a:lnTo>
                    <a:pt x="775" y="33"/>
                  </a:lnTo>
                  <a:lnTo>
                    <a:pt x="738" y="26"/>
                  </a:lnTo>
                  <a:lnTo>
                    <a:pt x="775" y="33"/>
                  </a:lnTo>
                  <a:lnTo>
                    <a:pt x="731" y="58"/>
                  </a:lnTo>
                  <a:lnTo>
                    <a:pt x="768" y="66"/>
                  </a:lnTo>
                  <a:lnTo>
                    <a:pt x="731" y="58"/>
                  </a:lnTo>
                  <a:lnTo>
                    <a:pt x="700" y="18"/>
                  </a:lnTo>
                  <a:lnTo>
                    <a:pt x="662" y="11"/>
                  </a:lnTo>
                  <a:lnTo>
                    <a:pt x="655" y="44"/>
                  </a:lnTo>
                  <a:lnTo>
                    <a:pt x="617" y="36"/>
                  </a:lnTo>
                  <a:lnTo>
                    <a:pt x="580" y="29"/>
                  </a:lnTo>
                  <a:lnTo>
                    <a:pt x="573" y="63"/>
                  </a:lnTo>
                  <a:lnTo>
                    <a:pt x="566" y="95"/>
                  </a:lnTo>
                  <a:lnTo>
                    <a:pt x="528" y="88"/>
                  </a:lnTo>
                  <a:lnTo>
                    <a:pt x="490" y="81"/>
                  </a:lnTo>
                  <a:lnTo>
                    <a:pt x="452" y="73"/>
                  </a:lnTo>
                  <a:lnTo>
                    <a:pt x="415" y="66"/>
                  </a:lnTo>
                  <a:lnTo>
                    <a:pt x="377" y="58"/>
                  </a:lnTo>
                  <a:lnTo>
                    <a:pt x="370" y="91"/>
                  </a:lnTo>
                  <a:lnTo>
                    <a:pt x="362" y="124"/>
                  </a:lnTo>
                  <a:lnTo>
                    <a:pt x="325" y="117"/>
                  </a:lnTo>
                  <a:lnTo>
                    <a:pt x="288" y="109"/>
                  </a:lnTo>
                  <a:lnTo>
                    <a:pt x="242" y="135"/>
                  </a:lnTo>
                  <a:lnTo>
                    <a:pt x="236" y="168"/>
                  </a:lnTo>
                  <a:lnTo>
                    <a:pt x="229" y="200"/>
                  </a:lnTo>
                  <a:lnTo>
                    <a:pt x="266" y="207"/>
                  </a:lnTo>
                  <a:lnTo>
                    <a:pt x="222" y="232"/>
                  </a:lnTo>
                  <a:lnTo>
                    <a:pt x="183" y="225"/>
                  </a:lnTo>
                  <a:lnTo>
                    <a:pt x="176" y="258"/>
                  </a:lnTo>
                  <a:lnTo>
                    <a:pt x="169" y="291"/>
                  </a:lnTo>
                  <a:lnTo>
                    <a:pt x="125" y="316"/>
                  </a:lnTo>
                  <a:lnTo>
                    <a:pt x="118" y="349"/>
                  </a:lnTo>
                  <a:lnTo>
                    <a:pt x="80" y="342"/>
                  </a:lnTo>
                  <a:lnTo>
                    <a:pt x="43" y="335"/>
                  </a:lnTo>
                  <a:lnTo>
                    <a:pt x="36" y="367"/>
                  </a:lnTo>
                  <a:lnTo>
                    <a:pt x="29" y="399"/>
                  </a:lnTo>
                  <a:lnTo>
                    <a:pt x="22" y="433"/>
                  </a:lnTo>
                  <a:lnTo>
                    <a:pt x="14" y="465"/>
                  </a:lnTo>
                  <a:lnTo>
                    <a:pt x="7" y="497"/>
                  </a:lnTo>
                  <a:lnTo>
                    <a:pt x="0" y="530"/>
                  </a:lnTo>
                  <a:lnTo>
                    <a:pt x="31" y="570"/>
                  </a:lnTo>
                  <a:lnTo>
                    <a:pt x="62" y="610"/>
                  </a:lnTo>
                  <a:lnTo>
                    <a:pt x="55" y="642"/>
                  </a:lnTo>
                  <a:lnTo>
                    <a:pt x="85" y="683"/>
                  </a:lnTo>
                  <a:lnTo>
                    <a:pt x="123" y="690"/>
                  </a:lnTo>
                  <a:lnTo>
                    <a:pt x="161" y="697"/>
                  </a:lnTo>
                  <a:lnTo>
                    <a:pt x="192" y="737"/>
                  </a:lnTo>
                  <a:lnTo>
                    <a:pt x="236" y="711"/>
                  </a:lnTo>
                  <a:lnTo>
                    <a:pt x="273" y="719"/>
                  </a:lnTo>
                  <a:lnTo>
                    <a:pt x="312" y="726"/>
                  </a:lnTo>
                  <a:lnTo>
                    <a:pt x="349" y="733"/>
                  </a:lnTo>
                  <a:lnTo>
                    <a:pt x="380" y="773"/>
                  </a:lnTo>
                  <a:lnTo>
                    <a:pt x="374" y="806"/>
                  </a:lnTo>
                  <a:lnTo>
                    <a:pt x="380" y="773"/>
                  </a:lnTo>
                  <a:lnTo>
                    <a:pt x="418" y="780"/>
                  </a:lnTo>
                  <a:lnTo>
                    <a:pt x="411" y="813"/>
                  </a:lnTo>
                  <a:lnTo>
                    <a:pt x="448" y="820"/>
                  </a:lnTo>
                  <a:lnTo>
                    <a:pt x="486" y="827"/>
                  </a:lnTo>
                  <a:lnTo>
                    <a:pt x="493" y="795"/>
                  </a:lnTo>
                  <a:lnTo>
                    <a:pt x="531" y="802"/>
                  </a:lnTo>
                  <a:lnTo>
                    <a:pt x="538" y="770"/>
                  </a:lnTo>
                  <a:lnTo>
                    <a:pt x="546" y="736"/>
                  </a:lnTo>
                  <a:lnTo>
                    <a:pt x="507" y="729"/>
                  </a:lnTo>
                  <a:lnTo>
                    <a:pt x="546" y="736"/>
                  </a:lnTo>
                  <a:lnTo>
                    <a:pt x="553" y="704"/>
                  </a:lnTo>
                  <a:lnTo>
                    <a:pt x="590" y="711"/>
                  </a:lnTo>
                  <a:lnTo>
                    <a:pt x="627" y="718"/>
                  </a:lnTo>
                  <a:lnTo>
                    <a:pt x="635" y="686"/>
                  </a:lnTo>
                  <a:lnTo>
                    <a:pt x="672" y="693"/>
                  </a:lnTo>
                  <a:lnTo>
                    <a:pt x="642" y="653"/>
                  </a:lnTo>
                  <a:lnTo>
                    <a:pt x="649" y="620"/>
                  </a:lnTo>
                  <a:lnTo>
                    <a:pt x="693" y="595"/>
                  </a:lnTo>
                  <a:lnTo>
                    <a:pt x="732" y="602"/>
                  </a:lnTo>
                  <a:lnTo>
                    <a:pt x="739" y="569"/>
                  </a:lnTo>
                  <a:lnTo>
                    <a:pt x="776" y="576"/>
                  </a:lnTo>
                  <a:lnTo>
                    <a:pt x="739" y="569"/>
                  </a:lnTo>
                  <a:lnTo>
                    <a:pt x="746" y="537"/>
                  </a:lnTo>
                  <a:lnTo>
                    <a:pt x="783" y="544"/>
                  </a:lnTo>
                  <a:lnTo>
                    <a:pt x="790" y="512"/>
                  </a:lnTo>
                  <a:lnTo>
                    <a:pt x="753" y="505"/>
                  </a:lnTo>
                  <a:lnTo>
                    <a:pt x="729" y="432"/>
                  </a:lnTo>
                  <a:lnTo>
                    <a:pt x="766" y="439"/>
                  </a:lnTo>
                  <a:lnTo>
                    <a:pt x="773" y="406"/>
                  </a:lnTo>
                  <a:lnTo>
                    <a:pt x="780" y="374"/>
                  </a:lnTo>
                  <a:lnTo>
                    <a:pt x="787" y="341"/>
                  </a:lnTo>
                  <a:lnTo>
                    <a:pt x="794" y="308"/>
                  </a:lnTo>
                  <a:lnTo>
                    <a:pt x="840" y="283"/>
                  </a:lnTo>
                  <a:lnTo>
                    <a:pt x="847" y="251"/>
                  </a:lnTo>
                  <a:lnTo>
                    <a:pt x="892" y="225"/>
                  </a:lnTo>
                  <a:lnTo>
                    <a:pt x="899" y="192"/>
                  </a:lnTo>
                  <a:lnTo>
                    <a:pt x="906" y="160"/>
                  </a:lnTo>
                  <a:lnTo>
                    <a:pt x="913" y="127"/>
                  </a:lnTo>
                  <a:lnTo>
                    <a:pt x="920" y="94"/>
                  </a:lnTo>
                  <a:lnTo>
                    <a:pt x="881" y="87"/>
                  </a:lnTo>
                  <a:lnTo>
                    <a:pt x="888" y="54"/>
                  </a:lnTo>
                  <a:lnTo>
                    <a:pt x="896" y="22"/>
                  </a:lnTo>
                  <a:lnTo>
                    <a:pt x="851" y="47"/>
                  </a:lnTo>
                  <a:lnTo>
                    <a:pt x="814" y="4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6" name="Freeform 217"/>
            <p:cNvSpPr>
              <a:spLocks/>
            </p:cNvSpPr>
            <p:nvPr/>
          </p:nvSpPr>
          <p:spPr bwMode="gray">
            <a:xfrm>
              <a:off x="1232" y="1037"/>
              <a:ext cx="1165" cy="1036"/>
            </a:xfrm>
            <a:custGeom>
              <a:avLst/>
              <a:gdLst>
                <a:gd name="T0" fmla="*/ 0 w 7421"/>
                <a:gd name="T1" fmla="*/ 0 h 6111"/>
                <a:gd name="T2" fmla="*/ 0 w 7421"/>
                <a:gd name="T3" fmla="*/ 0 h 6111"/>
                <a:gd name="T4" fmla="*/ 0 w 7421"/>
                <a:gd name="T5" fmla="*/ 0 h 6111"/>
                <a:gd name="T6" fmla="*/ 0 w 7421"/>
                <a:gd name="T7" fmla="*/ 0 h 6111"/>
                <a:gd name="T8" fmla="*/ 0 w 7421"/>
                <a:gd name="T9" fmla="*/ 0 h 6111"/>
                <a:gd name="T10" fmla="*/ 0 w 7421"/>
                <a:gd name="T11" fmla="*/ 0 h 6111"/>
                <a:gd name="T12" fmla="*/ 0 w 7421"/>
                <a:gd name="T13" fmla="*/ 0 h 6111"/>
                <a:gd name="T14" fmla="*/ 0 w 7421"/>
                <a:gd name="T15" fmla="*/ 0 h 6111"/>
                <a:gd name="T16" fmla="*/ 0 w 7421"/>
                <a:gd name="T17" fmla="*/ 0 h 6111"/>
                <a:gd name="T18" fmla="*/ 0 w 7421"/>
                <a:gd name="T19" fmla="*/ 0 h 6111"/>
                <a:gd name="T20" fmla="*/ 0 w 7421"/>
                <a:gd name="T21" fmla="*/ 0 h 6111"/>
                <a:gd name="T22" fmla="*/ 0 w 7421"/>
                <a:gd name="T23" fmla="*/ 0 h 6111"/>
                <a:gd name="T24" fmla="*/ 0 w 7421"/>
                <a:gd name="T25" fmla="*/ 0 h 6111"/>
                <a:gd name="T26" fmla="*/ 0 w 7421"/>
                <a:gd name="T27" fmla="*/ 0 h 6111"/>
                <a:gd name="T28" fmla="*/ 0 w 7421"/>
                <a:gd name="T29" fmla="*/ 0 h 6111"/>
                <a:gd name="T30" fmla="*/ 0 w 7421"/>
                <a:gd name="T31" fmla="*/ 0 h 6111"/>
                <a:gd name="T32" fmla="*/ 0 w 7421"/>
                <a:gd name="T33" fmla="*/ 0 h 6111"/>
                <a:gd name="T34" fmla="*/ 0 w 7421"/>
                <a:gd name="T35" fmla="*/ 0 h 6111"/>
                <a:gd name="T36" fmla="*/ 0 w 7421"/>
                <a:gd name="T37" fmla="*/ 0 h 6111"/>
                <a:gd name="T38" fmla="*/ 0 w 7421"/>
                <a:gd name="T39" fmla="*/ 0 h 6111"/>
                <a:gd name="T40" fmla="*/ 0 w 7421"/>
                <a:gd name="T41" fmla="*/ 0 h 6111"/>
                <a:gd name="T42" fmla="*/ 0 w 7421"/>
                <a:gd name="T43" fmla="*/ 0 h 6111"/>
                <a:gd name="T44" fmla="*/ 0 w 7421"/>
                <a:gd name="T45" fmla="*/ 0 h 6111"/>
                <a:gd name="T46" fmla="*/ 0 w 7421"/>
                <a:gd name="T47" fmla="*/ 0 h 6111"/>
                <a:gd name="T48" fmla="*/ 0 w 7421"/>
                <a:gd name="T49" fmla="*/ 0 h 6111"/>
                <a:gd name="T50" fmla="*/ 0 w 7421"/>
                <a:gd name="T51" fmla="*/ 0 h 6111"/>
                <a:gd name="T52" fmla="*/ 0 w 7421"/>
                <a:gd name="T53" fmla="*/ 0 h 6111"/>
                <a:gd name="T54" fmla="*/ 0 w 7421"/>
                <a:gd name="T55" fmla="*/ 0 h 6111"/>
                <a:gd name="T56" fmla="*/ 0 w 7421"/>
                <a:gd name="T57" fmla="*/ 0 h 6111"/>
                <a:gd name="T58" fmla="*/ 0 w 7421"/>
                <a:gd name="T59" fmla="*/ 0 h 6111"/>
                <a:gd name="T60" fmla="*/ 0 w 7421"/>
                <a:gd name="T61" fmla="*/ 0 h 6111"/>
                <a:gd name="T62" fmla="*/ 0 w 7421"/>
                <a:gd name="T63" fmla="*/ 0 h 6111"/>
                <a:gd name="T64" fmla="*/ 0 w 7421"/>
                <a:gd name="T65" fmla="*/ 0 h 6111"/>
                <a:gd name="T66" fmla="*/ 0 w 7421"/>
                <a:gd name="T67" fmla="*/ 0 h 6111"/>
                <a:gd name="T68" fmla="*/ 0 w 7421"/>
                <a:gd name="T69" fmla="*/ 0 h 6111"/>
                <a:gd name="T70" fmla="*/ 0 w 7421"/>
                <a:gd name="T71" fmla="*/ 0 h 6111"/>
                <a:gd name="T72" fmla="*/ 0 w 7421"/>
                <a:gd name="T73" fmla="*/ 0 h 6111"/>
                <a:gd name="T74" fmla="*/ 0 w 7421"/>
                <a:gd name="T75" fmla="*/ 0 h 6111"/>
                <a:gd name="T76" fmla="*/ 0 w 7421"/>
                <a:gd name="T77" fmla="*/ 0 h 6111"/>
                <a:gd name="T78" fmla="*/ 0 w 7421"/>
                <a:gd name="T79" fmla="*/ 0 h 6111"/>
                <a:gd name="T80" fmla="*/ 0 w 7421"/>
                <a:gd name="T81" fmla="*/ 0 h 6111"/>
                <a:gd name="T82" fmla="*/ 0 w 7421"/>
                <a:gd name="T83" fmla="*/ 0 h 6111"/>
                <a:gd name="T84" fmla="*/ 0 w 7421"/>
                <a:gd name="T85" fmla="*/ 0 h 6111"/>
                <a:gd name="T86" fmla="*/ 0 w 7421"/>
                <a:gd name="T87" fmla="*/ 0 h 6111"/>
                <a:gd name="T88" fmla="*/ 0 w 7421"/>
                <a:gd name="T89" fmla="*/ 0 h 6111"/>
                <a:gd name="T90" fmla="*/ 0 w 7421"/>
                <a:gd name="T91" fmla="*/ 0 h 6111"/>
                <a:gd name="T92" fmla="*/ 0 w 7421"/>
                <a:gd name="T93" fmla="*/ 0 h 6111"/>
                <a:gd name="T94" fmla="*/ 0 w 7421"/>
                <a:gd name="T95" fmla="*/ 0 h 6111"/>
                <a:gd name="T96" fmla="*/ 0 w 7421"/>
                <a:gd name="T97" fmla="*/ 0 h 6111"/>
                <a:gd name="T98" fmla="*/ 0 w 7421"/>
                <a:gd name="T99" fmla="*/ 0 h 6111"/>
                <a:gd name="T100" fmla="*/ 0 w 7421"/>
                <a:gd name="T101" fmla="*/ 0 h 6111"/>
                <a:gd name="T102" fmla="*/ 0 w 7421"/>
                <a:gd name="T103" fmla="*/ 0 h 6111"/>
                <a:gd name="T104" fmla="*/ 0 w 7421"/>
                <a:gd name="T105" fmla="*/ 0 h 6111"/>
                <a:gd name="T106" fmla="*/ 0 w 7421"/>
                <a:gd name="T107" fmla="*/ 0 h 6111"/>
                <a:gd name="T108" fmla="*/ 0 w 7421"/>
                <a:gd name="T109" fmla="*/ 0 h 61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421"/>
                <a:gd name="T166" fmla="*/ 0 h 6111"/>
                <a:gd name="T167" fmla="*/ 7421 w 7421"/>
                <a:gd name="T168" fmla="*/ 6111 h 611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421" h="6111">
                  <a:moveTo>
                    <a:pt x="2071" y="5876"/>
                  </a:moveTo>
                  <a:lnTo>
                    <a:pt x="2158" y="5655"/>
                  </a:lnTo>
                  <a:lnTo>
                    <a:pt x="2179" y="5558"/>
                  </a:lnTo>
                  <a:lnTo>
                    <a:pt x="2337" y="5554"/>
                  </a:lnTo>
                  <a:lnTo>
                    <a:pt x="2450" y="5575"/>
                  </a:lnTo>
                  <a:lnTo>
                    <a:pt x="2460" y="5714"/>
                  </a:lnTo>
                  <a:lnTo>
                    <a:pt x="2370" y="5764"/>
                  </a:lnTo>
                  <a:lnTo>
                    <a:pt x="2349" y="5862"/>
                  </a:lnTo>
                  <a:lnTo>
                    <a:pt x="2403" y="5975"/>
                  </a:lnTo>
                  <a:lnTo>
                    <a:pt x="2623" y="6050"/>
                  </a:lnTo>
                  <a:lnTo>
                    <a:pt x="2729" y="6104"/>
                  </a:lnTo>
                  <a:lnTo>
                    <a:pt x="2788" y="6014"/>
                  </a:lnTo>
                  <a:lnTo>
                    <a:pt x="2908" y="6003"/>
                  </a:lnTo>
                  <a:lnTo>
                    <a:pt x="3121" y="6111"/>
                  </a:lnTo>
                  <a:lnTo>
                    <a:pt x="3266" y="5800"/>
                  </a:lnTo>
                  <a:lnTo>
                    <a:pt x="3481" y="5535"/>
                  </a:lnTo>
                  <a:lnTo>
                    <a:pt x="3539" y="5444"/>
                  </a:lnTo>
                  <a:lnTo>
                    <a:pt x="3704" y="5407"/>
                  </a:lnTo>
                  <a:lnTo>
                    <a:pt x="4011" y="5262"/>
                  </a:lnTo>
                  <a:lnTo>
                    <a:pt x="4218" y="5030"/>
                  </a:lnTo>
                  <a:lnTo>
                    <a:pt x="4511" y="4950"/>
                  </a:lnTo>
                  <a:lnTo>
                    <a:pt x="4734" y="4822"/>
                  </a:lnTo>
                  <a:lnTo>
                    <a:pt x="4673" y="4744"/>
                  </a:lnTo>
                  <a:lnTo>
                    <a:pt x="4605" y="4696"/>
                  </a:lnTo>
                  <a:lnTo>
                    <a:pt x="4550" y="4584"/>
                  </a:lnTo>
                  <a:lnTo>
                    <a:pt x="4548" y="4414"/>
                  </a:lnTo>
                  <a:lnTo>
                    <a:pt x="4628" y="4225"/>
                  </a:lnTo>
                  <a:lnTo>
                    <a:pt x="4710" y="4206"/>
                  </a:lnTo>
                  <a:lnTo>
                    <a:pt x="4871" y="4373"/>
                  </a:lnTo>
                  <a:lnTo>
                    <a:pt x="4998" y="4330"/>
                  </a:lnTo>
                  <a:lnTo>
                    <a:pt x="5095" y="4246"/>
                  </a:lnTo>
                  <a:lnTo>
                    <a:pt x="5140" y="4221"/>
                  </a:lnTo>
                  <a:lnTo>
                    <a:pt x="5342" y="4191"/>
                  </a:lnTo>
                  <a:lnTo>
                    <a:pt x="5370" y="4061"/>
                  </a:lnTo>
                  <a:lnTo>
                    <a:pt x="5422" y="4003"/>
                  </a:lnTo>
                  <a:lnTo>
                    <a:pt x="5489" y="3880"/>
                  </a:lnTo>
                  <a:lnTo>
                    <a:pt x="5588" y="3967"/>
                  </a:lnTo>
                  <a:lnTo>
                    <a:pt x="5649" y="4047"/>
                  </a:lnTo>
                  <a:lnTo>
                    <a:pt x="5755" y="4100"/>
                  </a:lnTo>
                  <a:lnTo>
                    <a:pt x="5864" y="4325"/>
                  </a:lnTo>
                  <a:lnTo>
                    <a:pt x="6029" y="4288"/>
                  </a:lnTo>
                  <a:lnTo>
                    <a:pt x="6036" y="4256"/>
                  </a:lnTo>
                  <a:lnTo>
                    <a:pt x="6064" y="4126"/>
                  </a:lnTo>
                  <a:lnTo>
                    <a:pt x="6068" y="3922"/>
                  </a:lnTo>
                  <a:lnTo>
                    <a:pt x="6182" y="3944"/>
                  </a:lnTo>
                  <a:lnTo>
                    <a:pt x="6243" y="4024"/>
                  </a:lnTo>
                  <a:lnTo>
                    <a:pt x="6357" y="4046"/>
                  </a:lnTo>
                  <a:lnTo>
                    <a:pt x="6415" y="3955"/>
                  </a:lnTo>
                  <a:lnTo>
                    <a:pt x="6571" y="3781"/>
                  </a:lnTo>
                  <a:lnTo>
                    <a:pt x="6764" y="3614"/>
                  </a:lnTo>
                  <a:lnTo>
                    <a:pt x="7011" y="3559"/>
                  </a:lnTo>
                  <a:lnTo>
                    <a:pt x="7167" y="3385"/>
                  </a:lnTo>
                  <a:lnTo>
                    <a:pt x="7195" y="3255"/>
                  </a:lnTo>
                  <a:lnTo>
                    <a:pt x="7275" y="3065"/>
                  </a:lnTo>
                  <a:lnTo>
                    <a:pt x="7348" y="2910"/>
                  </a:lnTo>
                  <a:lnTo>
                    <a:pt x="7325" y="2838"/>
                  </a:lnTo>
                  <a:lnTo>
                    <a:pt x="7362" y="2845"/>
                  </a:lnTo>
                  <a:lnTo>
                    <a:pt x="7421" y="2754"/>
                  </a:lnTo>
                  <a:lnTo>
                    <a:pt x="7220" y="2410"/>
                  </a:lnTo>
                  <a:lnTo>
                    <a:pt x="7290" y="2083"/>
                  </a:lnTo>
                  <a:lnTo>
                    <a:pt x="7170" y="2094"/>
                  </a:lnTo>
                  <a:lnTo>
                    <a:pt x="7108" y="2014"/>
                  </a:lnTo>
                  <a:lnTo>
                    <a:pt x="7236" y="1971"/>
                  </a:lnTo>
                  <a:lnTo>
                    <a:pt x="7048" y="1935"/>
                  </a:lnTo>
                  <a:lnTo>
                    <a:pt x="6941" y="1881"/>
                  </a:lnTo>
                  <a:lnTo>
                    <a:pt x="6887" y="1768"/>
                  </a:lnTo>
                  <a:lnTo>
                    <a:pt x="7021" y="1692"/>
                  </a:lnTo>
                  <a:lnTo>
                    <a:pt x="6997" y="1619"/>
                  </a:lnTo>
                  <a:lnTo>
                    <a:pt x="7042" y="1594"/>
                  </a:lnTo>
                  <a:lnTo>
                    <a:pt x="7071" y="1463"/>
                  </a:lnTo>
                  <a:lnTo>
                    <a:pt x="7174" y="1347"/>
                  </a:lnTo>
                  <a:lnTo>
                    <a:pt x="7197" y="1420"/>
                  </a:lnTo>
                  <a:lnTo>
                    <a:pt x="7325" y="1376"/>
                  </a:lnTo>
                  <a:lnTo>
                    <a:pt x="7275" y="1061"/>
                  </a:lnTo>
                  <a:lnTo>
                    <a:pt x="7364" y="1010"/>
                  </a:lnTo>
                  <a:lnTo>
                    <a:pt x="7279" y="857"/>
                  </a:lnTo>
                  <a:lnTo>
                    <a:pt x="7246" y="648"/>
                  </a:lnTo>
                  <a:lnTo>
                    <a:pt x="7253" y="615"/>
                  </a:lnTo>
                  <a:lnTo>
                    <a:pt x="7206" y="470"/>
                  </a:lnTo>
                  <a:lnTo>
                    <a:pt x="7038" y="336"/>
                  </a:lnTo>
                  <a:lnTo>
                    <a:pt x="6881" y="339"/>
                  </a:lnTo>
                  <a:lnTo>
                    <a:pt x="6702" y="442"/>
                  </a:lnTo>
                  <a:lnTo>
                    <a:pt x="6444" y="359"/>
                  </a:lnTo>
                  <a:lnTo>
                    <a:pt x="6321" y="199"/>
                  </a:lnTo>
                  <a:lnTo>
                    <a:pt x="6163" y="203"/>
                  </a:lnTo>
                  <a:lnTo>
                    <a:pt x="6006" y="206"/>
                  </a:lnTo>
                  <a:lnTo>
                    <a:pt x="5967" y="199"/>
                  </a:lnTo>
                  <a:lnTo>
                    <a:pt x="5937" y="159"/>
                  </a:lnTo>
                  <a:lnTo>
                    <a:pt x="5944" y="127"/>
                  </a:lnTo>
                  <a:lnTo>
                    <a:pt x="5913" y="87"/>
                  </a:lnTo>
                  <a:lnTo>
                    <a:pt x="5882" y="47"/>
                  </a:lnTo>
                  <a:lnTo>
                    <a:pt x="5889" y="15"/>
                  </a:lnTo>
                  <a:lnTo>
                    <a:pt x="5852" y="7"/>
                  </a:lnTo>
                  <a:lnTo>
                    <a:pt x="5813" y="0"/>
                  </a:lnTo>
                  <a:lnTo>
                    <a:pt x="5807" y="33"/>
                  </a:lnTo>
                  <a:lnTo>
                    <a:pt x="5845" y="40"/>
                  </a:lnTo>
                  <a:lnTo>
                    <a:pt x="5838" y="72"/>
                  </a:lnTo>
                  <a:lnTo>
                    <a:pt x="5875" y="79"/>
                  </a:lnTo>
                  <a:lnTo>
                    <a:pt x="5899" y="152"/>
                  </a:lnTo>
                  <a:lnTo>
                    <a:pt x="5892" y="185"/>
                  </a:lnTo>
                  <a:lnTo>
                    <a:pt x="5885" y="217"/>
                  </a:lnTo>
                  <a:lnTo>
                    <a:pt x="5878" y="250"/>
                  </a:lnTo>
                  <a:lnTo>
                    <a:pt x="5871" y="283"/>
                  </a:lnTo>
                  <a:lnTo>
                    <a:pt x="5826" y="308"/>
                  </a:lnTo>
                  <a:lnTo>
                    <a:pt x="5774" y="366"/>
                  </a:lnTo>
                  <a:lnTo>
                    <a:pt x="5767" y="399"/>
                  </a:lnTo>
                  <a:lnTo>
                    <a:pt x="5722" y="424"/>
                  </a:lnTo>
                  <a:lnTo>
                    <a:pt x="5708" y="489"/>
                  </a:lnTo>
                  <a:lnTo>
                    <a:pt x="5694" y="555"/>
                  </a:lnTo>
                  <a:lnTo>
                    <a:pt x="5642" y="613"/>
                  </a:lnTo>
                  <a:lnTo>
                    <a:pt x="5621" y="711"/>
                  </a:lnTo>
                  <a:lnTo>
                    <a:pt x="5652" y="750"/>
                  </a:lnTo>
                  <a:lnTo>
                    <a:pt x="5644" y="783"/>
                  </a:lnTo>
                  <a:lnTo>
                    <a:pt x="5638" y="816"/>
                  </a:lnTo>
                  <a:lnTo>
                    <a:pt x="5624" y="881"/>
                  </a:lnTo>
                  <a:lnTo>
                    <a:pt x="5617" y="914"/>
                  </a:lnTo>
                  <a:lnTo>
                    <a:pt x="5610" y="946"/>
                  </a:lnTo>
                  <a:lnTo>
                    <a:pt x="5648" y="953"/>
                  </a:lnTo>
                  <a:lnTo>
                    <a:pt x="5678" y="993"/>
                  </a:lnTo>
                  <a:lnTo>
                    <a:pt x="5671" y="1026"/>
                  </a:lnTo>
                  <a:lnTo>
                    <a:pt x="5658" y="1091"/>
                  </a:lnTo>
                  <a:lnTo>
                    <a:pt x="5612" y="1116"/>
                  </a:lnTo>
                  <a:lnTo>
                    <a:pt x="5568" y="1143"/>
                  </a:lnTo>
                  <a:lnTo>
                    <a:pt x="5523" y="1168"/>
                  </a:lnTo>
                  <a:lnTo>
                    <a:pt x="5478" y="1193"/>
                  </a:lnTo>
                  <a:lnTo>
                    <a:pt x="5440" y="1186"/>
                  </a:lnTo>
                  <a:lnTo>
                    <a:pt x="5396" y="1211"/>
                  </a:lnTo>
                  <a:lnTo>
                    <a:pt x="5351" y="1237"/>
                  </a:lnTo>
                  <a:lnTo>
                    <a:pt x="5306" y="1262"/>
                  </a:lnTo>
                  <a:lnTo>
                    <a:pt x="5192" y="1241"/>
                  </a:lnTo>
                  <a:lnTo>
                    <a:pt x="5117" y="1225"/>
                  </a:lnTo>
                  <a:lnTo>
                    <a:pt x="5018" y="1138"/>
                  </a:lnTo>
                  <a:lnTo>
                    <a:pt x="4868" y="1654"/>
                  </a:lnTo>
                  <a:lnTo>
                    <a:pt x="4816" y="1712"/>
                  </a:lnTo>
                  <a:lnTo>
                    <a:pt x="4832" y="1817"/>
                  </a:lnTo>
                  <a:lnTo>
                    <a:pt x="4743" y="1868"/>
                  </a:lnTo>
                  <a:lnTo>
                    <a:pt x="4880" y="1962"/>
                  </a:lnTo>
                  <a:lnTo>
                    <a:pt x="4970" y="1911"/>
                  </a:lnTo>
                  <a:lnTo>
                    <a:pt x="5059" y="1861"/>
                  </a:lnTo>
                  <a:lnTo>
                    <a:pt x="5135" y="1875"/>
                  </a:lnTo>
                  <a:lnTo>
                    <a:pt x="5271" y="1969"/>
                  </a:lnTo>
                  <a:lnTo>
                    <a:pt x="5300" y="1838"/>
                  </a:lnTo>
                  <a:lnTo>
                    <a:pt x="5427" y="1795"/>
                  </a:lnTo>
                  <a:lnTo>
                    <a:pt x="5502" y="1809"/>
                  </a:lnTo>
                  <a:lnTo>
                    <a:pt x="5615" y="1831"/>
                  </a:lnTo>
                  <a:lnTo>
                    <a:pt x="5790" y="1933"/>
                  </a:lnTo>
                  <a:lnTo>
                    <a:pt x="5859" y="1979"/>
                  </a:lnTo>
                  <a:lnTo>
                    <a:pt x="5899" y="2157"/>
                  </a:lnTo>
                  <a:lnTo>
                    <a:pt x="5809" y="2208"/>
                  </a:lnTo>
                  <a:lnTo>
                    <a:pt x="5659" y="2179"/>
                  </a:lnTo>
                  <a:lnTo>
                    <a:pt x="5607" y="2237"/>
                  </a:lnTo>
                  <a:lnTo>
                    <a:pt x="5547" y="2328"/>
                  </a:lnTo>
                  <a:lnTo>
                    <a:pt x="5420" y="2372"/>
                  </a:lnTo>
                  <a:lnTo>
                    <a:pt x="5382" y="2364"/>
                  </a:lnTo>
                  <a:lnTo>
                    <a:pt x="5308" y="2349"/>
                  </a:lnTo>
                  <a:lnTo>
                    <a:pt x="5361" y="2462"/>
                  </a:lnTo>
                  <a:lnTo>
                    <a:pt x="5279" y="2480"/>
                  </a:lnTo>
                  <a:lnTo>
                    <a:pt x="5211" y="2433"/>
                  </a:lnTo>
                  <a:lnTo>
                    <a:pt x="5159" y="2491"/>
                  </a:lnTo>
                  <a:lnTo>
                    <a:pt x="5093" y="2614"/>
                  </a:lnTo>
                  <a:lnTo>
                    <a:pt x="5065" y="2745"/>
                  </a:lnTo>
                  <a:lnTo>
                    <a:pt x="4840" y="2872"/>
                  </a:lnTo>
                  <a:lnTo>
                    <a:pt x="4638" y="2902"/>
                  </a:lnTo>
                  <a:lnTo>
                    <a:pt x="4551" y="3122"/>
                  </a:lnTo>
                  <a:lnTo>
                    <a:pt x="4379" y="3192"/>
                  </a:lnTo>
                  <a:lnTo>
                    <a:pt x="4296" y="3210"/>
                  </a:lnTo>
                  <a:lnTo>
                    <a:pt x="4122" y="3109"/>
                  </a:lnTo>
                  <a:lnTo>
                    <a:pt x="4002" y="3119"/>
                  </a:lnTo>
                  <a:lnTo>
                    <a:pt x="3929" y="3276"/>
                  </a:lnTo>
                  <a:lnTo>
                    <a:pt x="3945" y="3380"/>
                  </a:lnTo>
                  <a:lnTo>
                    <a:pt x="4037" y="3500"/>
                  </a:lnTo>
                  <a:lnTo>
                    <a:pt x="4054" y="3606"/>
                  </a:lnTo>
                  <a:lnTo>
                    <a:pt x="3927" y="3649"/>
                  </a:lnTo>
                  <a:lnTo>
                    <a:pt x="3814" y="3627"/>
                  </a:lnTo>
                  <a:lnTo>
                    <a:pt x="3702" y="3776"/>
                  </a:lnTo>
                  <a:lnTo>
                    <a:pt x="3547" y="3951"/>
                  </a:lnTo>
                  <a:lnTo>
                    <a:pt x="3420" y="3994"/>
                  </a:lnTo>
                  <a:lnTo>
                    <a:pt x="3293" y="4038"/>
                  </a:lnTo>
                  <a:lnTo>
                    <a:pt x="3195" y="4120"/>
                  </a:lnTo>
                  <a:lnTo>
                    <a:pt x="3000" y="4117"/>
                  </a:lnTo>
                  <a:lnTo>
                    <a:pt x="2678" y="4158"/>
                  </a:lnTo>
                  <a:lnTo>
                    <a:pt x="2423" y="4245"/>
                  </a:lnTo>
                  <a:lnTo>
                    <a:pt x="2116" y="4391"/>
                  </a:lnTo>
                  <a:lnTo>
                    <a:pt x="1927" y="4354"/>
                  </a:lnTo>
                  <a:lnTo>
                    <a:pt x="1941" y="4288"/>
                  </a:lnTo>
                  <a:lnTo>
                    <a:pt x="1769" y="4358"/>
                  </a:lnTo>
                  <a:lnTo>
                    <a:pt x="1255" y="4191"/>
                  </a:lnTo>
                  <a:lnTo>
                    <a:pt x="1187" y="4145"/>
                  </a:lnTo>
                  <a:lnTo>
                    <a:pt x="703" y="4018"/>
                  </a:lnTo>
                  <a:lnTo>
                    <a:pt x="462" y="4040"/>
                  </a:lnTo>
                  <a:lnTo>
                    <a:pt x="129" y="3942"/>
                  </a:lnTo>
                  <a:lnTo>
                    <a:pt x="55" y="3927"/>
                  </a:lnTo>
                  <a:lnTo>
                    <a:pt x="9" y="3954"/>
                  </a:lnTo>
                  <a:lnTo>
                    <a:pt x="74" y="4203"/>
                  </a:lnTo>
                  <a:lnTo>
                    <a:pt x="0" y="4359"/>
                  </a:lnTo>
                  <a:lnTo>
                    <a:pt x="86" y="4512"/>
                  </a:lnTo>
                  <a:lnTo>
                    <a:pt x="201" y="4703"/>
                  </a:lnTo>
                  <a:lnTo>
                    <a:pt x="343" y="4595"/>
                  </a:lnTo>
                  <a:lnTo>
                    <a:pt x="577" y="4605"/>
                  </a:lnTo>
                  <a:lnTo>
                    <a:pt x="651" y="4620"/>
                  </a:lnTo>
                  <a:lnTo>
                    <a:pt x="706" y="4732"/>
                  </a:lnTo>
                  <a:lnTo>
                    <a:pt x="557" y="4874"/>
                  </a:lnTo>
                  <a:lnTo>
                    <a:pt x="499" y="4964"/>
                  </a:lnTo>
                  <a:lnTo>
                    <a:pt x="612" y="4986"/>
                  </a:lnTo>
                  <a:lnTo>
                    <a:pt x="591" y="5083"/>
                  </a:lnTo>
                  <a:lnTo>
                    <a:pt x="820" y="5298"/>
                  </a:lnTo>
                  <a:lnTo>
                    <a:pt x="905" y="5450"/>
                  </a:lnTo>
                  <a:lnTo>
                    <a:pt x="1019" y="5472"/>
                  </a:lnTo>
                  <a:lnTo>
                    <a:pt x="1129" y="5323"/>
                  </a:lnTo>
                  <a:lnTo>
                    <a:pt x="1280" y="5351"/>
                  </a:lnTo>
                  <a:lnTo>
                    <a:pt x="1386" y="5406"/>
                  </a:lnTo>
                  <a:lnTo>
                    <a:pt x="1558" y="5337"/>
                  </a:lnTo>
                  <a:lnTo>
                    <a:pt x="1777" y="5413"/>
                  </a:lnTo>
                  <a:lnTo>
                    <a:pt x="1712" y="5537"/>
                  </a:lnTo>
                  <a:lnTo>
                    <a:pt x="1622" y="5587"/>
                  </a:lnTo>
                  <a:lnTo>
                    <a:pt x="1570" y="5645"/>
                  </a:lnTo>
                  <a:lnTo>
                    <a:pt x="1458" y="5624"/>
                  </a:lnTo>
                  <a:lnTo>
                    <a:pt x="1436" y="5722"/>
                  </a:lnTo>
                  <a:lnTo>
                    <a:pt x="1384" y="5779"/>
                  </a:lnTo>
                  <a:lnTo>
                    <a:pt x="1538" y="5979"/>
                  </a:lnTo>
                  <a:lnTo>
                    <a:pt x="1606" y="6026"/>
                  </a:lnTo>
                  <a:lnTo>
                    <a:pt x="1802" y="6029"/>
                  </a:lnTo>
                  <a:lnTo>
                    <a:pt x="2071" y="5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7" name="Freeform 218"/>
            <p:cNvSpPr>
              <a:spLocks/>
            </p:cNvSpPr>
            <p:nvPr/>
          </p:nvSpPr>
          <p:spPr bwMode="gray">
            <a:xfrm>
              <a:off x="1232" y="1037"/>
              <a:ext cx="1165" cy="1036"/>
            </a:xfrm>
            <a:custGeom>
              <a:avLst/>
              <a:gdLst>
                <a:gd name="T0" fmla="*/ 0 w 7421"/>
                <a:gd name="T1" fmla="*/ 0 h 6111"/>
                <a:gd name="T2" fmla="*/ 0 w 7421"/>
                <a:gd name="T3" fmla="*/ 0 h 6111"/>
                <a:gd name="T4" fmla="*/ 0 w 7421"/>
                <a:gd name="T5" fmla="*/ 0 h 6111"/>
                <a:gd name="T6" fmla="*/ 0 w 7421"/>
                <a:gd name="T7" fmla="*/ 0 h 6111"/>
                <a:gd name="T8" fmla="*/ 0 w 7421"/>
                <a:gd name="T9" fmla="*/ 0 h 6111"/>
                <a:gd name="T10" fmla="*/ 0 w 7421"/>
                <a:gd name="T11" fmla="*/ 0 h 6111"/>
                <a:gd name="T12" fmla="*/ 0 w 7421"/>
                <a:gd name="T13" fmla="*/ 0 h 6111"/>
                <a:gd name="T14" fmla="*/ 0 w 7421"/>
                <a:gd name="T15" fmla="*/ 0 h 6111"/>
                <a:gd name="T16" fmla="*/ 0 w 7421"/>
                <a:gd name="T17" fmla="*/ 0 h 6111"/>
                <a:gd name="T18" fmla="*/ 0 w 7421"/>
                <a:gd name="T19" fmla="*/ 0 h 6111"/>
                <a:gd name="T20" fmla="*/ 0 w 7421"/>
                <a:gd name="T21" fmla="*/ 0 h 6111"/>
                <a:gd name="T22" fmla="*/ 0 w 7421"/>
                <a:gd name="T23" fmla="*/ 0 h 6111"/>
                <a:gd name="T24" fmla="*/ 0 w 7421"/>
                <a:gd name="T25" fmla="*/ 0 h 6111"/>
                <a:gd name="T26" fmla="*/ 0 w 7421"/>
                <a:gd name="T27" fmla="*/ 0 h 6111"/>
                <a:gd name="T28" fmla="*/ 0 w 7421"/>
                <a:gd name="T29" fmla="*/ 0 h 6111"/>
                <a:gd name="T30" fmla="*/ 0 w 7421"/>
                <a:gd name="T31" fmla="*/ 0 h 6111"/>
                <a:gd name="T32" fmla="*/ 0 w 7421"/>
                <a:gd name="T33" fmla="*/ 0 h 6111"/>
                <a:gd name="T34" fmla="*/ 0 w 7421"/>
                <a:gd name="T35" fmla="*/ 0 h 6111"/>
                <a:gd name="T36" fmla="*/ 0 w 7421"/>
                <a:gd name="T37" fmla="*/ 0 h 6111"/>
                <a:gd name="T38" fmla="*/ 0 w 7421"/>
                <a:gd name="T39" fmla="*/ 0 h 6111"/>
                <a:gd name="T40" fmla="*/ 0 w 7421"/>
                <a:gd name="T41" fmla="*/ 0 h 6111"/>
                <a:gd name="T42" fmla="*/ 0 w 7421"/>
                <a:gd name="T43" fmla="*/ 0 h 6111"/>
                <a:gd name="T44" fmla="*/ 0 w 7421"/>
                <a:gd name="T45" fmla="*/ 0 h 6111"/>
                <a:gd name="T46" fmla="*/ 0 w 7421"/>
                <a:gd name="T47" fmla="*/ 0 h 6111"/>
                <a:gd name="T48" fmla="*/ 0 w 7421"/>
                <a:gd name="T49" fmla="*/ 0 h 6111"/>
                <a:gd name="T50" fmla="*/ 0 w 7421"/>
                <a:gd name="T51" fmla="*/ 0 h 6111"/>
                <a:gd name="T52" fmla="*/ 0 w 7421"/>
                <a:gd name="T53" fmla="*/ 0 h 6111"/>
                <a:gd name="T54" fmla="*/ 0 w 7421"/>
                <a:gd name="T55" fmla="*/ 0 h 6111"/>
                <a:gd name="T56" fmla="*/ 0 w 7421"/>
                <a:gd name="T57" fmla="*/ 0 h 6111"/>
                <a:gd name="T58" fmla="*/ 0 w 7421"/>
                <a:gd name="T59" fmla="*/ 0 h 6111"/>
                <a:gd name="T60" fmla="*/ 0 w 7421"/>
                <a:gd name="T61" fmla="*/ 0 h 6111"/>
                <a:gd name="T62" fmla="*/ 0 w 7421"/>
                <a:gd name="T63" fmla="*/ 0 h 6111"/>
                <a:gd name="T64" fmla="*/ 0 w 7421"/>
                <a:gd name="T65" fmla="*/ 0 h 6111"/>
                <a:gd name="T66" fmla="*/ 0 w 7421"/>
                <a:gd name="T67" fmla="*/ 0 h 6111"/>
                <a:gd name="T68" fmla="*/ 0 w 7421"/>
                <a:gd name="T69" fmla="*/ 0 h 6111"/>
                <a:gd name="T70" fmla="*/ 0 w 7421"/>
                <a:gd name="T71" fmla="*/ 0 h 6111"/>
                <a:gd name="T72" fmla="*/ 0 w 7421"/>
                <a:gd name="T73" fmla="*/ 0 h 6111"/>
                <a:gd name="T74" fmla="*/ 0 w 7421"/>
                <a:gd name="T75" fmla="*/ 0 h 6111"/>
                <a:gd name="T76" fmla="*/ 0 w 7421"/>
                <a:gd name="T77" fmla="*/ 0 h 6111"/>
                <a:gd name="T78" fmla="*/ 0 w 7421"/>
                <a:gd name="T79" fmla="*/ 0 h 6111"/>
                <a:gd name="T80" fmla="*/ 0 w 7421"/>
                <a:gd name="T81" fmla="*/ 0 h 6111"/>
                <a:gd name="T82" fmla="*/ 0 w 7421"/>
                <a:gd name="T83" fmla="*/ 0 h 6111"/>
                <a:gd name="T84" fmla="*/ 0 w 7421"/>
                <a:gd name="T85" fmla="*/ 0 h 6111"/>
                <a:gd name="T86" fmla="*/ 0 w 7421"/>
                <a:gd name="T87" fmla="*/ 0 h 6111"/>
                <a:gd name="T88" fmla="*/ 0 w 7421"/>
                <a:gd name="T89" fmla="*/ 0 h 6111"/>
                <a:gd name="T90" fmla="*/ 0 w 7421"/>
                <a:gd name="T91" fmla="*/ 0 h 6111"/>
                <a:gd name="T92" fmla="*/ 0 w 7421"/>
                <a:gd name="T93" fmla="*/ 0 h 6111"/>
                <a:gd name="T94" fmla="*/ 0 w 7421"/>
                <a:gd name="T95" fmla="*/ 0 h 6111"/>
                <a:gd name="T96" fmla="*/ 0 w 7421"/>
                <a:gd name="T97" fmla="*/ 0 h 6111"/>
                <a:gd name="T98" fmla="*/ 0 w 7421"/>
                <a:gd name="T99" fmla="*/ 0 h 6111"/>
                <a:gd name="T100" fmla="*/ 0 w 7421"/>
                <a:gd name="T101" fmla="*/ 0 h 6111"/>
                <a:gd name="T102" fmla="*/ 0 w 7421"/>
                <a:gd name="T103" fmla="*/ 0 h 6111"/>
                <a:gd name="T104" fmla="*/ 0 w 7421"/>
                <a:gd name="T105" fmla="*/ 0 h 6111"/>
                <a:gd name="T106" fmla="*/ 0 w 7421"/>
                <a:gd name="T107" fmla="*/ 0 h 6111"/>
                <a:gd name="T108" fmla="*/ 0 w 7421"/>
                <a:gd name="T109" fmla="*/ 0 h 6111"/>
                <a:gd name="T110" fmla="*/ 0 w 7421"/>
                <a:gd name="T111" fmla="*/ 0 h 6111"/>
                <a:gd name="T112" fmla="*/ 0 w 7421"/>
                <a:gd name="T113" fmla="*/ 0 h 6111"/>
                <a:gd name="T114" fmla="*/ 0 w 7421"/>
                <a:gd name="T115" fmla="*/ 0 h 6111"/>
                <a:gd name="T116" fmla="*/ 0 w 7421"/>
                <a:gd name="T117" fmla="*/ 0 h 611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421"/>
                <a:gd name="T178" fmla="*/ 0 h 6111"/>
                <a:gd name="T179" fmla="*/ 7421 w 7421"/>
                <a:gd name="T180" fmla="*/ 6111 h 611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421" h="6111">
                  <a:moveTo>
                    <a:pt x="2071" y="5876"/>
                  </a:moveTo>
                  <a:lnTo>
                    <a:pt x="2158" y="5655"/>
                  </a:lnTo>
                  <a:lnTo>
                    <a:pt x="2179" y="5558"/>
                  </a:lnTo>
                  <a:lnTo>
                    <a:pt x="2337" y="5554"/>
                  </a:lnTo>
                  <a:lnTo>
                    <a:pt x="2450" y="5575"/>
                  </a:lnTo>
                  <a:lnTo>
                    <a:pt x="2460" y="5714"/>
                  </a:lnTo>
                  <a:lnTo>
                    <a:pt x="2370" y="5764"/>
                  </a:lnTo>
                  <a:lnTo>
                    <a:pt x="2349" y="5862"/>
                  </a:lnTo>
                  <a:lnTo>
                    <a:pt x="2403" y="5975"/>
                  </a:lnTo>
                  <a:lnTo>
                    <a:pt x="2623" y="6050"/>
                  </a:lnTo>
                  <a:lnTo>
                    <a:pt x="2729" y="6104"/>
                  </a:lnTo>
                  <a:lnTo>
                    <a:pt x="2788" y="6014"/>
                  </a:lnTo>
                  <a:lnTo>
                    <a:pt x="2908" y="6003"/>
                  </a:lnTo>
                  <a:lnTo>
                    <a:pt x="3121" y="6111"/>
                  </a:lnTo>
                  <a:lnTo>
                    <a:pt x="3266" y="5800"/>
                  </a:lnTo>
                  <a:lnTo>
                    <a:pt x="3481" y="5535"/>
                  </a:lnTo>
                  <a:lnTo>
                    <a:pt x="3539" y="5444"/>
                  </a:lnTo>
                  <a:lnTo>
                    <a:pt x="3704" y="5407"/>
                  </a:lnTo>
                  <a:lnTo>
                    <a:pt x="4011" y="5262"/>
                  </a:lnTo>
                  <a:lnTo>
                    <a:pt x="4218" y="5030"/>
                  </a:lnTo>
                  <a:lnTo>
                    <a:pt x="4511" y="4950"/>
                  </a:lnTo>
                  <a:lnTo>
                    <a:pt x="4734" y="4822"/>
                  </a:lnTo>
                  <a:lnTo>
                    <a:pt x="4673" y="4744"/>
                  </a:lnTo>
                  <a:lnTo>
                    <a:pt x="4605" y="4696"/>
                  </a:lnTo>
                  <a:lnTo>
                    <a:pt x="4550" y="4584"/>
                  </a:lnTo>
                  <a:lnTo>
                    <a:pt x="4548" y="4414"/>
                  </a:lnTo>
                  <a:lnTo>
                    <a:pt x="4628" y="4225"/>
                  </a:lnTo>
                  <a:lnTo>
                    <a:pt x="4710" y="4206"/>
                  </a:lnTo>
                  <a:lnTo>
                    <a:pt x="4871" y="4373"/>
                  </a:lnTo>
                  <a:lnTo>
                    <a:pt x="4998" y="4330"/>
                  </a:lnTo>
                  <a:lnTo>
                    <a:pt x="5095" y="4246"/>
                  </a:lnTo>
                  <a:lnTo>
                    <a:pt x="5140" y="4221"/>
                  </a:lnTo>
                  <a:lnTo>
                    <a:pt x="5342" y="4191"/>
                  </a:lnTo>
                  <a:lnTo>
                    <a:pt x="5370" y="4061"/>
                  </a:lnTo>
                  <a:lnTo>
                    <a:pt x="5422" y="4003"/>
                  </a:lnTo>
                  <a:lnTo>
                    <a:pt x="5489" y="3880"/>
                  </a:lnTo>
                  <a:lnTo>
                    <a:pt x="5588" y="3967"/>
                  </a:lnTo>
                  <a:lnTo>
                    <a:pt x="5649" y="4047"/>
                  </a:lnTo>
                  <a:lnTo>
                    <a:pt x="5755" y="4100"/>
                  </a:lnTo>
                  <a:lnTo>
                    <a:pt x="5864" y="4325"/>
                  </a:lnTo>
                  <a:lnTo>
                    <a:pt x="6029" y="4288"/>
                  </a:lnTo>
                  <a:lnTo>
                    <a:pt x="6036" y="4256"/>
                  </a:lnTo>
                  <a:lnTo>
                    <a:pt x="6064" y="4126"/>
                  </a:lnTo>
                  <a:lnTo>
                    <a:pt x="6068" y="3922"/>
                  </a:lnTo>
                  <a:lnTo>
                    <a:pt x="6182" y="3944"/>
                  </a:lnTo>
                  <a:lnTo>
                    <a:pt x="6243" y="4024"/>
                  </a:lnTo>
                  <a:lnTo>
                    <a:pt x="6357" y="4046"/>
                  </a:lnTo>
                  <a:lnTo>
                    <a:pt x="6415" y="3955"/>
                  </a:lnTo>
                  <a:lnTo>
                    <a:pt x="6571" y="3781"/>
                  </a:lnTo>
                  <a:lnTo>
                    <a:pt x="6764" y="3614"/>
                  </a:lnTo>
                  <a:lnTo>
                    <a:pt x="7011" y="3559"/>
                  </a:lnTo>
                  <a:lnTo>
                    <a:pt x="7167" y="3385"/>
                  </a:lnTo>
                  <a:lnTo>
                    <a:pt x="7195" y="3255"/>
                  </a:lnTo>
                  <a:lnTo>
                    <a:pt x="7275" y="3065"/>
                  </a:lnTo>
                  <a:lnTo>
                    <a:pt x="7348" y="2910"/>
                  </a:lnTo>
                  <a:lnTo>
                    <a:pt x="7325" y="2838"/>
                  </a:lnTo>
                  <a:lnTo>
                    <a:pt x="7362" y="2845"/>
                  </a:lnTo>
                  <a:lnTo>
                    <a:pt x="7421" y="2754"/>
                  </a:lnTo>
                  <a:lnTo>
                    <a:pt x="7220" y="2410"/>
                  </a:lnTo>
                  <a:lnTo>
                    <a:pt x="7290" y="2083"/>
                  </a:lnTo>
                  <a:lnTo>
                    <a:pt x="7170" y="2094"/>
                  </a:lnTo>
                  <a:lnTo>
                    <a:pt x="7108" y="2014"/>
                  </a:lnTo>
                  <a:lnTo>
                    <a:pt x="7236" y="1971"/>
                  </a:lnTo>
                  <a:lnTo>
                    <a:pt x="7048" y="1935"/>
                  </a:lnTo>
                  <a:lnTo>
                    <a:pt x="6941" y="1881"/>
                  </a:lnTo>
                  <a:lnTo>
                    <a:pt x="6887" y="1768"/>
                  </a:lnTo>
                  <a:lnTo>
                    <a:pt x="7021" y="1692"/>
                  </a:lnTo>
                  <a:lnTo>
                    <a:pt x="6997" y="1619"/>
                  </a:lnTo>
                  <a:lnTo>
                    <a:pt x="7042" y="1594"/>
                  </a:lnTo>
                  <a:lnTo>
                    <a:pt x="7071" y="1463"/>
                  </a:lnTo>
                  <a:lnTo>
                    <a:pt x="7174" y="1347"/>
                  </a:lnTo>
                  <a:lnTo>
                    <a:pt x="7197" y="1420"/>
                  </a:lnTo>
                  <a:lnTo>
                    <a:pt x="7325" y="1376"/>
                  </a:lnTo>
                  <a:lnTo>
                    <a:pt x="7275" y="1061"/>
                  </a:lnTo>
                  <a:lnTo>
                    <a:pt x="7364" y="1010"/>
                  </a:lnTo>
                  <a:lnTo>
                    <a:pt x="7279" y="857"/>
                  </a:lnTo>
                  <a:lnTo>
                    <a:pt x="7246" y="648"/>
                  </a:lnTo>
                  <a:lnTo>
                    <a:pt x="7253" y="615"/>
                  </a:lnTo>
                  <a:lnTo>
                    <a:pt x="7206" y="470"/>
                  </a:lnTo>
                  <a:lnTo>
                    <a:pt x="7038" y="336"/>
                  </a:lnTo>
                  <a:lnTo>
                    <a:pt x="6881" y="339"/>
                  </a:lnTo>
                  <a:lnTo>
                    <a:pt x="6702" y="442"/>
                  </a:lnTo>
                  <a:lnTo>
                    <a:pt x="6444" y="359"/>
                  </a:lnTo>
                  <a:lnTo>
                    <a:pt x="6321" y="199"/>
                  </a:lnTo>
                  <a:lnTo>
                    <a:pt x="6163" y="203"/>
                  </a:lnTo>
                  <a:lnTo>
                    <a:pt x="6006" y="206"/>
                  </a:lnTo>
                  <a:lnTo>
                    <a:pt x="5967" y="199"/>
                  </a:lnTo>
                  <a:lnTo>
                    <a:pt x="5937" y="159"/>
                  </a:lnTo>
                  <a:lnTo>
                    <a:pt x="5944" y="127"/>
                  </a:lnTo>
                  <a:lnTo>
                    <a:pt x="5913" y="87"/>
                  </a:lnTo>
                  <a:lnTo>
                    <a:pt x="5882" y="47"/>
                  </a:lnTo>
                  <a:lnTo>
                    <a:pt x="5889" y="15"/>
                  </a:lnTo>
                  <a:lnTo>
                    <a:pt x="5852" y="7"/>
                  </a:lnTo>
                  <a:lnTo>
                    <a:pt x="5813" y="0"/>
                  </a:lnTo>
                  <a:lnTo>
                    <a:pt x="5807" y="33"/>
                  </a:lnTo>
                  <a:lnTo>
                    <a:pt x="5845" y="40"/>
                  </a:lnTo>
                  <a:lnTo>
                    <a:pt x="5838" y="72"/>
                  </a:lnTo>
                  <a:lnTo>
                    <a:pt x="5875" y="79"/>
                  </a:lnTo>
                  <a:lnTo>
                    <a:pt x="5899" y="152"/>
                  </a:lnTo>
                  <a:lnTo>
                    <a:pt x="5892" y="185"/>
                  </a:lnTo>
                  <a:lnTo>
                    <a:pt x="5885" y="217"/>
                  </a:lnTo>
                  <a:lnTo>
                    <a:pt x="5878" y="250"/>
                  </a:lnTo>
                  <a:lnTo>
                    <a:pt x="5871" y="283"/>
                  </a:lnTo>
                  <a:lnTo>
                    <a:pt x="5826" y="308"/>
                  </a:lnTo>
                  <a:lnTo>
                    <a:pt x="5774" y="366"/>
                  </a:lnTo>
                  <a:lnTo>
                    <a:pt x="5767" y="399"/>
                  </a:lnTo>
                  <a:lnTo>
                    <a:pt x="5722" y="424"/>
                  </a:lnTo>
                  <a:lnTo>
                    <a:pt x="5708" y="489"/>
                  </a:lnTo>
                  <a:lnTo>
                    <a:pt x="5694" y="555"/>
                  </a:lnTo>
                  <a:lnTo>
                    <a:pt x="5642" y="613"/>
                  </a:lnTo>
                  <a:lnTo>
                    <a:pt x="5621" y="711"/>
                  </a:lnTo>
                  <a:lnTo>
                    <a:pt x="5652" y="750"/>
                  </a:lnTo>
                  <a:lnTo>
                    <a:pt x="5644" y="783"/>
                  </a:lnTo>
                  <a:lnTo>
                    <a:pt x="5638" y="816"/>
                  </a:lnTo>
                  <a:lnTo>
                    <a:pt x="5624" y="881"/>
                  </a:lnTo>
                  <a:lnTo>
                    <a:pt x="5617" y="914"/>
                  </a:lnTo>
                  <a:lnTo>
                    <a:pt x="5610" y="946"/>
                  </a:lnTo>
                  <a:lnTo>
                    <a:pt x="5648" y="953"/>
                  </a:lnTo>
                  <a:lnTo>
                    <a:pt x="5678" y="993"/>
                  </a:lnTo>
                  <a:lnTo>
                    <a:pt x="5671" y="1026"/>
                  </a:lnTo>
                  <a:lnTo>
                    <a:pt x="5658" y="1091"/>
                  </a:lnTo>
                  <a:lnTo>
                    <a:pt x="5612" y="1116"/>
                  </a:lnTo>
                  <a:lnTo>
                    <a:pt x="5568" y="1143"/>
                  </a:lnTo>
                  <a:lnTo>
                    <a:pt x="5523" y="1168"/>
                  </a:lnTo>
                  <a:lnTo>
                    <a:pt x="5478" y="1193"/>
                  </a:lnTo>
                  <a:lnTo>
                    <a:pt x="5440" y="1186"/>
                  </a:lnTo>
                  <a:lnTo>
                    <a:pt x="5396" y="1211"/>
                  </a:lnTo>
                  <a:lnTo>
                    <a:pt x="5351" y="1237"/>
                  </a:lnTo>
                  <a:lnTo>
                    <a:pt x="5306" y="1262"/>
                  </a:lnTo>
                  <a:lnTo>
                    <a:pt x="5192" y="1241"/>
                  </a:lnTo>
                  <a:lnTo>
                    <a:pt x="5117" y="1225"/>
                  </a:lnTo>
                  <a:lnTo>
                    <a:pt x="5018" y="1138"/>
                  </a:lnTo>
                  <a:lnTo>
                    <a:pt x="4868" y="1654"/>
                  </a:lnTo>
                  <a:lnTo>
                    <a:pt x="4816" y="1712"/>
                  </a:lnTo>
                  <a:lnTo>
                    <a:pt x="4832" y="1817"/>
                  </a:lnTo>
                  <a:lnTo>
                    <a:pt x="4743" y="1868"/>
                  </a:lnTo>
                  <a:lnTo>
                    <a:pt x="4880" y="1962"/>
                  </a:lnTo>
                  <a:lnTo>
                    <a:pt x="4970" y="1911"/>
                  </a:lnTo>
                  <a:lnTo>
                    <a:pt x="5059" y="1861"/>
                  </a:lnTo>
                  <a:lnTo>
                    <a:pt x="5135" y="1875"/>
                  </a:lnTo>
                  <a:lnTo>
                    <a:pt x="5271" y="1969"/>
                  </a:lnTo>
                  <a:lnTo>
                    <a:pt x="5300" y="1838"/>
                  </a:lnTo>
                  <a:lnTo>
                    <a:pt x="5427" y="1795"/>
                  </a:lnTo>
                  <a:lnTo>
                    <a:pt x="5502" y="1809"/>
                  </a:lnTo>
                  <a:lnTo>
                    <a:pt x="5615" y="1831"/>
                  </a:lnTo>
                  <a:lnTo>
                    <a:pt x="5790" y="1933"/>
                  </a:lnTo>
                  <a:lnTo>
                    <a:pt x="5859" y="1979"/>
                  </a:lnTo>
                  <a:lnTo>
                    <a:pt x="5899" y="2157"/>
                  </a:lnTo>
                  <a:lnTo>
                    <a:pt x="5809" y="2208"/>
                  </a:lnTo>
                  <a:lnTo>
                    <a:pt x="5659" y="2179"/>
                  </a:lnTo>
                  <a:lnTo>
                    <a:pt x="5607" y="2237"/>
                  </a:lnTo>
                  <a:lnTo>
                    <a:pt x="5547" y="2328"/>
                  </a:lnTo>
                  <a:lnTo>
                    <a:pt x="5420" y="2372"/>
                  </a:lnTo>
                  <a:lnTo>
                    <a:pt x="5382" y="2364"/>
                  </a:lnTo>
                  <a:lnTo>
                    <a:pt x="5308" y="2349"/>
                  </a:lnTo>
                  <a:lnTo>
                    <a:pt x="5361" y="2462"/>
                  </a:lnTo>
                  <a:lnTo>
                    <a:pt x="5279" y="2480"/>
                  </a:lnTo>
                  <a:lnTo>
                    <a:pt x="5211" y="2433"/>
                  </a:lnTo>
                  <a:lnTo>
                    <a:pt x="5159" y="2491"/>
                  </a:lnTo>
                  <a:lnTo>
                    <a:pt x="5093" y="2614"/>
                  </a:lnTo>
                  <a:lnTo>
                    <a:pt x="5065" y="2745"/>
                  </a:lnTo>
                  <a:lnTo>
                    <a:pt x="4840" y="2872"/>
                  </a:lnTo>
                  <a:lnTo>
                    <a:pt x="4638" y="2902"/>
                  </a:lnTo>
                  <a:lnTo>
                    <a:pt x="4551" y="3122"/>
                  </a:lnTo>
                  <a:lnTo>
                    <a:pt x="4379" y="3192"/>
                  </a:lnTo>
                  <a:lnTo>
                    <a:pt x="4296" y="3210"/>
                  </a:lnTo>
                  <a:lnTo>
                    <a:pt x="4122" y="3109"/>
                  </a:lnTo>
                  <a:lnTo>
                    <a:pt x="4002" y="3119"/>
                  </a:lnTo>
                  <a:lnTo>
                    <a:pt x="3929" y="3276"/>
                  </a:lnTo>
                  <a:lnTo>
                    <a:pt x="3945" y="3380"/>
                  </a:lnTo>
                  <a:lnTo>
                    <a:pt x="4037" y="3500"/>
                  </a:lnTo>
                  <a:lnTo>
                    <a:pt x="4054" y="3606"/>
                  </a:lnTo>
                  <a:lnTo>
                    <a:pt x="3927" y="3649"/>
                  </a:lnTo>
                  <a:lnTo>
                    <a:pt x="3814" y="3627"/>
                  </a:lnTo>
                  <a:lnTo>
                    <a:pt x="3702" y="3776"/>
                  </a:lnTo>
                  <a:lnTo>
                    <a:pt x="3547" y="3951"/>
                  </a:lnTo>
                  <a:lnTo>
                    <a:pt x="3420" y="3994"/>
                  </a:lnTo>
                  <a:lnTo>
                    <a:pt x="3293" y="4038"/>
                  </a:lnTo>
                  <a:lnTo>
                    <a:pt x="3195" y="4120"/>
                  </a:lnTo>
                  <a:lnTo>
                    <a:pt x="3000" y="4117"/>
                  </a:lnTo>
                  <a:lnTo>
                    <a:pt x="2678" y="4158"/>
                  </a:lnTo>
                  <a:lnTo>
                    <a:pt x="2423" y="4245"/>
                  </a:lnTo>
                  <a:lnTo>
                    <a:pt x="2116" y="4391"/>
                  </a:lnTo>
                  <a:lnTo>
                    <a:pt x="1927" y="4354"/>
                  </a:lnTo>
                  <a:lnTo>
                    <a:pt x="1941" y="4288"/>
                  </a:lnTo>
                  <a:lnTo>
                    <a:pt x="1769" y="4358"/>
                  </a:lnTo>
                  <a:lnTo>
                    <a:pt x="1255" y="4191"/>
                  </a:lnTo>
                  <a:lnTo>
                    <a:pt x="1187" y="4145"/>
                  </a:lnTo>
                  <a:lnTo>
                    <a:pt x="703" y="4018"/>
                  </a:lnTo>
                  <a:lnTo>
                    <a:pt x="462" y="4040"/>
                  </a:lnTo>
                  <a:lnTo>
                    <a:pt x="129" y="3942"/>
                  </a:lnTo>
                  <a:lnTo>
                    <a:pt x="55" y="3927"/>
                  </a:lnTo>
                  <a:lnTo>
                    <a:pt x="9" y="3954"/>
                  </a:lnTo>
                  <a:lnTo>
                    <a:pt x="74" y="4203"/>
                  </a:lnTo>
                  <a:lnTo>
                    <a:pt x="0" y="4359"/>
                  </a:lnTo>
                  <a:lnTo>
                    <a:pt x="86" y="4512"/>
                  </a:lnTo>
                  <a:lnTo>
                    <a:pt x="201" y="4703"/>
                  </a:lnTo>
                  <a:lnTo>
                    <a:pt x="343" y="4595"/>
                  </a:lnTo>
                  <a:lnTo>
                    <a:pt x="577" y="4605"/>
                  </a:lnTo>
                  <a:lnTo>
                    <a:pt x="651" y="4620"/>
                  </a:lnTo>
                  <a:lnTo>
                    <a:pt x="706" y="4732"/>
                  </a:lnTo>
                  <a:lnTo>
                    <a:pt x="557" y="4874"/>
                  </a:lnTo>
                  <a:lnTo>
                    <a:pt x="499" y="4964"/>
                  </a:lnTo>
                  <a:lnTo>
                    <a:pt x="612" y="4986"/>
                  </a:lnTo>
                  <a:lnTo>
                    <a:pt x="591" y="5083"/>
                  </a:lnTo>
                  <a:lnTo>
                    <a:pt x="820" y="5298"/>
                  </a:lnTo>
                  <a:lnTo>
                    <a:pt x="905" y="5450"/>
                  </a:lnTo>
                  <a:lnTo>
                    <a:pt x="1019" y="5472"/>
                  </a:lnTo>
                  <a:lnTo>
                    <a:pt x="1129" y="5323"/>
                  </a:lnTo>
                  <a:lnTo>
                    <a:pt x="1280" y="5351"/>
                  </a:lnTo>
                  <a:lnTo>
                    <a:pt x="1386" y="5406"/>
                  </a:lnTo>
                  <a:lnTo>
                    <a:pt x="1558" y="5337"/>
                  </a:lnTo>
                  <a:lnTo>
                    <a:pt x="1777" y="5413"/>
                  </a:lnTo>
                  <a:lnTo>
                    <a:pt x="1712" y="5537"/>
                  </a:lnTo>
                  <a:lnTo>
                    <a:pt x="1622" y="5587"/>
                  </a:lnTo>
                  <a:lnTo>
                    <a:pt x="1570" y="5645"/>
                  </a:lnTo>
                  <a:lnTo>
                    <a:pt x="1458" y="5624"/>
                  </a:lnTo>
                  <a:lnTo>
                    <a:pt x="1436" y="5722"/>
                  </a:lnTo>
                  <a:lnTo>
                    <a:pt x="1384" y="5779"/>
                  </a:lnTo>
                  <a:lnTo>
                    <a:pt x="1538" y="5979"/>
                  </a:lnTo>
                  <a:lnTo>
                    <a:pt x="1606" y="6026"/>
                  </a:lnTo>
                  <a:lnTo>
                    <a:pt x="1802" y="6029"/>
                  </a:lnTo>
                  <a:lnTo>
                    <a:pt x="2071" y="5876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8" name="Freeform 219"/>
            <p:cNvSpPr>
              <a:spLocks/>
            </p:cNvSpPr>
            <p:nvPr/>
          </p:nvSpPr>
          <p:spPr bwMode="gray">
            <a:xfrm>
              <a:off x="1495" y="2753"/>
              <a:ext cx="461" cy="314"/>
            </a:xfrm>
            <a:custGeom>
              <a:avLst/>
              <a:gdLst>
                <a:gd name="T0" fmla="*/ 0 w 2944"/>
                <a:gd name="T1" fmla="*/ 0 h 1854"/>
                <a:gd name="T2" fmla="*/ 0 w 2944"/>
                <a:gd name="T3" fmla="*/ 0 h 1854"/>
                <a:gd name="T4" fmla="*/ 0 w 2944"/>
                <a:gd name="T5" fmla="*/ 0 h 1854"/>
                <a:gd name="T6" fmla="*/ 0 w 2944"/>
                <a:gd name="T7" fmla="*/ 0 h 1854"/>
                <a:gd name="T8" fmla="*/ 0 w 2944"/>
                <a:gd name="T9" fmla="*/ 0 h 1854"/>
                <a:gd name="T10" fmla="*/ 0 w 2944"/>
                <a:gd name="T11" fmla="*/ 0 h 1854"/>
                <a:gd name="T12" fmla="*/ 0 w 2944"/>
                <a:gd name="T13" fmla="*/ 0 h 1854"/>
                <a:gd name="T14" fmla="*/ 0 w 2944"/>
                <a:gd name="T15" fmla="*/ 0 h 1854"/>
                <a:gd name="T16" fmla="*/ 0 w 2944"/>
                <a:gd name="T17" fmla="*/ 0 h 1854"/>
                <a:gd name="T18" fmla="*/ 0 w 2944"/>
                <a:gd name="T19" fmla="*/ 0 h 1854"/>
                <a:gd name="T20" fmla="*/ 0 w 2944"/>
                <a:gd name="T21" fmla="*/ 0 h 1854"/>
                <a:gd name="T22" fmla="*/ 0 w 2944"/>
                <a:gd name="T23" fmla="*/ 0 h 1854"/>
                <a:gd name="T24" fmla="*/ 0 w 2944"/>
                <a:gd name="T25" fmla="*/ 0 h 1854"/>
                <a:gd name="T26" fmla="*/ 0 w 2944"/>
                <a:gd name="T27" fmla="*/ 0 h 1854"/>
                <a:gd name="T28" fmla="*/ 0 w 2944"/>
                <a:gd name="T29" fmla="*/ 0 h 1854"/>
                <a:gd name="T30" fmla="*/ 0 w 2944"/>
                <a:gd name="T31" fmla="*/ 0 h 1854"/>
                <a:gd name="T32" fmla="*/ 0 w 2944"/>
                <a:gd name="T33" fmla="*/ 0 h 1854"/>
                <a:gd name="T34" fmla="*/ 0 w 2944"/>
                <a:gd name="T35" fmla="*/ 0 h 1854"/>
                <a:gd name="T36" fmla="*/ 0 w 2944"/>
                <a:gd name="T37" fmla="*/ 0 h 1854"/>
                <a:gd name="T38" fmla="*/ 0 w 2944"/>
                <a:gd name="T39" fmla="*/ 0 h 1854"/>
                <a:gd name="T40" fmla="*/ 0 w 2944"/>
                <a:gd name="T41" fmla="*/ 0 h 1854"/>
                <a:gd name="T42" fmla="*/ 0 w 2944"/>
                <a:gd name="T43" fmla="*/ 0 h 1854"/>
                <a:gd name="T44" fmla="*/ 0 w 2944"/>
                <a:gd name="T45" fmla="*/ 0 h 1854"/>
                <a:gd name="T46" fmla="*/ 0 w 2944"/>
                <a:gd name="T47" fmla="*/ 0 h 1854"/>
                <a:gd name="T48" fmla="*/ 0 w 2944"/>
                <a:gd name="T49" fmla="*/ 0 h 1854"/>
                <a:gd name="T50" fmla="*/ 0 w 2944"/>
                <a:gd name="T51" fmla="*/ 0 h 1854"/>
                <a:gd name="T52" fmla="*/ 0 w 2944"/>
                <a:gd name="T53" fmla="*/ 0 h 1854"/>
                <a:gd name="T54" fmla="*/ 0 w 2944"/>
                <a:gd name="T55" fmla="*/ 0 h 1854"/>
                <a:gd name="T56" fmla="*/ 0 w 2944"/>
                <a:gd name="T57" fmla="*/ 0 h 1854"/>
                <a:gd name="T58" fmla="*/ 0 w 2944"/>
                <a:gd name="T59" fmla="*/ 0 h 1854"/>
                <a:gd name="T60" fmla="*/ 0 w 2944"/>
                <a:gd name="T61" fmla="*/ 0 h 1854"/>
                <a:gd name="T62" fmla="*/ 0 w 2944"/>
                <a:gd name="T63" fmla="*/ 0 h 1854"/>
                <a:gd name="T64" fmla="*/ 0 w 2944"/>
                <a:gd name="T65" fmla="*/ 0 h 1854"/>
                <a:gd name="T66" fmla="*/ 0 w 2944"/>
                <a:gd name="T67" fmla="*/ 0 h 1854"/>
                <a:gd name="T68" fmla="*/ 0 w 2944"/>
                <a:gd name="T69" fmla="*/ 0 h 1854"/>
                <a:gd name="T70" fmla="*/ 0 w 2944"/>
                <a:gd name="T71" fmla="*/ 0 h 1854"/>
                <a:gd name="T72" fmla="*/ 0 w 2944"/>
                <a:gd name="T73" fmla="*/ 0 h 1854"/>
                <a:gd name="T74" fmla="*/ 0 w 2944"/>
                <a:gd name="T75" fmla="*/ 0 h 1854"/>
                <a:gd name="T76" fmla="*/ 0 w 2944"/>
                <a:gd name="T77" fmla="*/ 0 h 1854"/>
                <a:gd name="T78" fmla="*/ 0 w 2944"/>
                <a:gd name="T79" fmla="*/ 0 h 1854"/>
                <a:gd name="T80" fmla="*/ 0 w 2944"/>
                <a:gd name="T81" fmla="*/ 0 h 1854"/>
                <a:gd name="T82" fmla="*/ 0 w 2944"/>
                <a:gd name="T83" fmla="*/ 0 h 1854"/>
                <a:gd name="T84" fmla="*/ 0 w 2944"/>
                <a:gd name="T85" fmla="*/ 0 h 1854"/>
                <a:gd name="T86" fmla="*/ 0 w 2944"/>
                <a:gd name="T87" fmla="*/ 0 h 1854"/>
                <a:gd name="T88" fmla="*/ 0 w 2944"/>
                <a:gd name="T89" fmla="*/ 0 h 1854"/>
                <a:gd name="T90" fmla="*/ 0 w 2944"/>
                <a:gd name="T91" fmla="*/ 0 h 1854"/>
                <a:gd name="T92" fmla="*/ 0 w 2944"/>
                <a:gd name="T93" fmla="*/ 0 h 1854"/>
                <a:gd name="T94" fmla="*/ 0 w 2944"/>
                <a:gd name="T95" fmla="*/ 0 h 1854"/>
                <a:gd name="T96" fmla="*/ 0 w 2944"/>
                <a:gd name="T97" fmla="*/ 0 h 1854"/>
                <a:gd name="T98" fmla="*/ 0 w 2944"/>
                <a:gd name="T99" fmla="*/ 0 h 1854"/>
                <a:gd name="T100" fmla="*/ 0 w 2944"/>
                <a:gd name="T101" fmla="*/ 0 h 1854"/>
                <a:gd name="T102" fmla="*/ 0 w 2944"/>
                <a:gd name="T103" fmla="*/ 0 h 1854"/>
                <a:gd name="T104" fmla="*/ 0 w 2944"/>
                <a:gd name="T105" fmla="*/ 0 h 1854"/>
                <a:gd name="T106" fmla="*/ 0 w 2944"/>
                <a:gd name="T107" fmla="*/ 0 h 18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944"/>
                <a:gd name="T163" fmla="*/ 0 h 1854"/>
                <a:gd name="T164" fmla="*/ 2944 w 2944"/>
                <a:gd name="T165" fmla="*/ 1854 h 185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944" h="1854">
                  <a:moveTo>
                    <a:pt x="476" y="1416"/>
                  </a:moveTo>
                  <a:lnTo>
                    <a:pt x="404" y="1027"/>
                  </a:lnTo>
                  <a:lnTo>
                    <a:pt x="432" y="897"/>
                  </a:lnTo>
                  <a:lnTo>
                    <a:pt x="212" y="821"/>
                  </a:lnTo>
                  <a:lnTo>
                    <a:pt x="0" y="713"/>
                  </a:lnTo>
                  <a:lnTo>
                    <a:pt x="413" y="622"/>
                  </a:lnTo>
                  <a:lnTo>
                    <a:pt x="670" y="705"/>
                  </a:lnTo>
                  <a:lnTo>
                    <a:pt x="743" y="549"/>
                  </a:lnTo>
                  <a:lnTo>
                    <a:pt x="952" y="487"/>
                  </a:lnTo>
                  <a:lnTo>
                    <a:pt x="1063" y="339"/>
                  </a:lnTo>
                  <a:lnTo>
                    <a:pt x="1224" y="504"/>
                  </a:lnTo>
                  <a:lnTo>
                    <a:pt x="1433" y="443"/>
                  </a:lnTo>
                  <a:lnTo>
                    <a:pt x="1620" y="309"/>
                  </a:lnTo>
                  <a:lnTo>
                    <a:pt x="1882" y="189"/>
                  </a:lnTo>
                  <a:lnTo>
                    <a:pt x="2061" y="87"/>
                  </a:lnTo>
                  <a:lnTo>
                    <a:pt x="2211" y="116"/>
                  </a:lnTo>
                  <a:lnTo>
                    <a:pt x="2316" y="0"/>
                  </a:lnTo>
                  <a:lnTo>
                    <a:pt x="2466" y="29"/>
                  </a:lnTo>
                  <a:lnTo>
                    <a:pt x="2551" y="181"/>
                  </a:lnTo>
                  <a:lnTo>
                    <a:pt x="2560" y="318"/>
                  </a:lnTo>
                  <a:lnTo>
                    <a:pt x="2471" y="370"/>
                  </a:lnTo>
                  <a:lnTo>
                    <a:pt x="2457" y="435"/>
                  </a:lnTo>
                  <a:lnTo>
                    <a:pt x="2585" y="391"/>
                  </a:lnTo>
                  <a:lnTo>
                    <a:pt x="2645" y="471"/>
                  </a:lnTo>
                  <a:lnTo>
                    <a:pt x="2601" y="496"/>
                  </a:lnTo>
                  <a:lnTo>
                    <a:pt x="2618" y="602"/>
                  </a:lnTo>
                  <a:lnTo>
                    <a:pt x="2714" y="518"/>
                  </a:lnTo>
                  <a:lnTo>
                    <a:pt x="2804" y="467"/>
                  </a:lnTo>
                  <a:lnTo>
                    <a:pt x="2924" y="456"/>
                  </a:lnTo>
                  <a:lnTo>
                    <a:pt x="2917" y="489"/>
                  </a:lnTo>
                  <a:lnTo>
                    <a:pt x="2934" y="594"/>
                  </a:lnTo>
                  <a:lnTo>
                    <a:pt x="2882" y="652"/>
                  </a:lnTo>
                  <a:lnTo>
                    <a:pt x="2944" y="732"/>
                  </a:lnTo>
                  <a:lnTo>
                    <a:pt x="2840" y="848"/>
                  </a:lnTo>
                  <a:lnTo>
                    <a:pt x="2743" y="931"/>
                  </a:lnTo>
                  <a:lnTo>
                    <a:pt x="2783" y="1109"/>
                  </a:lnTo>
                  <a:lnTo>
                    <a:pt x="2763" y="1206"/>
                  </a:lnTo>
                  <a:lnTo>
                    <a:pt x="2673" y="1258"/>
                  </a:lnTo>
                  <a:lnTo>
                    <a:pt x="2590" y="1276"/>
                  </a:lnTo>
                  <a:lnTo>
                    <a:pt x="2607" y="1381"/>
                  </a:lnTo>
                  <a:lnTo>
                    <a:pt x="2442" y="1418"/>
                  </a:lnTo>
                  <a:lnTo>
                    <a:pt x="2458" y="1523"/>
                  </a:lnTo>
                  <a:lnTo>
                    <a:pt x="2338" y="1533"/>
                  </a:lnTo>
                  <a:lnTo>
                    <a:pt x="2286" y="1592"/>
                  </a:lnTo>
                  <a:lnTo>
                    <a:pt x="2279" y="1624"/>
                  </a:lnTo>
                  <a:lnTo>
                    <a:pt x="2317" y="1631"/>
                  </a:lnTo>
                  <a:lnTo>
                    <a:pt x="2324" y="1599"/>
                  </a:lnTo>
                  <a:lnTo>
                    <a:pt x="2317" y="1631"/>
                  </a:lnTo>
                  <a:lnTo>
                    <a:pt x="2093" y="1759"/>
                  </a:lnTo>
                  <a:lnTo>
                    <a:pt x="1801" y="1839"/>
                  </a:lnTo>
                  <a:lnTo>
                    <a:pt x="1522" y="1854"/>
                  </a:lnTo>
                  <a:lnTo>
                    <a:pt x="1100" y="1806"/>
                  </a:lnTo>
                  <a:lnTo>
                    <a:pt x="689" y="1524"/>
                  </a:lnTo>
                  <a:lnTo>
                    <a:pt x="476" y="1416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29" name="Freeform 220"/>
            <p:cNvSpPr>
              <a:spLocks/>
            </p:cNvSpPr>
            <p:nvPr/>
          </p:nvSpPr>
          <p:spPr bwMode="gray">
            <a:xfrm>
              <a:off x="1495" y="2753"/>
              <a:ext cx="461" cy="314"/>
            </a:xfrm>
            <a:custGeom>
              <a:avLst/>
              <a:gdLst>
                <a:gd name="T0" fmla="*/ 0 w 2944"/>
                <a:gd name="T1" fmla="*/ 0 h 1854"/>
                <a:gd name="T2" fmla="*/ 0 w 2944"/>
                <a:gd name="T3" fmla="*/ 0 h 1854"/>
                <a:gd name="T4" fmla="*/ 0 w 2944"/>
                <a:gd name="T5" fmla="*/ 0 h 1854"/>
                <a:gd name="T6" fmla="*/ 0 w 2944"/>
                <a:gd name="T7" fmla="*/ 0 h 1854"/>
                <a:gd name="T8" fmla="*/ 0 w 2944"/>
                <a:gd name="T9" fmla="*/ 0 h 1854"/>
                <a:gd name="T10" fmla="*/ 0 w 2944"/>
                <a:gd name="T11" fmla="*/ 0 h 1854"/>
                <a:gd name="T12" fmla="*/ 0 w 2944"/>
                <a:gd name="T13" fmla="*/ 0 h 1854"/>
                <a:gd name="T14" fmla="*/ 0 w 2944"/>
                <a:gd name="T15" fmla="*/ 0 h 1854"/>
                <a:gd name="T16" fmla="*/ 0 w 2944"/>
                <a:gd name="T17" fmla="*/ 0 h 1854"/>
                <a:gd name="T18" fmla="*/ 0 w 2944"/>
                <a:gd name="T19" fmla="*/ 0 h 1854"/>
                <a:gd name="T20" fmla="*/ 0 w 2944"/>
                <a:gd name="T21" fmla="*/ 0 h 1854"/>
                <a:gd name="T22" fmla="*/ 0 w 2944"/>
                <a:gd name="T23" fmla="*/ 0 h 1854"/>
                <a:gd name="T24" fmla="*/ 0 w 2944"/>
                <a:gd name="T25" fmla="*/ 0 h 1854"/>
                <a:gd name="T26" fmla="*/ 0 w 2944"/>
                <a:gd name="T27" fmla="*/ 0 h 1854"/>
                <a:gd name="T28" fmla="*/ 0 w 2944"/>
                <a:gd name="T29" fmla="*/ 0 h 1854"/>
                <a:gd name="T30" fmla="*/ 0 w 2944"/>
                <a:gd name="T31" fmla="*/ 0 h 1854"/>
                <a:gd name="T32" fmla="*/ 0 w 2944"/>
                <a:gd name="T33" fmla="*/ 0 h 1854"/>
                <a:gd name="T34" fmla="*/ 0 w 2944"/>
                <a:gd name="T35" fmla="*/ 0 h 1854"/>
                <a:gd name="T36" fmla="*/ 0 w 2944"/>
                <a:gd name="T37" fmla="*/ 0 h 1854"/>
                <a:gd name="T38" fmla="*/ 0 w 2944"/>
                <a:gd name="T39" fmla="*/ 0 h 1854"/>
                <a:gd name="T40" fmla="*/ 0 w 2944"/>
                <a:gd name="T41" fmla="*/ 0 h 1854"/>
                <a:gd name="T42" fmla="*/ 0 w 2944"/>
                <a:gd name="T43" fmla="*/ 0 h 1854"/>
                <a:gd name="T44" fmla="*/ 0 w 2944"/>
                <a:gd name="T45" fmla="*/ 0 h 1854"/>
                <a:gd name="T46" fmla="*/ 0 w 2944"/>
                <a:gd name="T47" fmla="*/ 0 h 1854"/>
                <a:gd name="T48" fmla="*/ 0 w 2944"/>
                <a:gd name="T49" fmla="*/ 0 h 1854"/>
                <a:gd name="T50" fmla="*/ 0 w 2944"/>
                <a:gd name="T51" fmla="*/ 0 h 1854"/>
                <a:gd name="T52" fmla="*/ 0 w 2944"/>
                <a:gd name="T53" fmla="*/ 0 h 1854"/>
                <a:gd name="T54" fmla="*/ 0 w 2944"/>
                <a:gd name="T55" fmla="*/ 0 h 1854"/>
                <a:gd name="T56" fmla="*/ 0 w 2944"/>
                <a:gd name="T57" fmla="*/ 0 h 1854"/>
                <a:gd name="T58" fmla="*/ 0 w 2944"/>
                <a:gd name="T59" fmla="*/ 0 h 1854"/>
                <a:gd name="T60" fmla="*/ 0 w 2944"/>
                <a:gd name="T61" fmla="*/ 0 h 1854"/>
                <a:gd name="T62" fmla="*/ 0 w 2944"/>
                <a:gd name="T63" fmla="*/ 0 h 1854"/>
                <a:gd name="T64" fmla="*/ 0 w 2944"/>
                <a:gd name="T65" fmla="*/ 0 h 1854"/>
                <a:gd name="T66" fmla="*/ 0 w 2944"/>
                <a:gd name="T67" fmla="*/ 0 h 1854"/>
                <a:gd name="T68" fmla="*/ 0 w 2944"/>
                <a:gd name="T69" fmla="*/ 0 h 1854"/>
                <a:gd name="T70" fmla="*/ 0 w 2944"/>
                <a:gd name="T71" fmla="*/ 0 h 1854"/>
                <a:gd name="T72" fmla="*/ 0 w 2944"/>
                <a:gd name="T73" fmla="*/ 0 h 1854"/>
                <a:gd name="T74" fmla="*/ 0 w 2944"/>
                <a:gd name="T75" fmla="*/ 0 h 1854"/>
                <a:gd name="T76" fmla="*/ 0 w 2944"/>
                <a:gd name="T77" fmla="*/ 0 h 1854"/>
                <a:gd name="T78" fmla="*/ 0 w 2944"/>
                <a:gd name="T79" fmla="*/ 0 h 1854"/>
                <a:gd name="T80" fmla="*/ 0 w 2944"/>
                <a:gd name="T81" fmla="*/ 0 h 1854"/>
                <a:gd name="T82" fmla="*/ 0 w 2944"/>
                <a:gd name="T83" fmla="*/ 0 h 1854"/>
                <a:gd name="T84" fmla="*/ 0 w 2944"/>
                <a:gd name="T85" fmla="*/ 0 h 1854"/>
                <a:gd name="T86" fmla="*/ 0 w 2944"/>
                <a:gd name="T87" fmla="*/ 0 h 1854"/>
                <a:gd name="T88" fmla="*/ 0 w 2944"/>
                <a:gd name="T89" fmla="*/ 0 h 1854"/>
                <a:gd name="T90" fmla="*/ 0 w 2944"/>
                <a:gd name="T91" fmla="*/ 0 h 1854"/>
                <a:gd name="T92" fmla="*/ 0 w 2944"/>
                <a:gd name="T93" fmla="*/ 0 h 1854"/>
                <a:gd name="T94" fmla="*/ 0 w 2944"/>
                <a:gd name="T95" fmla="*/ 0 h 1854"/>
                <a:gd name="T96" fmla="*/ 0 w 2944"/>
                <a:gd name="T97" fmla="*/ 0 h 1854"/>
                <a:gd name="T98" fmla="*/ 0 w 2944"/>
                <a:gd name="T99" fmla="*/ 0 h 1854"/>
                <a:gd name="T100" fmla="*/ 0 w 2944"/>
                <a:gd name="T101" fmla="*/ 0 h 1854"/>
                <a:gd name="T102" fmla="*/ 0 w 2944"/>
                <a:gd name="T103" fmla="*/ 0 h 1854"/>
                <a:gd name="T104" fmla="*/ 0 w 2944"/>
                <a:gd name="T105" fmla="*/ 0 h 1854"/>
                <a:gd name="T106" fmla="*/ 0 w 2944"/>
                <a:gd name="T107" fmla="*/ 0 h 1854"/>
                <a:gd name="T108" fmla="*/ 0 w 2944"/>
                <a:gd name="T109" fmla="*/ 0 h 1854"/>
                <a:gd name="T110" fmla="*/ 0 w 2944"/>
                <a:gd name="T111" fmla="*/ 0 h 1854"/>
                <a:gd name="T112" fmla="*/ 0 w 2944"/>
                <a:gd name="T113" fmla="*/ 0 h 1854"/>
                <a:gd name="T114" fmla="*/ 0 w 2944"/>
                <a:gd name="T115" fmla="*/ 0 h 18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44"/>
                <a:gd name="T175" fmla="*/ 0 h 1854"/>
                <a:gd name="T176" fmla="*/ 2944 w 2944"/>
                <a:gd name="T177" fmla="*/ 1854 h 18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44" h="1854">
                  <a:moveTo>
                    <a:pt x="476" y="1416"/>
                  </a:moveTo>
                  <a:lnTo>
                    <a:pt x="404" y="1027"/>
                  </a:lnTo>
                  <a:lnTo>
                    <a:pt x="432" y="897"/>
                  </a:lnTo>
                  <a:lnTo>
                    <a:pt x="212" y="821"/>
                  </a:lnTo>
                  <a:lnTo>
                    <a:pt x="0" y="713"/>
                  </a:lnTo>
                  <a:lnTo>
                    <a:pt x="413" y="622"/>
                  </a:lnTo>
                  <a:lnTo>
                    <a:pt x="670" y="705"/>
                  </a:lnTo>
                  <a:lnTo>
                    <a:pt x="743" y="549"/>
                  </a:lnTo>
                  <a:lnTo>
                    <a:pt x="952" y="487"/>
                  </a:lnTo>
                  <a:lnTo>
                    <a:pt x="1063" y="339"/>
                  </a:lnTo>
                  <a:lnTo>
                    <a:pt x="1224" y="504"/>
                  </a:lnTo>
                  <a:lnTo>
                    <a:pt x="1433" y="443"/>
                  </a:lnTo>
                  <a:lnTo>
                    <a:pt x="1620" y="309"/>
                  </a:lnTo>
                  <a:lnTo>
                    <a:pt x="1882" y="189"/>
                  </a:lnTo>
                  <a:lnTo>
                    <a:pt x="2061" y="87"/>
                  </a:lnTo>
                  <a:lnTo>
                    <a:pt x="2211" y="116"/>
                  </a:lnTo>
                  <a:lnTo>
                    <a:pt x="2316" y="0"/>
                  </a:lnTo>
                  <a:lnTo>
                    <a:pt x="2466" y="29"/>
                  </a:lnTo>
                  <a:lnTo>
                    <a:pt x="2551" y="181"/>
                  </a:lnTo>
                  <a:lnTo>
                    <a:pt x="2560" y="318"/>
                  </a:lnTo>
                  <a:lnTo>
                    <a:pt x="2471" y="370"/>
                  </a:lnTo>
                  <a:lnTo>
                    <a:pt x="2457" y="435"/>
                  </a:lnTo>
                  <a:lnTo>
                    <a:pt x="2585" y="391"/>
                  </a:lnTo>
                  <a:lnTo>
                    <a:pt x="2645" y="471"/>
                  </a:lnTo>
                  <a:lnTo>
                    <a:pt x="2601" y="496"/>
                  </a:lnTo>
                  <a:lnTo>
                    <a:pt x="2618" y="602"/>
                  </a:lnTo>
                  <a:lnTo>
                    <a:pt x="2714" y="518"/>
                  </a:lnTo>
                  <a:lnTo>
                    <a:pt x="2804" y="467"/>
                  </a:lnTo>
                  <a:lnTo>
                    <a:pt x="2924" y="456"/>
                  </a:lnTo>
                  <a:lnTo>
                    <a:pt x="2917" y="489"/>
                  </a:lnTo>
                  <a:lnTo>
                    <a:pt x="2934" y="594"/>
                  </a:lnTo>
                  <a:lnTo>
                    <a:pt x="2882" y="652"/>
                  </a:lnTo>
                  <a:lnTo>
                    <a:pt x="2944" y="732"/>
                  </a:lnTo>
                  <a:lnTo>
                    <a:pt x="2840" y="848"/>
                  </a:lnTo>
                  <a:lnTo>
                    <a:pt x="2743" y="931"/>
                  </a:lnTo>
                  <a:lnTo>
                    <a:pt x="2783" y="1109"/>
                  </a:lnTo>
                  <a:lnTo>
                    <a:pt x="2763" y="1206"/>
                  </a:lnTo>
                  <a:lnTo>
                    <a:pt x="2673" y="1258"/>
                  </a:lnTo>
                  <a:lnTo>
                    <a:pt x="2590" y="1276"/>
                  </a:lnTo>
                  <a:lnTo>
                    <a:pt x="2607" y="1381"/>
                  </a:lnTo>
                  <a:lnTo>
                    <a:pt x="2442" y="1418"/>
                  </a:lnTo>
                  <a:lnTo>
                    <a:pt x="2458" y="1523"/>
                  </a:lnTo>
                  <a:lnTo>
                    <a:pt x="2338" y="1533"/>
                  </a:lnTo>
                  <a:lnTo>
                    <a:pt x="2286" y="1592"/>
                  </a:lnTo>
                  <a:lnTo>
                    <a:pt x="2279" y="1624"/>
                  </a:lnTo>
                  <a:lnTo>
                    <a:pt x="2317" y="1631"/>
                  </a:lnTo>
                  <a:lnTo>
                    <a:pt x="2324" y="1599"/>
                  </a:lnTo>
                  <a:lnTo>
                    <a:pt x="2317" y="1631"/>
                  </a:lnTo>
                  <a:lnTo>
                    <a:pt x="2093" y="1759"/>
                  </a:lnTo>
                  <a:lnTo>
                    <a:pt x="1801" y="1839"/>
                  </a:lnTo>
                  <a:lnTo>
                    <a:pt x="1522" y="1854"/>
                  </a:lnTo>
                  <a:lnTo>
                    <a:pt x="1100" y="1806"/>
                  </a:lnTo>
                  <a:lnTo>
                    <a:pt x="689" y="1524"/>
                  </a:lnTo>
                  <a:lnTo>
                    <a:pt x="476" y="1416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0" name="Freeform 221"/>
            <p:cNvSpPr>
              <a:spLocks/>
            </p:cNvSpPr>
            <p:nvPr/>
          </p:nvSpPr>
          <p:spPr bwMode="gray">
            <a:xfrm>
              <a:off x="1121" y="2580"/>
              <a:ext cx="384" cy="404"/>
            </a:xfrm>
            <a:custGeom>
              <a:avLst/>
              <a:gdLst>
                <a:gd name="T0" fmla="*/ 0 w 2450"/>
                <a:gd name="T1" fmla="*/ 0 h 2382"/>
                <a:gd name="T2" fmla="*/ 0 w 2450"/>
                <a:gd name="T3" fmla="*/ 0 h 2382"/>
                <a:gd name="T4" fmla="*/ 0 w 2450"/>
                <a:gd name="T5" fmla="*/ 0 h 2382"/>
                <a:gd name="T6" fmla="*/ 0 w 2450"/>
                <a:gd name="T7" fmla="*/ 0 h 2382"/>
                <a:gd name="T8" fmla="*/ 0 w 2450"/>
                <a:gd name="T9" fmla="*/ 0 h 2382"/>
                <a:gd name="T10" fmla="*/ 0 w 2450"/>
                <a:gd name="T11" fmla="*/ 0 h 2382"/>
                <a:gd name="T12" fmla="*/ 0 w 2450"/>
                <a:gd name="T13" fmla="*/ 0 h 2382"/>
                <a:gd name="T14" fmla="*/ 0 w 2450"/>
                <a:gd name="T15" fmla="*/ 0 h 2382"/>
                <a:gd name="T16" fmla="*/ 0 w 2450"/>
                <a:gd name="T17" fmla="*/ 0 h 2382"/>
                <a:gd name="T18" fmla="*/ 0 w 2450"/>
                <a:gd name="T19" fmla="*/ 0 h 2382"/>
                <a:gd name="T20" fmla="*/ 0 w 2450"/>
                <a:gd name="T21" fmla="*/ 0 h 2382"/>
                <a:gd name="T22" fmla="*/ 0 w 2450"/>
                <a:gd name="T23" fmla="*/ 0 h 2382"/>
                <a:gd name="T24" fmla="*/ 0 w 2450"/>
                <a:gd name="T25" fmla="*/ 0 h 2382"/>
                <a:gd name="T26" fmla="*/ 0 w 2450"/>
                <a:gd name="T27" fmla="*/ 0 h 2382"/>
                <a:gd name="T28" fmla="*/ 0 w 2450"/>
                <a:gd name="T29" fmla="*/ 0 h 2382"/>
                <a:gd name="T30" fmla="*/ 0 w 2450"/>
                <a:gd name="T31" fmla="*/ 0 h 2382"/>
                <a:gd name="T32" fmla="*/ 0 w 2450"/>
                <a:gd name="T33" fmla="*/ 0 h 2382"/>
                <a:gd name="T34" fmla="*/ 0 w 2450"/>
                <a:gd name="T35" fmla="*/ 0 h 2382"/>
                <a:gd name="T36" fmla="*/ 0 w 2450"/>
                <a:gd name="T37" fmla="*/ 0 h 2382"/>
                <a:gd name="T38" fmla="*/ 0 w 2450"/>
                <a:gd name="T39" fmla="*/ 0 h 2382"/>
                <a:gd name="T40" fmla="*/ 0 w 2450"/>
                <a:gd name="T41" fmla="*/ 0 h 2382"/>
                <a:gd name="T42" fmla="*/ 0 w 2450"/>
                <a:gd name="T43" fmla="*/ 0 h 2382"/>
                <a:gd name="T44" fmla="*/ 0 w 2450"/>
                <a:gd name="T45" fmla="*/ 0 h 2382"/>
                <a:gd name="T46" fmla="*/ 0 w 2450"/>
                <a:gd name="T47" fmla="*/ 0 h 2382"/>
                <a:gd name="T48" fmla="*/ 0 w 2450"/>
                <a:gd name="T49" fmla="*/ 0 h 2382"/>
                <a:gd name="T50" fmla="*/ 0 w 2450"/>
                <a:gd name="T51" fmla="*/ 0 h 2382"/>
                <a:gd name="T52" fmla="*/ 0 w 2450"/>
                <a:gd name="T53" fmla="*/ 0 h 2382"/>
                <a:gd name="T54" fmla="*/ 0 w 2450"/>
                <a:gd name="T55" fmla="*/ 0 h 2382"/>
                <a:gd name="T56" fmla="*/ 0 w 2450"/>
                <a:gd name="T57" fmla="*/ 0 h 2382"/>
                <a:gd name="T58" fmla="*/ 0 w 2450"/>
                <a:gd name="T59" fmla="*/ 0 h 2382"/>
                <a:gd name="T60" fmla="*/ 0 w 2450"/>
                <a:gd name="T61" fmla="*/ 0 h 2382"/>
                <a:gd name="T62" fmla="*/ 0 w 2450"/>
                <a:gd name="T63" fmla="*/ 0 h 2382"/>
                <a:gd name="T64" fmla="*/ 0 w 2450"/>
                <a:gd name="T65" fmla="*/ 0 h 2382"/>
                <a:gd name="T66" fmla="*/ 0 w 2450"/>
                <a:gd name="T67" fmla="*/ 0 h 2382"/>
                <a:gd name="T68" fmla="*/ 0 w 2450"/>
                <a:gd name="T69" fmla="*/ 0 h 2382"/>
                <a:gd name="T70" fmla="*/ 0 w 2450"/>
                <a:gd name="T71" fmla="*/ 0 h 2382"/>
                <a:gd name="T72" fmla="*/ 0 w 2450"/>
                <a:gd name="T73" fmla="*/ 0 h 2382"/>
                <a:gd name="T74" fmla="*/ 0 w 2450"/>
                <a:gd name="T75" fmla="*/ 0 h 2382"/>
                <a:gd name="T76" fmla="*/ 0 w 2450"/>
                <a:gd name="T77" fmla="*/ 0 h 2382"/>
                <a:gd name="T78" fmla="*/ 0 w 2450"/>
                <a:gd name="T79" fmla="*/ 0 h 2382"/>
                <a:gd name="T80" fmla="*/ 0 w 2450"/>
                <a:gd name="T81" fmla="*/ 0 h 2382"/>
                <a:gd name="T82" fmla="*/ 0 w 2450"/>
                <a:gd name="T83" fmla="*/ 0 h 2382"/>
                <a:gd name="T84" fmla="*/ 0 w 2450"/>
                <a:gd name="T85" fmla="*/ 0 h 2382"/>
                <a:gd name="T86" fmla="*/ 0 w 2450"/>
                <a:gd name="T87" fmla="*/ 0 h 2382"/>
                <a:gd name="T88" fmla="*/ 0 w 2450"/>
                <a:gd name="T89" fmla="*/ 0 h 2382"/>
                <a:gd name="T90" fmla="*/ 0 w 2450"/>
                <a:gd name="T91" fmla="*/ 0 h 2382"/>
                <a:gd name="T92" fmla="*/ 0 w 2450"/>
                <a:gd name="T93" fmla="*/ 0 h 2382"/>
                <a:gd name="T94" fmla="*/ 0 w 2450"/>
                <a:gd name="T95" fmla="*/ 0 h 2382"/>
                <a:gd name="T96" fmla="*/ 0 w 2450"/>
                <a:gd name="T97" fmla="*/ 0 h 2382"/>
                <a:gd name="T98" fmla="*/ 0 w 2450"/>
                <a:gd name="T99" fmla="*/ 0 h 2382"/>
                <a:gd name="T100" fmla="*/ 0 w 2450"/>
                <a:gd name="T101" fmla="*/ 0 h 2382"/>
                <a:gd name="T102" fmla="*/ 0 w 2450"/>
                <a:gd name="T103" fmla="*/ 0 h 238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450"/>
                <a:gd name="T157" fmla="*/ 0 h 2382"/>
                <a:gd name="T158" fmla="*/ 2450 w 2450"/>
                <a:gd name="T159" fmla="*/ 2382 h 238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450" h="2382">
                  <a:moveTo>
                    <a:pt x="555" y="189"/>
                  </a:moveTo>
                  <a:lnTo>
                    <a:pt x="617" y="269"/>
                  </a:lnTo>
                  <a:lnTo>
                    <a:pt x="681" y="519"/>
                  </a:lnTo>
                  <a:lnTo>
                    <a:pt x="856" y="620"/>
                  </a:lnTo>
                  <a:lnTo>
                    <a:pt x="952" y="537"/>
                  </a:lnTo>
                  <a:lnTo>
                    <a:pt x="1134" y="606"/>
                  </a:lnTo>
                  <a:lnTo>
                    <a:pt x="1207" y="449"/>
                  </a:lnTo>
                  <a:lnTo>
                    <a:pt x="1204" y="279"/>
                  </a:lnTo>
                  <a:lnTo>
                    <a:pt x="1218" y="215"/>
                  </a:lnTo>
                  <a:lnTo>
                    <a:pt x="1383" y="178"/>
                  </a:lnTo>
                  <a:lnTo>
                    <a:pt x="1487" y="62"/>
                  </a:lnTo>
                  <a:lnTo>
                    <a:pt x="1696" y="0"/>
                  </a:lnTo>
                  <a:lnTo>
                    <a:pt x="1751" y="112"/>
                  </a:lnTo>
                  <a:lnTo>
                    <a:pt x="1685" y="236"/>
                  </a:lnTo>
                  <a:lnTo>
                    <a:pt x="1963" y="221"/>
                  </a:lnTo>
                  <a:lnTo>
                    <a:pt x="2213" y="337"/>
                  </a:lnTo>
                  <a:lnTo>
                    <a:pt x="2371" y="333"/>
                  </a:lnTo>
                  <a:lnTo>
                    <a:pt x="2450" y="518"/>
                  </a:lnTo>
                  <a:lnTo>
                    <a:pt x="2298" y="489"/>
                  </a:lnTo>
                  <a:lnTo>
                    <a:pt x="2185" y="467"/>
                  </a:lnTo>
                  <a:lnTo>
                    <a:pt x="2089" y="550"/>
                  </a:lnTo>
                  <a:lnTo>
                    <a:pt x="1954" y="626"/>
                  </a:lnTo>
                  <a:lnTo>
                    <a:pt x="1933" y="724"/>
                  </a:lnTo>
                  <a:lnTo>
                    <a:pt x="2235" y="782"/>
                  </a:lnTo>
                  <a:lnTo>
                    <a:pt x="2303" y="830"/>
                  </a:lnTo>
                  <a:lnTo>
                    <a:pt x="2313" y="967"/>
                  </a:lnTo>
                  <a:lnTo>
                    <a:pt x="2193" y="978"/>
                  </a:lnTo>
                  <a:lnTo>
                    <a:pt x="2148" y="1004"/>
                  </a:lnTo>
                  <a:lnTo>
                    <a:pt x="2271" y="1163"/>
                  </a:lnTo>
                  <a:lnTo>
                    <a:pt x="2212" y="1253"/>
                  </a:lnTo>
                  <a:lnTo>
                    <a:pt x="2221" y="1392"/>
                  </a:lnTo>
                  <a:lnTo>
                    <a:pt x="2238" y="1496"/>
                  </a:lnTo>
                  <a:lnTo>
                    <a:pt x="2189" y="1725"/>
                  </a:lnTo>
                  <a:lnTo>
                    <a:pt x="2305" y="1917"/>
                  </a:lnTo>
                  <a:lnTo>
                    <a:pt x="2298" y="1949"/>
                  </a:lnTo>
                  <a:lnTo>
                    <a:pt x="2260" y="1942"/>
                  </a:lnTo>
                  <a:lnTo>
                    <a:pt x="2222" y="1935"/>
                  </a:lnTo>
                  <a:lnTo>
                    <a:pt x="2229" y="1903"/>
                  </a:lnTo>
                  <a:lnTo>
                    <a:pt x="2192" y="1896"/>
                  </a:lnTo>
                  <a:lnTo>
                    <a:pt x="2153" y="1889"/>
                  </a:lnTo>
                  <a:lnTo>
                    <a:pt x="2185" y="1928"/>
                  </a:lnTo>
                  <a:lnTo>
                    <a:pt x="2178" y="1960"/>
                  </a:lnTo>
                  <a:lnTo>
                    <a:pt x="2139" y="1953"/>
                  </a:lnTo>
                  <a:lnTo>
                    <a:pt x="2109" y="1914"/>
                  </a:lnTo>
                  <a:lnTo>
                    <a:pt x="2116" y="1882"/>
                  </a:lnTo>
                  <a:lnTo>
                    <a:pt x="2086" y="1841"/>
                  </a:lnTo>
                  <a:lnTo>
                    <a:pt x="2047" y="1834"/>
                  </a:lnTo>
                  <a:lnTo>
                    <a:pt x="2040" y="1866"/>
                  </a:lnTo>
                  <a:lnTo>
                    <a:pt x="2033" y="1900"/>
                  </a:lnTo>
                  <a:lnTo>
                    <a:pt x="1996" y="1892"/>
                  </a:lnTo>
                  <a:lnTo>
                    <a:pt x="2033" y="1900"/>
                  </a:lnTo>
                  <a:lnTo>
                    <a:pt x="2027" y="1932"/>
                  </a:lnTo>
                  <a:lnTo>
                    <a:pt x="2020" y="1965"/>
                  </a:lnTo>
                  <a:lnTo>
                    <a:pt x="1981" y="1957"/>
                  </a:lnTo>
                  <a:lnTo>
                    <a:pt x="1944" y="1950"/>
                  </a:lnTo>
                  <a:lnTo>
                    <a:pt x="1907" y="1943"/>
                  </a:lnTo>
                  <a:lnTo>
                    <a:pt x="1914" y="1910"/>
                  </a:lnTo>
                  <a:lnTo>
                    <a:pt x="1921" y="1878"/>
                  </a:lnTo>
                  <a:lnTo>
                    <a:pt x="1882" y="1870"/>
                  </a:lnTo>
                  <a:lnTo>
                    <a:pt x="1845" y="1863"/>
                  </a:lnTo>
                  <a:lnTo>
                    <a:pt x="1807" y="1856"/>
                  </a:lnTo>
                  <a:lnTo>
                    <a:pt x="1769" y="1849"/>
                  </a:lnTo>
                  <a:lnTo>
                    <a:pt x="1732" y="1841"/>
                  </a:lnTo>
                  <a:lnTo>
                    <a:pt x="1717" y="1907"/>
                  </a:lnTo>
                  <a:lnTo>
                    <a:pt x="1710" y="1939"/>
                  </a:lnTo>
                  <a:lnTo>
                    <a:pt x="1673" y="1932"/>
                  </a:lnTo>
                  <a:lnTo>
                    <a:pt x="1642" y="1893"/>
                  </a:lnTo>
                  <a:lnTo>
                    <a:pt x="1634" y="1925"/>
                  </a:lnTo>
                  <a:lnTo>
                    <a:pt x="1597" y="1918"/>
                  </a:lnTo>
                  <a:lnTo>
                    <a:pt x="1590" y="1950"/>
                  </a:lnTo>
                  <a:lnTo>
                    <a:pt x="1515" y="1936"/>
                  </a:lnTo>
                  <a:lnTo>
                    <a:pt x="1522" y="1904"/>
                  </a:lnTo>
                  <a:lnTo>
                    <a:pt x="1477" y="1929"/>
                  </a:lnTo>
                  <a:lnTo>
                    <a:pt x="1470" y="1961"/>
                  </a:lnTo>
                  <a:lnTo>
                    <a:pt x="1463" y="1994"/>
                  </a:lnTo>
                  <a:lnTo>
                    <a:pt x="1455" y="2026"/>
                  </a:lnTo>
                  <a:lnTo>
                    <a:pt x="1448" y="2060"/>
                  </a:lnTo>
                  <a:lnTo>
                    <a:pt x="1480" y="2099"/>
                  </a:lnTo>
                  <a:lnTo>
                    <a:pt x="1473" y="2131"/>
                  </a:lnTo>
                  <a:lnTo>
                    <a:pt x="1466" y="2165"/>
                  </a:lnTo>
                  <a:lnTo>
                    <a:pt x="1503" y="2172"/>
                  </a:lnTo>
                  <a:lnTo>
                    <a:pt x="1458" y="2197"/>
                  </a:lnTo>
                  <a:lnTo>
                    <a:pt x="1482" y="2270"/>
                  </a:lnTo>
                  <a:lnTo>
                    <a:pt x="1513" y="2309"/>
                  </a:lnTo>
                  <a:lnTo>
                    <a:pt x="1506" y="2342"/>
                  </a:lnTo>
                  <a:lnTo>
                    <a:pt x="1543" y="2349"/>
                  </a:lnTo>
                  <a:lnTo>
                    <a:pt x="1536" y="2382"/>
                  </a:lnTo>
                  <a:lnTo>
                    <a:pt x="1499" y="2375"/>
                  </a:lnTo>
                  <a:lnTo>
                    <a:pt x="1423" y="2360"/>
                  </a:lnTo>
                  <a:lnTo>
                    <a:pt x="1386" y="2353"/>
                  </a:lnTo>
                  <a:lnTo>
                    <a:pt x="1348" y="2346"/>
                  </a:lnTo>
                  <a:lnTo>
                    <a:pt x="1303" y="2371"/>
                  </a:lnTo>
                  <a:lnTo>
                    <a:pt x="1272" y="2332"/>
                  </a:lnTo>
                  <a:lnTo>
                    <a:pt x="1279" y="2298"/>
                  </a:lnTo>
                  <a:lnTo>
                    <a:pt x="1255" y="2226"/>
                  </a:lnTo>
                  <a:lnTo>
                    <a:pt x="1294" y="2234"/>
                  </a:lnTo>
                  <a:lnTo>
                    <a:pt x="1262" y="2194"/>
                  </a:lnTo>
                  <a:lnTo>
                    <a:pt x="1225" y="2186"/>
                  </a:lnTo>
                  <a:lnTo>
                    <a:pt x="1187" y="2179"/>
                  </a:lnTo>
                  <a:lnTo>
                    <a:pt x="1180" y="2212"/>
                  </a:lnTo>
                  <a:lnTo>
                    <a:pt x="1143" y="2204"/>
                  </a:lnTo>
                  <a:lnTo>
                    <a:pt x="1136" y="2238"/>
                  </a:lnTo>
                  <a:lnTo>
                    <a:pt x="1090" y="2263"/>
                  </a:lnTo>
                  <a:lnTo>
                    <a:pt x="1053" y="2256"/>
                  </a:lnTo>
                  <a:lnTo>
                    <a:pt x="1015" y="2249"/>
                  </a:lnTo>
                  <a:lnTo>
                    <a:pt x="977" y="2241"/>
                  </a:lnTo>
                  <a:lnTo>
                    <a:pt x="932" y="2267"/>
                  </a:lnTo>
                  <a:lnTo>
                    <a:pt x="902" y="2226"/>
                  </a:lnTo>
                  <a:lnTo>
                    <a:pt x="909" y="2194"/>
                  </a:lnTo>
                  <a:lnTo>
                    <a:pt x="916" y="2162"/>
                  </a:lnTo>
                  <a:lnTo>
                    <a:pt x="878" y="2154"/>
                  </a:lnTo>
                  <a:lnTo>
                    <a:pt x="885" y="2121"/>
                  </a:lnTo>
                  <a:lnTo>
                    <a:pt x="855" y="2082"/>
                  </a:lnTo>
                  <a:lnTo>
                    <a:pt x="899" y="2057"/>
                  </a:lnTo>
                  <a:lnTo>
                    <a:pt x="869" y="2016"/>
                  </a:lnTo>
                  <a:lnTo>
                    <a:pt x="831" y="2009"/>
                  </a:lnTo>
                  <a:lnTo>
                    <a:pt x="793" y="2002"/>
                  </a:lnTo>
                  <a:lnTo>
                    <a:pt x="786" y="2034"/>
                  </a:lnTo>
                  <a:lnTo>
                    <a:pt x="748" y="2027"/>
                  </a:lnTo>
                  <a:lnTo>
                    <a:pt x="718" y="1988"/>
                  </a:lnTo>
                  <a:lnTo>
                    <a:pt x="711" y="2020"/>
                  </a:lnTo>
                  <a:lnTo>
                    <a:pt x="672" y="2013"/>
                  </a:lnTo>
                  <a:lnTo>
                    <a:pt x="642" y="1973"/>
                  </a:lnTo>
                  <a:lnTo>
                    <a:pt x="598" y="1999"/>
                  </a:lnTo>
                  <a:lnTo>
                    <a:pt x="559" y="1991"/>
                  </a:lnTo>
                  <a:lnTo>
                    <a:pt x="529" y="1951"/>
                  </a:lnTo>
                  <a:lnTo>
                    <a:pt x="536" y="1919"/>
                  </a:lnTo>
                  <a:lnTo>
                    <a:pt x="580" y="1894"/>
                  </a:lnTo>
                  <a:lnTo>
                    <a:pt x="588" y="1860"/>
                  </a:lnTo>
                  <a:lnTo>
                    <a:pt x="639" y="1803"/>
                  </a:lnTo>
                  <a:lnTo>
                    <a:pt x="646" y="1770"/>
                  </a:lnTo>
                  <a:lnTo>
                    <a:pt x="653" y="1737"/>
                  </a:lnTo>
                  <a:lnTo>
                    <a:pt x="660" y="1705"/>
                  </a:lnTo>
                  <a:lnTo>
                    <a:pt x="667" y="1672"/>
                  </a:lnTo>
                  <a:lnTo>
                    <a:pt x="674" y="1640"/>
                  </a:lnTo>
                  <a:lnTo>
                    <a:pt x="637" y="1632"/>
                  </a:lnTo>
                  <a:lnTo>
                    <a:pt x="600" y="1625"/>
                  </a:lnTo>
                  <a:lnTo>
                    <a:pt x="561" y="1618"/>
                  </a:lnTo>
                  <a:lnTo>
                    <a:pt x="524" y="1610"/>
                  </a:lnTo>
                  <a:lnTo>
                    <a:pt x="486" y="1603"/>
                  </a:lnTo>
                  <a:lnTo>
                    <a:pt x="493" y="1571"/>
                  </a:lnTo>
                  <a:lnTo>
                    <a:pt x="501" y="1538"/>
                  </a:lnTo>
                  <a:lnTo>
                    <a:pt x="462" y="1531"/>
                  </a:lnTo>
                  <a:lnTo>
                    <a:pt x="469" y="1498"/>
                  </a:lnTo>
                  <a:lnTo>
                    <a:pt x="432" y="1491"/>
                  </a:lnTo>
                  <a:lnTo>
                    <a:pt x="439" y="1459"/>
                  </a:lnTo>
                  <a:lnTo>
                    <a:pt x="446" y="1425"/>
                  </a:lnTo>
                  <a:lnTo>
                    <a:pt x="453" y="1393"/>
                  </a:lnTo>
                  <a:lnTo>
                    <a:pt x="460" y="1361"/>
                  </a:lnTo>
                  <a:lnTo>
                    <a:pt x="467" y="1328"/>
                  </a:lnTo>
                  <a:lnTo>
                    <a:pt x="474" y="1295"/>
                  </a:lnTo>
                  <a:lnTo>
                    <a:pt x="481" y="1263"/>
                  </a:lnTo>
                  <a:lnTo>
                    <a:pt x="488" y="1230"/>
                  </a:lnTo>
                  <a:lnTo>
                    <a:pt x="450" y="1223"/>
                  </a:lnTo>
                  <a:lnTo>
                    <a:pt x="443" y="1255"/>
                  </a:lnTo>
                  <a:lnTo>
                    <a:pt x="405" y="1248"/>
                  </a:lnTo>
                  <a:lnTo>
                    <a:pt x="368" y="1241"/>
                  </a:lnTo>
                  <a:lnTo>
                    <a:pt x="322" y="1267"/>
                  </a:lnTo>
                  <a:lnTo>
                    <a:pt x="248" y="1251"/>
                  </a:lnTo>
                  <a:lnTo>
                    <a:pt x="209" y="1244"/>
                  </a:lnTo>
                  <a:lnTo>
                    <a:pt x="172" y="1237"/>
                  </a:lnTo>
                  <a:lnTo>
                    <a:pt x="127" y="1263"/>
                  </a:lnTo>
                  <a:lnTo>
                    <a:pt x="83" y="1288"/>
                  </a:lnTo>
                  <a:lnTo>
                    <a:pt x="44" y="1281"/>
                  </a:lnTo>
                  <a:lnTo>
                    <a:pt x="0" y="1306"/>
                  </a:lnTo>
                  <a:lnTo>
                    <a:pt x="7" y="1274"/>
                  </a:lnTo>
                  <a:lnTo>
                    <a:pt x="51" y="1248"/>
                  </a:lnTo>
                  <a:lnTo>
                    <a:pt x="58" y="1216"/>
                  </a:lnTo>
                  <a:lnTo>
                    <a:pt x="66" y="1184"/>
                  </a:lnTo>
                  <a:lnTo>
                    <a:pt x="110" y="1157"/>
                  </a:lnTo>
                  <a:lnTo>
                    <a:pt x="80" y="1118"/>
                  </a:lnTo>
                  <a:lnTo>
                    <a:pt x="49" y="1078"/>
                  </a:lnTo>
                  <a:lnTo>
                    <a:pt x="56" y="1045"/>
                  </a:lnTo>
                  <a:lnTo>
                    <a:pt x="25" y="1006"/>
                  </a:lnTo>
                  <a:lnTo>
                    <a:pt x="64" y="1013"/>
                  </a:lnTo>
                  <a:lnTo>
                    <a:pt x="71" y="980"/>
                  </a:lnTo>
                  <a:lnTo>
                    <a:pt x="108" y="987"/>
                  </a:lnTo>
                  <a:lnTo>
                    <a:pt x="115" y="955"/>
                  </a:lnTo>
                  <a:lnTo>
                    <a:pt x="122" y="922"/>
                  </a:lnTo>
                  <a:lnTo>
                    <a:pt x="129" y="889"/>
                  </a:lnTo>
                  <a:lnTo>
                    <a:pt x="211" y="871"/>
                  </a:lnTo>
                  <a:lnTo>
                    <a:pt x="218" y="839"/>
                  </a:lnTo>
                  <a:lnTo>
                    <a:pt x="225" y="806"/>
                  </a:lnTo>
                  <a:lnTo>
                    <a:pt x="264" y="813"/>
                  </a:lnTo>
                  <a:lnTo>
                    <a:pt x="271" y="780"/>
                  </a:lnTo>
                  <a:lnTo>
                    <a:pt x="277" y="748"/>
                  </a:lnTo>
                  <a:lnTo>
                    <a:pt x="284" y="715"/>
                  </a:lnTo>
                  <a:lnTo>
                    <a:pt x="330" y="690"/>
                  </a:lnTo>
                  <a:lnTo>
                    <a:pt x="367" y="697"/>
                  </a:lnTo>
                  <a:lnTo>
                    <a:pt x="404" y="704"/>
                  </a:lnTo>
                  <a:lnTo>
                    <a:pt x="411" y="672"/>
                  </a:lnTo>
                  <a:lnTo>
                    <a:pt x="419" y="639"/>
                  </a:lnTo>
                  <a:lnTo>
                    <a:pt x="457" y="647"/>
                  </a:lnTo>
                  <a:lnTo>
                    <a:pt x="494" y="654"/>
                  </a:lnTo>
                  <a:lnTo>
                    <a:pt x="502" y="621"/>
                  </a:lnTo>
                  <a:lnTo>
                    <a:pt x="464" y="613"/>
                  </a:lnTo>
                  <a:lnTo>
                    <a:pt x="470" y="581"/>
                  </a:lnTo>
                  <a:lnTo>
                    <a:pt x="477" y="548"/>
                  </a:lnTo>
                  <a:lnTo>
                    <a:pt x="484" y="516"/>
                  </a:lnTo>
                  <a:lnTo>
                    <a:pt x="491" y="483"/>
                  </a:lnTo>
                  <a:lnTo>
                    <a:pt x="498" y="450"/>
                  </a:lnTo>
                  <a:lnTo>
                    <a:pt x="506" y="418"/>
                  </a:lnTo>
                  <a:lnTo>
                    <a:pt x="513" y="386"/>
                  </a:lnTo>
                  <a:lnTo>
                    <a:pt x="520" y="352"/>
                  </a:lnTo>
                  <a:lnTo>
                    <a:pt x="527" y="320"/>
                  </a:lnTo>
                  <a:lnTo>
                    <a:pt x="534" y="287"/>
                  </a:lnTo>
                  <a:lnTo>
                    <a:pt x="541" y="255"/>
                  </a:lnTo>
                  <a:lnTo>
                    <a:pt x="548" y="222"/>
                  </a:lnTo>
                  <a:lnTo>
                    <a:pt x="555" y="189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1" name="Freeform 222"/>
            <p:cNvSpPr>
              <a:spLocks/>
            </p:cNvSpPr>
            <p:nvPr/>
          </p:nvSpPr>
          <p:spPr bwMode="gray">
            <a:xfrm>
              <a:off x="1121" y="2580"/>
              <a:ext cx="384" cy="404"/>
            </a:xfrm>
            <a:custGeom>
              <a:avLst/>
              <a:gdLst>
                <a:gd name="T0" fmla="*/ 0 w 2450"/>
                <a:gd name="T1" fmla="*/ 0 h 2382"/>
                <a:gd name="T2" fmla="*/ 0 w 2450"/>
                <a:gd name="T3" fmla="*/ 0 h 2382"/>
                <a:gd name="T4" fmla="*/ 0 w 2450"/>
                <a:gd name="T5" fmla="*/ 0 h 2382"/>
                <a:gd name="T6" fmla="*/ 0 w 2450"/>
                <a:gd name="T7" fmla="*/ 0 h 2382"/>
                <a:gd name="T8" fmla="*/ 0 w 2450"/>
                <a:gd name="T9" fmla="*/ 0 h 2382"/>
                <a:gd name="T10" fmla="*/ 0 w 2450"/>
                <a:gd name="T11" fmla="*/ 0 h 2382"/>
                <a:gd name="T12" fmla="*/ 0 w 2450"/>
                <a:gd name="T13" fmla="*/ 0 h 2382"/>
                <a:gd name="T14" fmla="*/ 0 w 2450"/>
                <a:gd name="T15" fmla="*/ 0 h 2382"/>
                <a:gd name="T16" fmla="*/ 0 w 2450"/>
                <a:gd name="T17" fmla="*/ 0 h 2382"/>
                <a:gd name="T18" fmla="*/ 0 w 2450"/>
                <a:gd name="T19" fmla="*/ 0 h 2382"/>
                <a:gd name="T20" fmla="*/ 0 w 2450"/>
                <a:gd name="T21" fmla="*/ 0 h 2382"/>
                <a:gd name="T22" fmla="*/ 0 w 2450"/>
                <a:gd name="T23" fmla="*/ 0 h 2382"/>
                <a:gd name="T24" fmla="*/ 0 w 2450"/>
                <a:gd name="T25" fmla="*/ 0 h 2382"/>
                <a:gd name="T26" fmla="*/ 0 w 2450"/>
                <a:gd name="T27" fmla="*/ 0 h 2382"/>
                <a:gd name="T28" fmla="*/ 0 w 2450"/>
                <a:gd name="T29" fmla="*/ 0 h 2382"/>
                <a:gd name="T30" fmla="*/ 0 w 2450"/>
                <a:gd name="T31" fmla="*/ 0 h 2382"/>
                <a:gd name="T32" fmla="*/ 0 w 2450"/>
                <a:gd name="T33" fmla="*/ 0 h 2382"/>
                <a:gd name="T34" fmla="*/ 0 w 2450"/>
                <a:gd name="T35" fmla="*/ 0 h 2382"/>
                <a:gd name="T36" fmla="*/ 0 w 2450"/>
                <a:gd name="T37" fmla="*/ 0 h 2382"/>
                <a:gd name="T38" fmla="*/ 0 w 2450"/>
                <a:gd name="T39" fmla="*/ 0 h 2382"/>
                <a:gd name="T40" fmla="*/ 0 w 2450"/>
                <a:gd name="T41" fmla="*/ 0 h 2382"/>
                <a:gd name="T42" fmla="*/ 0 w 2450"/>
                <a:gd name="T43" fmla="*/ 0 h 2382"/>
                <a:gd name="T44" fmla="*/ 0 w 2450"/>
                <a:gd name="T45" fmla="*/ 0 h 2382"/>
                <a:gd name="T46" fmla="*/ 0 w 2450"/>
                <a:gd name="T47" fmla="*/ 0 h 2382"/>
                <a:gd name="T48" fmla="*/ 0 w 2450"/>
                <a:gd name="T49" fmla="*/ 0 h 2382"/>
                <a:gd name="T50" fmla="*/ 0 w 2450"/>
                <a:gd name="T51" fmla="*/ 0 h 2382"/>
                <a:gd name="T52" fmla="*/ 0 w 2450"/>
                <a:gd name="T53" fmla="*/ 0 h 2382"/>
                <a:gd name="T54" fmla="*/ 0 w 2450"/>
                <a:gd name="T55" fmla="*/ 0 h 2382"/>
                <a:gd name="T56" fmla="*/ 0 w 2450"/>
                <a:gd name="T57" fmla="*/ 0 h 2382"/>
                <a:gd name="T58" fmla="*/ 0 w 2450"/>
                <a:gd name="T59" fmla="*/ 0 h 2382"/>
                <a:gd name="T60" fmla="*/ 0 w 2450"/>
                <a:gd name="T61" fmla="*/ 0 h 2382"/>
                <a:gd name="T62" fmla="*/ 0 w 2450"/>
                <a:gd name="T63" fmla="*/ 0 h 2382"/>
                <a:gd name="T64" fmla="*/ 0 w 2450"/>
                <a:gd name="T65" fmla="*/ 0 h 2382"/>
                <a:gd name="T66" fmla="*/ 0 w 2450"/>
                <a:gd name="T67" fmla="*/ 0 h 2382"/>
                <a:gd name="T68" fmla="*/ 0 w 2450"/>
                <a:gd name="T69" fmla="*/ 0 h 2382"/>
                <a:gd name="T70" fmla="*/ 0 w 2450"/>
                <a:gd name="T71" fmla="*/ 0 h 2382"/>
                <a:gd name="T72" fmla="*/ 0 w 2450"/>
                <a:gd name="T73" fmla="*/ 0 h 2382"/>
                <a:gd name="T74" fmla="*/ 0 w 2450"/>
                <a:gd name="T75" fmla="*/ 0 h 2382"/>
                <a:gd name="T76" fmla="*/ 0 w 2450"/>
                <a:gd name="T77" fmla="*/ 0 h 2382"/>
                <a:gd name="T78" fmla="*/ 0 w 2450"/>
                <a:gd name="T79" fmla="*/ 0 h 2382"/>
                <a:gd name="T80" fmla="*/ 0 w 2450"/>
                <a:gd name="T81" fmla="*/ 0 h 2382"/>
                <a:gd name="T82" fmla="*/ 0 w 2450"/>
                <a:gd name="T83" fmla="*/ 0 h 2382"/>
                <a:gd name="T84" fmla="*/ 0 w 2450"/>
                <a:gd name="T85" fmla="*/ 0 h 2382"/>
                <a:gd name="T86" fmla="*/ 0 w 2450"/>
                <a:gd name="T87" fmla="*/ 0 h 2382"/>
                <a:gd name="T88" fmla="*/ 0 w 2450"/>
                <a:gd name="T89" fmla="*/ 0 h 2382"/>
                <a:gd name="T90" fmla="*/ 0 w 2450"/>
                <a:gd name="T91" fmla="*/ 0 h 2382"/>
                <a:gd name="T92" fmla="*/ 0 w 2450"/>
                <a:gd name="T93" fmla="*/ 0 h 2382"/>
                <a:gd name="T94" fmla="*/ 0 w 2450"/>
                <a:gd name="T95" fmla="*/ 0 h 2382"/>
                <a:gd name="T96" fmla="*/ 0 w 2450"/>
                <a:gd name="T97" fmla="*/ 0 h 2382"/>
                <a:gd name="T98" fmla="*/ 0 w 2450"/>
                <a:gd name="T99" fmla="*/ 0 h 2382"/>
                <a:gd name="T100" fmla="*/ 0 w 2450"/>
                <a:gd name="T101" fmla="*/ 0 h 2382"/>
                <a:gd name="T102" fmla="*/ 0 w 2450"/>
                <a:gd name="T103" fmla="*/ 0 h 2382"/>
                <a:gd name="T104" fmla="*/ 0 w 2450"/>
                <a:gd name="T105" fmla="*/ 0 h 2382"/>
                <a:gd name="T106" fmla="*/ 0 w 2450"/>
                <a:gd name="T107" fmla="*/ 0 h 2382"/>
                <a:gd name="T108" fmla="*/ 0 w 2450"/>
                <a:gd name="T109" fmla="*/ 0 h 2382"/>
                <a:gd name="T110" fmla="*/ 0 w 2450"/>
                <a:gd name="T111" fmla="*/ 0 h 2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450"/>
                <a:gd name="T169" fmla="*/ 0 h 2382"/>
                <a:gd name="T170" fmla="*/ 2450 w 2450"/>
                <a:gd name="T171" fmla="*/ 2382 h 2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450" h="2382">
                  <a:moveTo>
                    <a:pt x="555" y="189"/>
                  </a:moveTo>
                  <a:lnTo>
                    <a:pt x="617" y="269"/>
                  </a:lnTo>
                  <a:lnTo>
                    <a:pt x="681" y="519"/>
                  </a:lnTo>
                  <a:lnTo>
                    <a:pt x="856" y="620"/>
                  </a:lnTo>
                  <a:lnTo>
                    <a:pt x="952" y="537"/>
                  </a:lnTo>
                  <a:lnTo>
                    <a:pt x="1134" y="606"/>
                  </a:lnTo>
                  <a:lnTo>
                    <a:pt x="1207" y="449"/>
                  </a:lnTo>
                  <a:lnTo>
                    <a:pt x="1204" y="279"/>
                  </a:lnTo>
                  <a:lnTo>
                    <a:pt x="1218" y="215"/>
                  </a:lnTo>
                  <a:lnTo>
                    <a:pt x="1383" y="178"/>
                  </a:lnTo>
                  <a:lnTo>
                    <a:pt x="1487" y="62"/>
                  </a:lnTo>
                  <a:lnTo>
                    <a:pt x="1696" y="0"/>
                  </a:lnTo>
                  <a:lnTo>
                    <a:pt x="1751" y="112"/>
                  </a:lnTo>
                  <a:lnTo>
                    <a:pt x="1685" y="236"/>
                  </a:lnTo>
                  <a:lnTo>
                    <a:pt x="1963" y="221"/>
                  </a:lnTo>
                  <a:lnTo>
                    <a:pt x="2213" y="337"/>
                  </a:lnTo>
                  <a:lnTo>
                    <a:pt x="2371" y="333"/>
                  </a:lnTo>
                  <a:lnTo>
                    <a:pt x="2450" y="518"/>
                  </a:lnTo>
                  <a:lnTo>
                    <a:pt x="2298" y="489"/>
                  </a:lnTo>
                  <a:lnTo>
                    <a:pt x="2185" y="467"/>
                  </a:lnTo>
                  <a:lnTo>
                    <a:pt x="2089" y="550"/>
                  </a:lnTo>
                  <a:lnTo>
                    <a:pt x="1954" y="626"/>
                  </a:lnTo>
                  <a:lnTo>
                    <a:pt x="1933" y="724"/>
                  </a:lnTo>
                  <a:lnTo>
                    <a:pt x="2235" y="782"/>
                  </a:lnTo>
                  <a:lnTo>
                    <a:pt x="2303" y="830"/>
                  </a:lnTo>
                  <a:lnTo>
                    <a:pt x="2313" y="967"/>
                  </a:lnTo>
                  <a:lnTo>
                    <a:pt x="2193" y="978"/>
                  </a:lnTo>
                  <a:lnTo>
                    <a:pt x="2148" y="1004"/>
                  </a:lnTo>
                  <a:lnTo>
                    <a:pt x="2271" y="1163"/>
                  </a:lnTo>
                  <a:lnTo>
                    <a:pt x="2212" y="1253"/>
                  </a:lnTo>
                  <a:lnTo>
                    <a:pt x="2221" y="1392"/>
                  </a:lnTo>
                  <a:lnTo>
                    <a:pt x="2238" y="1496"/>
                  </a:lnTo>
                  <a:lnTo>
                    <a:pt x="2189" y="1725"/>
                  </a:lnTo>
                  <a:lnTo>
                    <a:pt x="2305" y="1917"/>
                  </a:lnTo>
                  <a:lnTo>
                    <a:pt x="2298" y="1949"/>
                  </a:lnTo>
                  <a:lnTo>
                    <a:pt x="2260" y="1942"/>
                  </a:lnTo>
                  <a:lnTo>
                    <a:pt x="2222" y="1935"/>
                  </a:lnTo>
                  <a:lnTo>
                    <a:pt x="2229" y="1903"/>
                  </a:lnTo>
                  <a:lnTo>
                    <a:pt x="2192" y="1896"/>
                  </a:lnTo>
                  <a:lnTo>
                    <a:pt x="2153" y="1889"/>
                  </a:lnTo>
                  <a:lnTo>
                    <a:pt x="2185" y="1928"/>
                  </a:lnTo>
                  <a:lnTo>
                    <a:pt x="2178" y="1960"/>
                  </a:lnTo>
                  <a:lnTo>
                    <a:pt x="2139" y="1953"/>
                  </a:lnTo>
                  <a:lnTo>
                    <a:pt x="2109" y="1914"/>
                  </a:lnTo>
                  <a:lnTo>
                    <a:pt x="2116" y="1882"/>
                  </a:lnTo>
                  <a:lnTo>
                    <a:pt x="2086" y="1841"/>
                  </a:lnTo>
                  <a:lnTo>
                    <a:pt x="2047" y="1834"/>
                  </a:lnTo>
                  <a:lnTo>
                    <a:pt x="2040" y="1866"/>
                  </a:lnTo>
                  <a:lnTo>
                    <a:pt x="2033" y="1900"/>
                  </a:lnTo>
                  <a:lnTo>
                    <a:pt x="1996" y="1892"/>
                  </a:lnTo>
                  <a:lnTo>
                    <a:pt x="2033" y="1900"/>
                  </a:lnTo>
                  <a:lnTo>
                    <a:pt x="2027" y="1932"/>
                  </a:lnTo>
                  <a:lnTo>
                    <a:pt x="2020" y="1965"/>
                  </a:lnTo>
                  <a:lnTo>
                    <a:pt x="1981" y="1957"/>
                  </a:lnTo>
                  <a:lnTo>
                    <a:pt x="1944" y="1950"/>
                  </a:lnTo>
                  <a:lnTo>
                    <a:pt x="1907" y="1943"/>
                  </a:lnTo>
                  <a:lnTo>
                    <a:pt x="1914" y="1910"/>
                  </a:lnTo>
                  <a:lnTo>
                    <a:pt x="1921" y="1878"/>
                  </a:lnTo>
                  <a:lnTo>
                    <a:pt x="1882" y="1870"/>
                  </a:lnTo>
                  <a:lnTo>
                    <a:pt x="1845" y="1863"/>
                  </a:lnTo>
                  <a:lnTo>
                    <a:pt x="1807" y="1856"/>
                  </a:lnTo>
                  <a:lnTo>
                    <a:pt x="1769" y="1849"/>
                  </a:lnTo>
                  <a:lnTo>
                    <a:pt x="1732" y="1841"/>
                  </a:lnTo>
                  <a:lnTo>
                    <a:pt x="1717" y="1907"/>
                  </a:lnTo>
                  <a:lnTo>
                    <a:pt x="1710" y="1939"/>
                  </a:lnTo>
                  <a:lnTo>
                    <a:pt x="1673" y="1932"/>
                  </a:lnTo>
                  <a:lnTo>
                    <a:pt x="1642" y="1893"/>
                  </a:lnTo>
                  <a:lnTo>
                    <a:pt x="1634" y="1925"/>
                  </a:lnTo>
                  <a:lnTo>
                    <a:pt x="1597" y="1918"/>
                  </a:lnTo>
                  <a:lnTo>
                    <a:pt x="1590" y="1950"/>
                  </a:lnTo>
                  <a:lnTo>
                    <a:pt x="1515" y="1936"/>
                  </a:lnTo>
                  <a:lnTo>
                    <a:pt x="1522" y="1904"/>
                  </a:lnTo>
                  <a:lnTo>
                    <a:pt x="1477" y="1929"/>
                  </a:lnTo>
                  <a:lnTo>
                    <a:pt x="1470" y="1961"/>
                  </a:lnTo>
                  <a:lnTo>
                    <a:pt x="1463" y="1994"/>
                  </a:lnTo>
                  <a:lnTo>
                    <a:pt x="1455" y="2026"/>
                  </a:lnTo>
                  <a:lnTo>
                    <a:pt x="1448" y="2060"/>
                  </a:lnTo>
                  <a:lnTo>
                    <a:pt x="1480" y="2099"/>
                  </a:lnTo>
                  <a:lnTo>
                    <a:pt x="1473" y="2131"/>
                  </a:lnTo>
                  <a:lnTo>
                    <a:pt x="1466" y="2165"/>
                  </a:lnTo>
                  <a:lnTo>
                    <a:pt x="1503" y="2172"/>
                  </a:lnTo>
                  <a:lnTo>
                    <a:pt x="1458" y="2197"/>
                  </a:lnTo>
                  <a:lnTo>
                    <a:pt x="1482" y="2270"/>
                  </a:lnTo>
                  <a:lnTo>
                    <a:pt x="1513" y="2309"/>
                  </a:lnTo>
                  <a:lnTo>
                    <a:pt x="1506" y="2342"/>
                  </a:lnTo>
                  <a:lnTo>
                    <a:pt x="1543" y="2349"/>
                  </a:lnTo>
                  <a:lnTo>
                    <a:pt x="1536" y="2382"/>
                  </a:lnTo>
                  <a:lnTo>
                    <a:pt x="1499" y="2375"/>
                  </a:lnTo>
                  <a:lnTo>
                    <a:pt x="1423" y="2360"/>
                  </a:lnTo>
                  <a:lnTo>
                    <a:pt x="1386" y="2353"/>
                  </a:lnTo>
                  <a:lnTo>
                    <a:pt x="1348" y="2346"/>
                  </a:lnTo>
                  <a:lnTo>
                    <a:pt x="1303" y="2371"/>
                  </a:lnTo>
                  <a:lnTo>
                    <a:pt x="1272" y="2332"/>
                  </a:lnTo>
                  <a:lnTo>
                    <a:pt x="1279" y="2298"/>
                  </a:lnTo>
                  <a:lnTo>
                    <a:pt x="1255" y="2226"/>
                  </a:lnTo>
                  <a:lnTo>
                    <a:pt x="1294" y="2234"/>
                  </a:lnTo>
                  <a:lnTo>
                    <a:pt x="1262" y="2194"/>
                  </a:lnTo>
                  <a:lnTo>
                    <a:pt x="1225" y="2186"/>
                  </a:lnTo>
                  <a:lnTo>
                    <a:pt x="1187" y="2179"/>
                  </a:lnTo>
                  <a:lnTo>
                    <a:pt x="1180" y="2212"/>
                  </a:lnTo>
                  <a:lnTo>
                    <a:pt x="1143" y="2204"/>
                  </a:lnTo>
                  <a:lnTo>
                    <a:pt x="1136" y="2238"/>
                  </a:lnTo>
                  <a:lnTo>
                    <a:pt x="1090" y="2263"/>
                  </a:lnTo>
                  <a:lnTo>
                    <a:pt x="1053" y="2256"/>
                  </a:lnTo>
                  <a:lnTo>
                    <a:pt x="1015" y="2249"/>
                  </a:lnTo>
                  <a:lnTo>
                    <a:pt x="977" y="2241"/>
                  </a:lnTo>
                  <a:lnTo>
                    <a:pt x="932" y="2267"/>
                  </a:lnTo>
                  <a:lnTo>
                    <a:pt x="902" y="2226"/>
                  </a:lnTo>
                  <a:lnTo>
                    <a:pt x="909" y="2194"/>
                  </a:lnTo>
                  <a:lnTo>
                    <a:pt x="916" y="2162"/>
                  </a:lnTo>
                  <a:lnTo>
                    <a:pt x="878" y="2154"/>
                  </a:lnTo>
                  <a:lnTo>
                    <a:pt x="885" y="2121"/>
                  </a:lnTo>
                  <a:lnTo>
                    <a:pt x="855" y="2082"/>
                  </a:lnTo>
                  <a:lnTo>
                    <a:pt x="899" y="2057"/>
                  </a:lnTo>
                  <a:lnTo>
                    <a:pt x="869" y="2016"/>
                  </a:lnTo>
                  <a:lnTo>
                    <a:pt x="831" y="2009"/>
                  </a:lnTo>
                  <a:lnTo>
                    <a:pt x="793" y="2002"/>
                  </a:lnTo>
                  <a:lnTo>
                    <a:pt x="786" y="2034"/>
                  </a:lnTo>
                  <a:lnTo>
                    <a:pt x="748" y="2027"/>
                  </a:lnTo>
                  <a:lnTo>
                    <a:pt x="718" y="1988"/>
                  </a:lnTo>
                  <a:lnTo>
                    <a:pt x="711" y="2020"/>
                  </a:lnTo>
                  <a:lnTo>
                    <a:pt x="672" y="2013"/>
                  </a:lnTo>
                  <a:lnTo>
                    <a:pt x="642" y="1973"/>
                  </a:lnTo>
                  <a:lnTo>
                    <a:pt x="598" y="1999"/>
                  </a:lnTo>
                  <a:lnTo>
                    <a:pt x="559" y="1991"/>
                  </a:lnTo>
                  <a:lnTo>
                    <a:pt x="529" y="1951"/>
                  </a:lnTo>
                  <a:lnTo>
                    <a:pt x="536" y="1919"/>
                  </a:lnTo>
                  <a:lnTo>
                    <a:pt x="580" y="1894"/>
                  </a:lnTo>
                  <a:lnTo>
                    <a:pt x="588" y="1860"/>
                  </a:lnTo>
                  <a:lnTo>
                    <a:pt x="639" y="1803"/>
                  </a:lnTo>
                  <a:lnTo>
                    <a:pt x="646" y="1770"/>
                  </a:lnTo>
                  <a:lnTo>
                    <a:pt x="653" y="1737"/>
                  </a:lnTo>
                  <a:lnTo>
                    <a:pt x="660" y="1705"/>
                  </a:lnTo>
                  <a:lnTo>
                    <a:pt x="667" y="1672"/>
                  </a:lnTo>
                  <a:lnTo>
                    <a:pt x="674" y="1640"/>
                  </a:lnTo>
                  <a:lnTo>
                    <a:pt x="637" y="1632"/>
                  </a:lnTo>
                  <a:lnTo>
                    <a:pt x="600" y="1625"/>
                  </a:lnTo>
                  <a:lnTo>
                    <a:pt x="561" y="1618"/>
                  </a:lnTo>
                  <a:lnTo>
                    <a:pt x="524" y="1610"/>
                  </a:lnTo>
                  <a:lnTo>
                    <a:pt x="486" y="1603"/>
                  </a:lnTo>
                  <a:lnTo>
                    <a:pt x="493" y="1571"/>
                  </a:lnTo>
                  <a:lnTo>
                    <a:pt x="501" y="1538"/>
                  </a:lnTo>
                  <a:lnTo>
                    <a:pt x="462" y="1531"/>
                  </a:lnTo>
                  <a:lnTo>
                    <a:pt x="469" y="1498"/>
                  </a:lnTo>
                  <a:lnTo>
                    <a:pt x="432" y="1491"/>
                  </a:lnTo>
                  <a:lnTo>
                    <a:pt x="439" y="1459"/>
                  </a:lnTo>
                  <a:lnTo>
                    <a:pt x="446" y="1425"/>
                  </a:lnTo>
                  <a:lnTo>
                    <a:pt x="453" y="1393"/>
                  </a:lnTo>
                  <a:lnTo>
                    <a:pt x="460" y="1361"/>
                  </a:lnTo>
                  <a:lnTo>
                    <a:pt x="467" y="1328"/>
                  </a:lnTo>
                  <a:lnTo>
                    <a:pt x="474" y="1295"/>
                  </a:lnTo>
                  <a:lnTo>
                    <a:pt x="481" y="1263"/>
                  </a:lnTo>
                  <a:lnTo>
                    <a:pt x="488" y="1230"/>
                  </a:lnTo>
                  <a:lnTo>
                    <a:pt x="450" y="1223"/>
                  </a:lnTo>
                  <a:lnTo>
                    <a:pt x="443" y="1255"/>
                  </a:lnTo>
                  <a:lnTo>
                    <a:pt x="405" y="1248"/>
                  </a:lnTo>
                  <a:lnTo>
                    <a:pt x="368" y="1241"/>
                  </a:lnTo>
                  <a:lnTo>
                    <a:pt x="322" y="1267"/>
                  </a:lnTo>
                  <a:lnTo>
                    <a:pt x="248" y="1251"/>
                  </a:lnTo>
                  <a:lnTo>
                    <a:pt x="209" y="1244"/>
                  </a:lnTo>
                  <a:lnTo>
                    <a:pt x="172" y="1237"/>
                  </a:lnTo>
                  <a:lnTo>
                    <a:pt x="127" y="1263"/>
                  </a:lnTo>
                  <a:lnTo>
                    <a:pt x="83" y="1288"/>
                  </a:lnTo>
                  <a:lnTo>
                    <a:pt x="44" y="1281"/>
                  </a:lnTo>
                  <a:lnTo>
                    <a:pt x="0" y="1306"/>
                  </a:lnTo>
                  <a:lnTo>
                    <a:pt x="7" y="1274"/>
                  </a:lnTo>
                  <a:lnTo>
                    <a:pt x="51" y="1248"/>
                  </a:lnTo>
                  <a:lnTo>
                    <a:pt x="58" y="1216"/>
                  </a:lnTo>
                  <a:lnTo>
                    <a:pt x="66" y="1184"/>
                  </a:lnTo>
                  <a:lnTo>
                    <a:pt x="110" y="1157"/>
                  </a:lnTo>
                  <a:lnTo>
                    <a:pt x="80" y="1118"/>
                  </a:lnTo>
                  <a:lnTo>
                    <a:pt x="49" y="1078"/>
                  </a:lnTo>
                  <a:lnTo>
                    <a:pt x="56" y="1045"/>
                  </a:lnTo>
                  <a:lnTo>
                    <a:pt x="25" y="1006"/>
                  </a:lnTo>
                  <a:lnTo>
                    <a:pt x="64" y="1013"/>
                  </a:lnTo>
                  <a:lnTo>
                    <a:pt x="71" y="980"/>
                  </a:lnTo>
                  <a:lnTo>
                    <a:pt x="108" y="987"/>
                  </a:lnTo>
                  <a:lnTo>
                    <a:pt x="115" y="955"/>
                  </a:lnTo>
                  <a:lnTo>
                    <a:pt x="122" y="922"/>
                  </a:lnTo>
                  <a:lnTo>
                    <a:pt x="129" y="889"/>
                  </a:lnTo>
                  <a:lnTo>
                    <a:pt x="211" y="871"/>
                  </a:lnTo>
                  <a:lnTo>
                    <a:pt x="218" y="839"/>
                  </a:lnTo>
                  <a:lnTo>
                    <a:pt x="225" y="806"/>
                  </a:lnTo>
                  <a:lnTo>
                    <a:pt x="264" y="813"/>
                  </a:lnTo>
                  <a:lnTo>
                    <a:pt x="271" y="780"/>
                  </a:lnTo>
                  <a:lnTo>
                    <a:pt x="277" y="748"/>
                  </a:lnTo>
                  <a:lnTo>
                    <a:pt x="284" y="715"/>
                  </a:lnTo>
                  <a:lnTo>
                    <a:pt x="330" y="690"/>
                  </a:lnTo>
                  <a:lnTo>
                    <a:pt x="367" y="697"/>
                  </a:lnTo>
                  <a:lnTo>
                    <a:pt x="404" y="704"/>
                  </a:lnTo>
                  <a:lnTo>
                    <a:pt x="411" y="672"/>
                  </a:lnTo>
                  <a:lnTo>
                    <a:pt x="419" y="639"/>
                  </a:lnTo>
                  <a:lnTo>
                    <a:pt x="457" y="647"/>
                  </a:lnTo>
                  <a:lnTo>
                    <a:pt x="494" y="654"/>
                  </a:lnTo>
                  <a:lnTo>
                    <a:pt x="502" y="621"/>
                  </a:lnTo>
                  <a:lnTo>
                    <a:pt x="464" y="613"/>
                  </a:lnTo>
                  <a:lnTo>
                    <a:pt x="470" y="581"/>
                  </a:lnTo>
                  <a:lnTo>
                    <a:pt x="477" y="548"/>
                  </a:lnTo>
                  <a:lnTo>
                    <a:pt x="484" y="516"/>
                  </a:lnTo>
                  <a:lnTo>
                    <a:pt x="491" y="483"/>
                  </a:lnTo>
                  <a:lnTo>
                    <a:pt x="498" y="450"/>
                  </a:lnTo>
                  <a:lnTo>
                    <a:pt x="506" y="418"/>
                  </a:lnTo>
                  <a:lnTo>
                    <a:pt x="513" y="386"/>
                  </a:lnTo>
                  <a:lnTo>
                    <a:pt x="520" y="352"/>
                  </a:lnTo>
                  <a:lnTo>
                    <a:pt x="527" y="320"/>
                  </a:lnTo>
                  <a:lnTo>
                    <a:pt x="534" y="287"/>
                  </a:lnTo>
                  <a:lnTo>
                    <a:pt x="541" y="255"/>
                  </a:lnTo>
                  <a:lnTo>
                    <a:pt x="548" y="222"/>
                  </a:lnTo>
                  <a:lnTo>
                    <a:pt x="555" y="18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2" name="Freeform 223"/>
            <p:cNvSpPr>
              <a:spLocks/>
            </p:cNvSpPr>
            <p:nvPr/>
          </p:nvSpPr>
          <p:spPr bwMode="gray">
            <a:xfrm>
              <a:off x="1775" y="2551"/>
              <a:ext cx="6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60000 65536"/>
                <a:gd name="T7" fmla="*/ 0 60000 65536"/>
                <a:gd name="T8" fmla="*/ 0 60000 65536"/>
                <a:gd name="T9" fmla="*/ 0 w 38"/>
                <a:gd name="T10" fmla="*/ 0 h 7"/>
                <a:gd name="T11" fmla="*/ 38 w 38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" h="7">
                  <a:moveTo>
                    <a:pt x="0" y="0"/>
                  </a:moveTo>
                  <a:lnTo>
                    <a:pt x="3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3" name="Freeform 224"/>
            <p:cNvSpPr>
              <a:spLocks/>
            </p:cNvSpPr>
            <p:nvPr/>
          </p:nvSpPr>
          <p:spPr bwMode="gray">
            <a:xfrm>
              <a:off x="1775" y="2551"/>
              <a:ext cx="6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w 3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7"/>
                <a:gd name="T14" fmla="*/ 38 w 38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7">
                  <a:moveTo>
                    <a:pt x="0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4" name="Freeform 225"/>
            <p:cNvSpPr>
              <a:spLocks/>
            </p:cNvSpPr>
            <p:nvPr/>
          </p:nvSpPr>
          <p:spPr bwMode="gray">
            <a:xfrm>
              <a:off x="1789" y="2531"/>
              <a:ext cx="262" cy="324"/>
            </a:xfrm>
            <a:custGeom>
              <a:avLst/>
              <a:gdLst>
                <a:gd name="T0" fmla="*/ 0 w 1674"/>
                <a:gd name="T1" fmla="*/ 0 h 1910"/>
                <a:gd name="T2" fmla="*/ 0 w 1674"/>
                <a:gd name="T3" fmla="*/ 0 h 1910"/>
                <a:gd name="T4" fmla="*/ 0 w 1674"/>
                <a:gd name="T5" fmla="*/ 0 h 1910"/>
                <a:gd name="T6" fmla="*/ 0 w 1674"/>
                <a:gd name="T7" fmla="*/ 0 h 1910"/>
                <a:gd name="T8" fmla="*/ 0 w 1674"/>
                <a:gd name="T9" fmla="*/ 0 h 1910"/>
                <a:gd name="T10" fmla="*/ 0 w 1674"/>
                <a:gd name="T11" fmla="*/ 0 h 1910"/>
                <a:gd name="T12" fmla="*/ 0 w 1674"/>
                <a:gd name="T13" fmla="*/ 0 h 1910"/>
                <a:gd name="T14" fmla="*/ 0 w 1674"/>
                <a:gd name="T15" fmla="*/ 0 h 1910"/>
                <a:gd name="T16" fmla="*/ 0 w 1674"/>
                <a:gd name="T17" fmla="*/ 0 h 1910"/>
                <a:gd name="T18" fmla="*/ 0 w 1674"/>
                <a:gd name="T19" fmla="*/ 0 h 1910"/>
                <a:gd name="T20" fmla="*/ 0 w 1674"/>
                <a:gd name="T21" fmla="*/ 0 h 1910"/>
                <a:gd name="T22" fmla="*/ 0 w 1674"/>
                <a:gd name="T23" fmla="*/ 0 h 1910"/>
                <a:gd name="T24" fmla="*/ 0 w 1674"/>
                <a:gd name="T25" fmla="*/ 0 h 1910"/>
                <a:gd name="T26" fmla="*/ 0 w 1674"/>
                <a:gd name="T27" fmla="*/ 0 h 1910"/>
                <a:gd name="T28" fmla="*/ 0 w 1674"/>
                <a:gd name="T29" fmla="*/ 0 h 1910"/>
                <a:gd name="T30" fmla="*/ 0 w 1674"/>
                <a:gd name="T31" fmla="*/ 0 h 1910"/>
                <a:gd name="T32" fmla="*/ 0 w 1674"/>
                <a:gd name="T33" fmla="*/ 0 h 1910"/>
                <a:gd name="T34" fmla="*/ 0 w 1674"/>
                <a:gd name="T35" fmla="*/ 0 h 1910"/>
                <a:gd name="T36" fmla="*/ 0 w 1674"/>
                <a:gd name="T37" fmla="*/ 0 h 1910"/>
                <a:gd name="T38" fmla="*/ 0 w 1674"/>
                <a:gd name="T39" fmla="*/ 0 h 1910"/>
                <a:gd name="T40" fmla="*/ 0 w 1674"/>
                <a:gd name="T41" fmla="*/ 0 h 1910"/>
                <a:gd name="T42" fmla="*/ 0 w 1674"/>
                <a:gd name="T43" fmla="*/ 0 h 1910"/>
                <a:gd name="T44" fmla="*/ 0 w 1674"/>
                <a:gd name="T45" fmla="*/ 0 h 1910"/>
                <a:gd name="T46" fmla="*/ 0 w 1674"/>
                <a:gd name="T47" fmla="*/ 0 h 1910"/>
                <a:gd name="T48" fmla="*/ 0 w 1674"/>
                <a:gd name="T49" fmla="*/ 0 h 1910"/>
                <a:gd name="T50" fmla="*/ 0 w 1674"/>
                <a:gd name="T51" fmla="*/ 0 h 1910"/>
                <a:gd name="T52" fmla="*/ 0 w 1674"/>
                <a:gd name="T53" fmla="*/ 0 h 1910"/>
                <a:gd name="T54" fmla="*/ 0 w 1674"/>
                <a:gd name="T55" fmla="*/ 0 h 1910"/>
                <a:gd name="T56" fmla="*/ 0 w 1674"/>
                <a:gd name="T57" fmla="*/ 0 h 1910"/>
                <a:gd name="T58" fmla="*/ 0 w 1674"/>
                <a:gd name="T59" fmla="*/ 0 h 1910"/>
                <a:gd name="T60" fmla="*/ 0 w 1674"/>
                <a:gd name="T61" fmla="*/ 0 h 1910"/>
                <a:gd name="T62" fmla="*/ 0 w 1674"/>
                <a:gd name="T63" fmla="*/ 0 h 1910"/>
                <a:gd name="T64" fmla="*/ 0 w 1674"/>
                <a:gd name="T65" fmla="*/ 0 h 1910"/>
                <a:gd name="T66" fmla="*/ 0 w 1674"/>
                <a:gd name="T67" fmla="*/ 0 h 1910"/>
                <a:gd name="T68" fmla="*/ 0 w 1674"/>
                <a:gd name="T69" fmla="*/ 0 h 1910"/>
                <a:gd name="T70" fmla="*/ 0 w 1674"/>
                <a:gd name="T71" fmla="*/ 0 h 1910"/>
                <a:gd name="T72" fmla="*/ 0 w 1674"/>
                <a:gd name="T73" fmla="*/ 0 h 1910"/>
                <a:gd name="T74" fmla="*/ 0 w 1674"/>
                <a:gd name="T75" fmla="*/ 0 h 1910"/>
                <a:gd name="T76" fmla="*/ 0 w 1674"/>
                <a:gd name="T77" fmla="*/ 0 h 1910"/>
                <a:gd name="T78" fmla="*/ 0 w 1674"/>
                <a:gd name="T79" fmla="*/ 0 h 1910"/>
                <a:gd name="T80" fmla="*/ 0 w 1674"/>
                <a:gd name="T81" fmla="*/ 0 h 1910"/>
                <a:gd name="T82" fmla="*/ 0 w 1674"/>
                <a:gd name="T83" fmla="*/ 0 h 1910"/>
                <a:gd name="T84" fmla="*/ 0 w 1674"/>
                <a:gd name="T85" fmla="*/ 0 h 1910"/>
                <a:gd name="T86" fmla="*/ 0 w 1674"/>
                <a:gd name="T87" fmla="*/ 0 h 1910"/>
                <a:gd name="T88" fmla="*/ 0 w 1674"/>
                <a:gd name="T89" fmla="*/ 0 h 1910"/>
                <a:gd name="T90" fmla="*/ 0 w 1674"/>
                <a:gd name="T91" fmla="*/ 0 h 1910"/>
                <a:gd name="T92" fmla="*/ 0 w 1674"/>
                <a:gd name="T93" fmla="*/ 0 h 1910"/>
                <a:gd name="T94" fmla="*/ 0 w 1674"/>
                <a:gd name="T95" fmla="*/ 0 h 19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74"/>
                <a:gd name="T145" fmla="*/ 0 h 1910"/>
                <a:gd name="T146" fmla="*/ 1674 w 1674"/>
                <a:gd name="T147" fmla="*/ 1910 h 191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74" h="1910">
                  <a:moveTo>
                    <a:pt x="24" y="140"/>
                  </a:moveTo>
                  <a:lnTo>
                    <a:pt x="33" y="279"/>
                  </a:lnTo>
                  <a:lnTo>
                    <a:pt x="19" y="344"/>
                  </a:lnTo>
                  <a:lnTo>
                    <a:pt x="36" y="449"/>
                  </a:lnTo>
                  <a:lnTo>
                    <a:pt x="0" y="612"/>
                  </a:lnTo>
                  <a:lnTo>
                    <a:pt x="20" y="888"/>
                  </a:lnTo>
                  <a:lnTo>
                    <a:pt x="36" y="993"/>
                  </a:lnTo>
                  <a:lnTo>
                    <a:pt x="46" y="1131"/>
                  </a:lnTo>
                  <a:lnTo>
                    <a:pt x="101" y="1243"/>
                  </a:lnTo>
                  <a:lnTo>
                    <a:pt x="79" y="1341"/>
                  </a:lnTo>
                  <a:lnTo>
                    <a:pt x="88" y="1479"/>
                  </a:lnTo>
                  <a:lnTo>
                    <a:pt x="186" y="1395"/>
                  </a:lnTo>
                  <a:lnTo>
                    <a:pt x="336" y="1424"/>
                  </a:lnTo>
                  <a:lnTo>
                    <a:pt x="441" y="1308"/>
                  </a:lnTo>
                  <a:lnTo>
                    <a:pt x="591" y="1337"/>
                  </a:lnTo>
                  <a:lnTo>
                    <a:pt x="676" y="1489"/>
                  </a:lnTo>
                  <a:lnTo>
                    <a:pt x="685" y="1626"/>
                  </a:lnTo>
                  <a:lnTo>
                    <a:pt x="596" y="1678"/>
                  </a:lnTo>
                  <a:lnTo>
                    <a:pt x="582" y="1743"/>
                  </a:lnTo>
                  <a:lnTo>
                    <a:pt x="710" y="1699"/>
                  </a:lnTo>
                  <a:lnTo>
                    <a:pt x="770" y="1779"/>
                  </a:lnTo>
                  <a:lnTo>
                    <a:pt x="726" y="1804"/>
                  </a:lnTo>
                  <a:lnTo>
                    <a:pt x="743" y="1910"/>
                  </a:lnTo>
                  <a:lnTo>
                    <a:pt x="839" y="1826"/>
                  </a:lnTo>
                  <a:lnTo>
                    <a:pt x="929" y="1775"/>
                  </a:lnTo>
                  <a:lnTo>
                    <a:pt x="1049" y="1764"/>
                  </a:lnTo>
                  <a:lnTo>
                    <a:pt x="1042" y="1797"/>
                  </a:lnTo>
                  <a:lnTo>
                    <a:pt x="1115" y="1641"/>
                  </a:lnTo>
                  <a:lnTo>
                    <a:pt x="1379" y="1691"/>
                  </a:lnTo>
                  <a:lnTo>
                    <a:pt x="1332" y="1546"/>
                  </a:lnTo>
                  <a:lnTo>
                    <a:pt x="1466" y="1471"/>
                  </a:lnTo>
                  <a:lnTo>
                    <a:pt x="1610" y="1531"/>
                  </a:lnTo>
                  <a:lnTo>
                    <a:pt x="1587" y="1459"/>
                  </a:lnTo>
                  <a:lnTo>
                    <a:pt x="1674" y="1238"/>
                  </a:lnTo>
                  <a:lnTo>
                    <a:pt x="1557" y="1046"/>
                  </a:lnTo>
                  <a:lnTo>
                    <a:pt x="1449" y="821"/>
                  </a:lnTo>
                  <a:lnTo>
                    <a:pt x="1336" y="800"/>
                  </a:lnTo>
                  <a:lnTo>
                    <a:pt x="1319" y="695"/>
                  </a:lnTo>
                  <a:lnTo>
                    <a:pt x="1437" y="513"/>
                  </a:lnTo>
                  <a:lnTo>
                    <a:pt x="1526" y="462"/>
                  </a:lnTo>
                  <a:lnTo>
                    <a:pt x="1486" y="285"/>
                  </a:lnTo>
                  <a:lnTo>
                    <a:pt x="1418" y="238"/>
                  </a:lnTo>
                  <a:lnTo>
                    <a:pt x="847" y="333"/>
                  </a:lnTo>
                  <a:lnTo>
                    <a:pt x="265" y="119"/>
                  </a:lnTo>
                  <a:lnTo>
                    <a:pt x="172" y="0"/>
                  </a:lnTo>
                  <a:lnTo>
                    <a:pt x="127" y="25"/>
                  </a:lnTo>
                  <a:lnTo>
                    <a:pt x="182" y="137"/>
                  </a:lnTo>
                  <a:lnTo>
                    <a:pt x="24" y="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5" name="Freeform 226"/>
            <p:cNvSpPr>
              <a:spLocks/>
            </p:cNvSpPr>
            <p:nvPr/>
          </p:nvSpPr>
          <p:spPr bwMode="gray">
            <a:xfrm>
              <a:off x="1789" y="2531"/>
              <a:ext cx="262" cy="324"/>
            </a:xfrm>
            <a:custGeom>
              <a:avLst/>
              <a:gdLst>
                <a:gd name="T0" fmla="*/ 0 w 1674"/>
                <a:gd name="T1" fmla="*/ 0 h 1910"/>
                <a:gd name="T2" fmla="*/ 0 w 1674"/>
                <a:gd name="T3" fmla="*/ 0 h 1910"/>
                <a:gd name="T4" fmla="*/ 0 w 1674"/>
                <a:gd name="T5" fmla="*/ 0 h 1910"/>
                <a:gd name="T6" fmla="*/ 0 w 1674"/>
                <a:gd name="T7" fmla="*/ 0 h 1910"/>
                <a:gd name="T8" fmla="*/ 0 w 1674"/>
                <a:gd name="T9" fmla="*/ 0 h 1910"/>
                <a:gd name="T10" fmla="*/ 0 w 1674"/>
                <a:gd name="T11" fmla="*/ 0 h 1910"/>
                <a:gd name="T12" fmla="*/ 0 w 1674"/>
                <a:gd name="T13" fmla="*/ 0 h 1910"/>
                <a:gd name="T14" fmla="*/ 0 w 1674"/>
                <a:gd name="T15" fmla="*/ 0 h 1910"/>
                <a:gd name="T16" fmla="*/ 0 w 1674"/>
                <a:gd name="T17" fmla="*/ 0 h 1910"/>
                <a:gd name="T18" fmla="*/ 0 w 1674"/>
                <a:gd name="T19" fmla="*/ 0 h 1910"/>
                <a:gd name="T20" fmla="*/ 0 w 1674"/>
                <a:gd name="T21" fmla="*/ 0 h 1910"/>
                <a:gd name="T22" fmla="*/ 0 w 1674"/>
                <a:gd name="T23" fmla="*/ 0 h 1910"/>
                <a:gd name="T24" fmla="*/ 0 w 1674"/>
                <a:gd name="T25" fmla="*/ 0 h 1910"/>
                <a:gd name="T26" fmla="*/ 0 w 1674"/>
                <a:gd name="T27" fmla="*/ 0 h 1910"/>
                <a:gd name="T28" fmla="*/ 0 w 1674"/>
                <a:gd name="T29" fmla="*/ 0 h 1910"/>
                <a:gd name="T30" fmla="*/ 0 w 1674"/>
                <a:gd name="T31" fmla="*/ 0 h 1910"/>
                <a:gd name="T32" fmla="*/ 0 w 1674"/>
                <a:gd name="T33" fmla="*/ 0 h 1910"/>
                <a:gd name="T34" fmla="*/ 0 w 1674"/>
                <a:gd name="T35" fmla="*/ 0 h 1910"/>
                <a:gd name="T36" fmla="*/ 0 w 1674"/>
                <a:gd name="T37" fmla="*/ 0 h 1910"/>
                <a:gd name="T38" fmla="*/ 0 w 1674"/>
                <a:gd name="T39" fmla="*/ 0 h 1910"/>
                <a:gd name="T40" fmla="*/ 0 w 1674"/>
                <a:gd name="T41" fmla="*/ 0 h 1910"/>
                <a:gd name="T42" fmla="*/ 0 w 1674"/>
                <a:gd name="T43" fmla="*/ 0 h 1910"/>
                <a:gd name="T44" fmla="*/ 0 w 1674"/>
                <a:gd name="T45" fmla="*/ 0 h 1910"/>
                <a:gd name="T46" fmla="*/ 0 w 1674"/>
                <a:gd name="T47" fmla="*/ 0 h 1910"/>
                <a:gd name="T48" fmla="*/ 0 w 1674"/>
                <a:gd name="T49" fmla="*/ 0 h 1910"/>
                <a:gd name="T50" fmla="*/ 0 w 1674"/>
                <a:gd name="T51" fmla="*/ 0 h 1910"/>
                <a:gd name="T52" fmla="*/ 0 w 1674"/>
                <a:gd name="T53" fmla="*/ 0 h 1910"/>
                <a:gd name="T54" fmla="*/ 0 w 1674"/>
                <a:gd name="T55" fmla="*/ 0 h 1910"/>
                <a:gd name="T56" fmla="*/ 0 w 1674"/>
                <a:gd name="T57" fmla="*/ 0 h 1910"/>
                <a:gd name="T58" fmla="*/ 0 w 1674"/>
                <a:gd name="T59" fmla="*/ 0 h 1910"/>
                <a:gd name="T60" fmla="*/ 0 w 1674"/>
                <a:gd name="T61" fmla="*/ 0 h 1910"/>
                <a:gd name="T62" fmla="*/ 0 w 1674"/>
                <a:gd name="T63" fmla="*/ 0 h 1910"/>
                <a:gd name="T64" fmla="*/ 0 w 1674"/>
                <a:gd name="T65" fmla="*/ 0 h 1910"/>
                <a:gd name="T66" fmla="*/ 0 w 1674"/>
                <a:gd name="T67" fmla="*/ 0 h 1910"/>
                <a:gd name="T68" fmla="*/ 0 w 1674"/>
                <a:gd name="T69" fmla="*/ 0 h 1910"/>
                <a:gd name="T70" fmla="*/ 0 w 1674"/>
                <a:gd name="T71" fmla="*/ 0 h 1910"/>
                <a:gd name="T72" fmla="*/ 0 w 1674"/>
                <a:gd name="T73" fmla="*/ 0 h 1910"/>
                <a:gd name="T74" fmla="*/ 0 w 1674"/>
                <a:gd name="T75" fmla="*/ 0 h 1910"/>
                <a:gd name="T76" fmla="*/ 0 w 1674"/>
                <a:gd name="T77" fmla="*/ 0 h 1910"/>
                <a:gd name="T78" fmla="*/ 0 w 1674"/>
                <a:gd name="T79" fmla="*/ 0 h 1910"/>
                <a:gd name="T80" fmla="*/ 0 w 1674"/>
                <a:gd name="T81" fmla="*/ 0 h 1910"/>
                <a:gd name="T82" fmla="*/ 0 w 1674"/>
                <a:gd name="T83" fmla="*/ 0 h 1910"/>
                <a:gd name="T84" fmla="*/ 0 w 1674"/>
                <a:gd name="T85" fmla="*/ 0 h 1910"/>
                <a:gd name="T86" fmla="*/ 0 w 1674"/>
                <a:gd name="T87" fmla="*/ 0 h 1910"/>
                <a:gd name="T88" fmla="*/ 0 w 1674"/>
                <a:gd name="T89" fmla="*/ 0 h 1910"/>
                <a:gd name="T90" fmla="*/ 0 w 1674"/>
                <a:gd name="T91" fmla="*/ 0 h 1910"/>
                <a:gd name="T92" fmla="*/ 0 w 1674"/>
                <a:gd name="T93" fmla="*/ 0 h 1910"/>
                <a:gd name="T94" fmla="*/ 0 w 1674"/>
                <a:gd name="T95" fmla="*/ 0 h 1910"/>
                <a:gd name="T96" fmla="*/ 0 w 1674"/>
                <a:gd name="T97" fmla="*/ 0 h 191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674"/>
                <a:gd name="T148" fmla="*/ 0 h 1910"/>
                <a:gd name="T149" fmla="*/ 1674 w 1674"/>
                <a:gd name="T150" fmla="*/ 1910 h 191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674" h="1910">
                  <a:moveTo>
                    <a:pt x="24" y="140"/>
                  </a:moveTo>
                  <a:lnTo>
                    <a:pt x="33" y="279"/>
                  </a:lnTo>
                  <a:lnTo>
                    <a:pt x="19" y="344"/>
                  </a:lnTo>
                  <a:lnTo>
                    <a:pt x="36" y="449"/>
                  </a:lnTo>
                  <a:lnTo>
                    <a:pt x="0" y="612"/>
                  </a:lnTo>
                  <a:lnTo>
                    <a:pt x="20" y="888"/>
                  </a:lnTo>
                  <a:lnTo>
                    <a:pt x="36" y="993"/>
                  </a:lnTo>
                  <a:lnTo>
                    <a:pt x="46" y="1131"/>
                  </a:lnTo>
                  <a:lnTo>
                    <a:pt x="101" y="1243"/>
                  </a:lnTo>
                  <a:lnTo>
                    <a:pt x="79" y="1341"/>
                  </a:lnTo>
                  <a:lnTo>
                    <a:pt x="88" y="1479"/>
                  </a:lnTo>
                  <a:lnTo>
                    <a:pt x="186" y="1395"/>
                  </a:lnTo>
                  <a:lnTo>
                    <a:pt x="336" y="1424"/>
                  </a:lnTo>
                  <a:lnTo>
                    <a:pt x="441" y="1308"/>
                  </a:lnTo>
                  <a:lnTo>
                    <a:pt x="591" y="1337"/>
                  </a:lnTo>
                  <a:lnTo>
                    <a:pt x="676" y="1489"/>
                  </a:lnTo>
                  <a:lnTo>
                    <a:pt x="685" y="1626"/>
                  </a:lnTo>
                  <a:lnTo>
                    <a:pt x="596" y="1678"/>
                  </a:lnTo>
                  <a:lnTo>
                    <a:pt x="582" y="1743"/>
                  </a:lnTo>
                  <a:lnTo>
                    <a:pt x="710" y="1699"/>
                  </a:lnTo>
                  <a:lnTo>
                    <a:pt x="770" y="1779"/>
                  </a:lnTo>
                  <a:lnTo>
                    <a:pt x="726" y="1804"/>
                  </a:lnTo>
                  <a:lnTo>
                    <a:pt x="743" y="1910"/>
                  </a:lnTo>
                  <a:lnTo>
                    <a:pt x="839" y="1826"/>
                  </a:lnTo>
                  <a:lnTo>
                    <a:pt x="929" y="1775"/>
                  </a:lnTo>
                  <a:lnTo>
                    <a:pt x="1049" y="1764"/>
                  </a:lnTo>
                  <a:lnTo>
                    <a:pt x="1042" y="1797"/>
                  </a:lnTo>
                  <a:lnTo>
                    <a:pt x="1115" y="1641"/>
                  </a:lnTo>
                  <a:lnTo>
                    <a:pt x="1379" y="1691"/>
                  </a:lnTo>
                  <a:lnTo>
                    <a:pt x="1332" y="1546"/>
                  </a:lnTo>
                  <a:lnTo>
                    <a:pt x="1466" y="1471"/>
                  </a:lnTo>
                  <a:lnTo>
                    <a:pt x="1610" y="1531"/>
                  </a:lnTo>
                  <a:lnTo>
                    <a:pt x="1587" y="1459"/>
                  </a:lnTo>
                  <a:lnTo>
                    <a:pt x="1674" y="1238"/>
                  </a:lnTo>
                  <a:lnTo>
                    <a:pt x="1557" y="1046"/>
                  </a:lnTo>
                  <a:lnTo>
                    <a:pt x="1449" y="821"/>
                  </a:lnTo>
                  <a:lnTo>
                    <a:pt x="1336" y="800"/>
                  </a:lnTo>
                  <a:lnTo>
                    <a:pt x="1319" y="695"/>
                  </a:lnTo>
                  <a:lnTo>
                    <a:pt x="1437" y="513"/>
                  </a:lnTo>
                  <a:lnTo>
                    <a:pt x="1526" y="462"/>
                  </a:lnTo>
                  <a:lnTo>
                    <a:pt x="1486" y="285"/>
                  </a:lnTo>
                  <a:lnTo>
                    <a:pt x="1418" y="238"/>
                  </a:lnTo>
                  <a:lnTo>
                    <a:pt x="847" y="333"/>
                  </a:lnTo>
                  <a:lnTo>
                    <a:pt x="265" y="119"/>
                  </a:lnTo>
                  <a:lnTo>
                    <a:pt x="172" y="0"/>
                  </a:lnTo>
                  <a:lnTo>
                    <a:pt x="127" y="25"/>
                  </a:lnTo>
                  <a:lnTo>
                    <a:pt x="182" y="137"/>
                  </a:lnTo>
                  <a:lnTo>
                    <a:pt x="24" y="14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6" name="Freeform 227"/>
            <p:cNvSpPr>
              <a:spLocks/>
            </p:cNvSpPr>
            <p:nvPr/>
          </p:nvSpPr>
          <p:spPr bwMode="gray">
            <a:xfrm>
              <a:off x="1424" y="2551"/>
              <a:ext cx="381" cy="376"/>
            </a:xfrm>
            <a:custGeom>
              <a:avLst/>
              <a:gdLst>
                <a:gd name="T0" fmla="*/ 0 w 2428"/>
                <a:gd name="T1" fmla="*/ 0 h 2217"/>
                <a:gd name="T2" fmla="*/ 0 w 2428"/>
                <a:gd name="T3" fmla="*/ 0 h 2217"/>
                <a:gd name="T4" fmla="*/ 0 w 2428"/>
                <a:gd name="T5" fmla="*/ 0 h 2217"/>
                <a:gd name="T6" fmla="*/ 0 w 2428"/>
                <a:gd name="T7" fmla="*/ 0 h 2217"/>
                <a:gd name="T8" fmla="*/ 0 w 2428"/>
                <a:gd name="T9" fmla="*/ 0 h 2217"/>
                <a:gd name="T10" fmla="*/ 0 w 2428"/>
                <a:gd name="T11" fmla="*/ 0 h 2217"/>
                <a:gd name="T12" fmla="*/ 0 w 2428"/>
                <a:gd name="T13" fmla="*/ 0 h 2217"/>
                <a:gd name="T14" fmla="*/ 0 w 2428"/>
                <a:gd name="T15" fmla="*/ 0 h 2217"/>
                <a:gd name="T16" fmla="*/ 0 w 2428"/>
                <a:gd name="T17" fmla="*/ 0 h 2217"/>
                <a:gd name="T18" fmla="*/ 0 w 2428"/>
                <a:gd name="T19" fmla="*/ 0 h 2217"/>
                <a:gd name="T20" fmla="*/ 0 w 2428"/>
                <a:gd name="T21" fmla="*/ 0 h 2217"/>
                <a:gd name="T22" fmla="*/ 0 w 2428"/>
                <a:gd name="T23" fmla="*/ 0 h 2217"/>
                <a:gd name="T24" fmla="*/ 0 w 2428"/>
                <a:gd name="T25" fmla="*/ 0 h 2217"/>
                <a:gd name="T26" fmla="*/ 0 w 2428"/>
                <a:gd name="T27" fmla="*/ 0 h 2217"/>
                <a:gd name="T28" fmla="*/ 0 w 2428"/>
                <a:gd name="T29" fmla="*/ 0 h 2217"/>
                <a:gd name="T30" fmla="*/ 0 w 2428"/>
                <a:gd name="T31" fmla="*/ 0 h 2217"/>
                <a:gd name="T32" fmla="*/ 0 w 2428"/>
                <a:gd name="T33" fmla="*/ 0 h 2217"/>
                <a:gd name="T34" fmla="*/ 0 w 2428"/>
                <a:gd name="T35" fmla="*/ 0 h 2217"/>
                <a:gd name="T36" fmla="*/ 0 w 2428"/>
                <a:gd name="T37" fmla="*/ 0 h 2217"/>
                <a:gd name="T38" fmla="*/ 0 w 2428"/>
                <a:gd name="T39" fmla="*/ 0 h 2217"/>
                <a:gd name="T40" fmla="*/ 0 w 2428"/>
                <a:gd name="T41" fmla="*/ 0 h 2217"/>
                <a:gd name="T42" fmla="*/ 0 w 2428"/>
                <a:gd name="T43" fmla="*/ 0 h 2217"/>
                <a:gd name="T44" fmla="*/ 0 w 2428"/>
                <a:gd name="T45" fmla="*/ 0 h 2217"/>
                <a:gd name="T46" fmla="*/ 0 w 2428"/>
                <a:gd name="T47" fmla="*/ 0 h 2217"/>
                <a:gd name="T48" fmla="*/ 0 w 2428"/>
                <a:gd name="T49" fmla="*/ 0 h 2217"/>
                <a:gd name="T50" fmla="*/ 0 w 2428"/>
                <a:gd name="T51" fmla="*/ 0 h 2217"/>
                <a:gd name="T52" fmla="*/ 0 w 2428"/>
                <a:gd name="T53" fmla="*/ 0 h 2217"/>
                <a:gd name="T54" fmla="*/ 0 w 2428"/>
                <a:gd name="T55" fmla="*/ 0 h 2217"/>
                <a:gd name="T56" fmla="*/ 0 w 2428"/>
                <a:gd name="T57" fmla="*/ 0 h 2217"/>
                <a:gd name="T58" fmla="*/ 0 w 2428"/>
                <a:gd name="T59" fmla="*/ 0 h 2217"/>
                <a:gd name="T60" fmla="*/ 0 w 2428"/>
                <a:gd name="T61" fmla="*/ 0 h 2217"/>
                <a:gd name="T62" fmla="*/ 0 w 2428"/>
                <a:gd name="T63" fmla="*/ 0 h 2217"/>
                <a:gd name="T64" fmla="*/ 0 w 2428"/>
                <a:gd name="T65" fmla="*/ 0 h 2217"/>
                <a:gd name="T66" fmla="*/ 0 w 2428"/>
                <a:gd name="T67" fmla="*/ 0 h 2217"/>
                <a:gd name="T68" fmla="*/ 0 w 2428"/>
                <a:gd name="T69" fmla="*/ 0 h 2217"/>
                <a:gd name="T70" fmla="*/ 0 w 2428"/>
                <a:gd name="T71" fmla="*/ 0 h 2217"/>
                <a:gd name="T72" fmla="*/ 0 w 2428"/>
                <a:gd name="T73" fmla="*/ 0 h 2217"/>
                <a:gd name="T74" fmla="*/ 0 w 2428"/>
                <a:gd name="T75" fmla="*/ 0 h 2217"/>
                <a:gd name="T76" fmla="*/ 0 w 2428"/>
                <a:gd name="T77" fmla="*/ 0 h 2217"/>
                <a:gd name="T78" fmla="*/ 0 w 2428"/>
                <a:gd name="T79" fmla="*/ 0 h 2217"/>
                <a:gd name="T80" fmla="*/ 0 w 2428"/>
                <a:gd name="T81" fmla="*/ 0 h 2217"/>
                <a:gd name="T82" fmla="*/ 0 w 2428"/>
                <a:gd name="T83" fmla="*/ 0 h 2217"/>
                <a:gd name="T84" fmla="*/ 0 w 2428"/>
                <a:gd name="T85" fmla="*/ 0 h 2217"/>
                <a:gd name="T86" fmla="*/ 0 w 2428"/>
                <a:gd name="T87" fmla="*/ 0 h 2217"/>
                <a:gd name="T88" fmla="*/ 0 w 2428"/>
                <a:gd name="T89" fmla="*/ 0 h 2217"/>
                <a:gd name="T90" fmla="*/ 0 w 2428"/>
                <a:gd name="T91" fmla="*/ 0 h 2217"/>
                <a:gd name="T92" fmla="*/ 0 w 2428"/>
                <a:gd name="T93" fmla="*/ 0 h 2217"/>
                <a:gd name="T94" fmla="*/ 0 w 2428"/>
                <a:gd name="T95" fmla="*/ 0 h 2217"/>
                <a:gd name="T96" fmla="*/ 0 w 2428"/>
                <a:gd name="T97" fmla="*/ 0 h 2217"/>
                <a:gd name="T98" fmla="*/ 0 w 2428"/>
                <a:gd name="T99" fmla="*/ 0 h 2217"/>
                <a:gd name="T100" fmla="*/ 0 w 2428"/>
                <a:gd name="T101" fmla="*/ 0 h 2217"/>
                <a:gd name="T102" fmla="*/ 0 w 2428"/>
                <a:gd name="T103" fmla="*/ 0 h 2217"/>
                <a:gd name="T104" fmla="*/ 0 w 2428"/>
                <a:gd name="T105" fmla="*/ 0 h 2217"/>
                <a:gd name="T106" fmla="*/ 0 w 2428"/>
                <a:gd name="T107" fmla="*/ 0 h 2217"/>
                <a:gd name="T108" fmla="*/ 0 w 2428"/>
                <a:gd name="T109" fmla="*/ 0 h 2217"/>
                <a:gd name="T110" fmla="*/ 0 w 2428"/>
                <a:gd name="T111" fmla="*/ 0 h 2217"/>
                <a:gd name="T112" fmla="*/ 0 w 2428"/>
                <a:gd name="T113" fmla="*/ 0 h 2217"/>
                <a:gd name="T114" fmla="*/ 0 w 2428"/>
                <a:gd name="T115" fmla="*/ 0 h 2217"/>
                <a:gd name="T116" fmla="*/ 0 w 2428"/>
                <a:gd name="T117" fmla="*/ 0 h 2217"/>
                <a:gd name="T118" fmla="*/ 0 w 2428"/>
                <a:gd name="T119" fmla="*/ 0 h 2217"/>
                <a:gd name="T120" fmla="*/ 0 w 2428"/>
                <a:gd name="T121" fmla="*/ 0 h 2217"/>
                <a:gd name="T122" fmla="*/ 0 w 2428"/>
                <a:gd name="T123" fmla="*/ 0 h 2217"/>
                <a:gd name="T124" fmla="*/ 0 w 2428"/>
                <a:gd name="T125" fmla="*/ 0 h 221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428"/>
                <a:gd name="T190" fmla="*/ 0 h 2217"/>
                <a:gd name="T191" fmla="*/ 2428 w 2428"/>
                <a:gd name="T192" fmla="*/ 2217 h 221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428" h="2217">
                  <a:moveTo>
                    <a:pt x="2415" y="1360"/>
                  </a:moveTo>
                  <a:lnTo>
                    <a:pt x="2334" y="1378"/>
                  </a:lnTo>
                  <a:lnTo>
                    <a:pt x="2072" y="1498"/>
                  </a:lnTo>
                  <a:lnTo>
                    <a:pt x="1885" y="1632"/>
                  </a:lnTo>
                  <a:lnTo>
                    <a:pt x="1676" y="1693"/>
                  </a:lnTo>
                  <a:lnTo>
                    <a:pt x="1515" y="1528"/>
                  </a:lnTo>
                  <a:lnTo>
                    <a:pt x="1404" y="1676"/>
                  </a:lnTo>
                  <a:lnTo>
                    <a:pt x="1195" y="1738"/>
                  </a:lnTo>
                  <a:lnTo>
                    <a:pt x="1122" y="1894"/>
                  </a:lnTo>
                  <a:lnTo>
                    <a:pt x="865" y="1811"/>
                  </a:lnTo>
                  <a:lnTo>
                    <a:pt x="452" y="1902"/>
                  </a:lnTo>
                  <a:lnTo>
                    <a:pt x="664" y="2010"/>
                  </a:lnTo>
                  <a:lnTo>
                    <a:pt x="884" y="2086"/>
                  </a:lnTo>
                  <a:lnTo>
                    <a:pt x="877" y="2118"/>
                  </a:lnTo>
                  <a:lnTo>
                    <a:pt x="502" y="2217"/>
                  </a:lnTo>
                  <a:lnTo>
                    <a:pt x="256" y="1898"/>
                  </a:lnTo>
                  <a:lnTo>
                    <a:pt x="305" y="1669"/>
                  </a:lnTo>
                  <a:lnTo>
                    <a:pt x="288" y="1565"/>
                  </a:lnTo>
                  <a:lnTo>
                    <a:pt x="279" y="1426"/>
                  </a:lnTo>
                  <a:lnTo>
                    <a:pt x="338" y="1336"/>
                  </a:lnTo>
                  <a:lnTo>
                    <a:pt x="215" y="1177"/>
                  </a:lnTo>
                  <a:lnTo>
                    <a:pt x="260" y="1151"/>
                  </a:lnTo>
                  <a:lnTo>
                    <a:pt x="380" y="1140"/>
                  </a:lnTo>
                  <a:lnTo>
                    <a:pt x="370" y="1003"/>
                  </a:lnTo>
                  <a:lnTo>
                    <a:pt x="302" y="955"/>
                  </a:lnTo>
                  <a:lnTo>
                    <a:pt x="0" y="897"/>
                  </a:lnTo>
                  <a:lnTo>
                    <a:pt x="21" y="799"/>
                  </a:lnTo>
                  <a:lnTo>
                    <a:pt x="156" y="723"/>
                  </a:lnTo>
                  <a:lnTo>
                    <a:pt x="252" y="640"/>
                  </a:lnTo>
                  <a:lnTo>
                    <a:pt x="365" y="662"/>
                  </a:lnTo>
                  <a:lnTo>
                    <a:pt x="517" y="691"/>
                  </a:lnTo>
                  <a:lnTo>
                    <a:pt x="438" y="506"/>
                  </a:lnTo>
                  <a:lnTo>
                    <a:pt x="346" y="387"/>
                  </a:lnTo>
                  <a:lnTo>
                    <a:pt x="247" y="300"/>
                  </a:lnTo>
                  <a:lnTo>
                    <a:pt x="193" y="187"/>
                  </a:lnTo>
                  <a:lnTo>
                    <a:pt x="162" y="147"/>
                  </a:lnTo>
                  <a:lnTo>
                    <a:pt x="381" y="223"/>
                  </a:lnTo>
                  <a:lnTo>
                    <a:pt x="532" y="252"/>
                  </a:lnTo>
                  <a:lnTo>
                    <a:pt x="645" y="273"/>
                  </a:lnTo>
                  <a:lnTo>
                    <a:pt x="698" y="216"/>
                  </a:lnTo>
                  <a:lnTo>
                    <a:pt x="1013" y="208"/>
                  </a:lnTo>
                  <a:lnTo>
                    <a:pt x="1348" y="476"/>
                  </a:lnTo>
                  <a:lnTo>
                    <a:pt x="1469" y="464"/>
                  </a:lnTo>
                  <a:lnTo>
                    <a:pt x="1511" y="269"/>
                  </a:lnTo>
                  <a:lnTo>
                    <a:pt x="1375" y="175"/>
                  </a:lnTo>
                  <a:lnTo>
                    <a:pt x="1539" y="139"/>
                  </a:lnTo>
                  <a:lnTo>
                    <a:pt x="1735" y="142"/>
                  </a:lnTo>
                  <a:lnTo>
                    <a:pt x="1924" y="178"/>
                  </a:lnTo>
                  <a:lnTo>
                    <a:pt x="2082" y="174"/>
                  </a:lnTo>
                  <a:lnTo>
                    <a:pt x="2065" y="69"/>
                  </a:lnTo>
                  <a:lnTo>
                    <a:pt x="2237" y="0"/>
                  </a:lnTo>
                  <a:lnTo>
                    <a:pt x="2275" y="7"/>
                  </a:lnTo>
                  <a:lnTo>
                    <a:pt x="2351" y="21"/>
                  </a:lnTo>
                  <a:lnTo>
                    <a:pt x="2360" y="160"/>
                  </a:lnTo>
                  <a:lnTo>
                    <a:pt x="2346" y="225"/>
                  </a:lnTo>
                  <a:lnTo>
                    <a:pt x="2363" y="330"/>
                  </a:lnTo>
                  <a:lnTo>
                    <a:pt x="2327" y="493"/>
                  </a:lnTo>
                  <a:lnTo>
                    <a:pt x="2347" y="769"/>
                  </a:lnTo>
                  <a:lnTo>
                    <a:pt x="2363" y="874"/>
                  </a:lnTo>
                  <a:lnTo>
                    <a:pt x="2373" y="1012"/>
                  </a:lnTo>
                  <a:lnTo>
                    <a:pt x="2428" y="1124"/>
                  </a:lnTo>
                  <a:lnTo>
                    <a:pt x="2406" y="1222"/>
                  </a:lnTo>
                  <a:lnTo>
                    <a:pt x="2415" y="136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7" name="Freeform 228"/>
            <p:cNvSpPr>
              <a:spLocks/>
            </p:cNvSpPr>
            <p:nvPr/>
          </p:nvSpPr>
          <p:spPr bwMode="gray">
            <a:xfrm>
              <a:off x="1424" y="2551"/>
              <a:ext cx="381" cy="376"/>
            </a:xfrm>
            <a:custGeom>
              <a:avLst/>
              <a:gdLst>
                <a:gd name="T0" fmla="*/ 0 w 2428"/>
                <a:gd name="T1" fmla="*/ 0 h 2217"/>
                <a:gd name="T2" fmla="*/ 0 w 2428"/>
                <a:gd name="T3" fmla="*/ 0 h 2217"/>
                <a:gd name="T4" fmla="*/ 0 w 2428"/>
                <a:gd name="T5" fmla="*/ 0 h 2217"/>
                <a:gd name="T6" fmla="*/ 0 w 2428"/>
                <a:gd name="T7" fmla="*/ 0 h 2217"/>
                <a:gd name="T8" fmla="*/ 0 w 2428"/>
                <a:gd name="T9" fmla="*/ 0 h 2217"/>
                <a:gd name="T10" fmla="*/ 0 w 2428"/>
                <a:gd name="T11" fmla="*/ 0 h 2217"/>
                <a:gd name="T12" fmla="*/ 0 w 2428"/>
                <a:gd name="T13" fmla="*/ 0 h 2217"/>
                <a:gd name="T14" fmla="*/ 0 w 2428"/>
                <a:gd name="T15" fmla="*/ 0 h 2217"/>
                <a:gd name="T16" fmla="*/ 0 w 2428"/>
                <a:gd name="T17" fmla="*/ 0 h 2217"/>
                <a:gd name="T18" fmla="*/ 0 w 2428"/>
                <a:gd name="T19" fmla="*/ 0 h 2217"/>
                <a:gd name="T20" fmla="*/ 0 w 2428"/>
                <a:gd name="T21" fmla="*/ 0 h 2217"/>
                <a:gd name="T22" fmla="*/ 0 w 2428"/>
                <a:gd name="T23" fmla="*/ 0 h 2217"/>
                <a:gd name="T24" fmla="*/ 0 w 2428"/>
                <a:gd name="T25" fmla="*/ 0 h 2217"/>
                <a:gd name="T26" fmla="*/ 0 w 2428"/>
                <a:gd name="T27" fmla="*/ 0 h 2217"/>
                <a:gd name="T28" fmla="*/ 0 w 2428"/>
                <a:gd name="T29" fmla="*/ 0 h 2217"/>
                <a:gd name="T30" fmla="*/ 0 w 2428"/>
                <a:gd name="T31" fmla="*/ 0 h 2217"/>
                <a:gd name="T32" fmla="*/ 0 w 2428"/>
                <a:gd name="T33" fmla="*/ 0 h 2217"/>
                <a:gd name="T34" fmla="*/ 0 w 2428"/>
                <a:gd name="T35" fmla="*/ 0 h 2217"/>
                <a:gd name="T36" fmla="*/ 0 w 2428"/>
                <a:gd name="T37" fmla="*/ 0 h 2217"/>
                <a:gd name="T38" fmla="*/ 0 w 2428"/>
                <a:gd name="T39" fmla="*/ 0 h 2217"/>
                <a:gd name="T40" fmla="*/ 0 w 2428"/>
                <a:gd name="T41" fmla="*/ 0 h 2217"/>
                <a:gd name="T42" fmla="*/ 0 w 2428"/>
                <a:gd name="T43" fmla="*/ 0 h 2217"/>
                <a:gd name="T44" fmla="*/ 0 w 2428"/>
                <a:gd name="T45" fmla="*/ 0 h 2217"/>
                <a:gd name="T46" fmla="*/ 0 w 2428"/>
                <a:gd name="T47" fmla="*/ 0 h 2217"/>
                <a:gd name="T48" fmla="*/ 0 w 2428"/>
                <a:gd name="T49" fmla="*/ 0 h 2217"/>
                <a:gd name="T50" fmla="*/ 0 w 2428"/>
                <a:gd name="T51" fmla="*/ 0 h 2217"/>
                <a:gd name="T52" fmla="*/ 0 w 2428"/>
                <a:gd name="T53" fmla="*/ 0 h 2217"/>
                <a:gd name="T54" fmla="*/ 0 w 2428"/>
                <a:gd name="T55" fmla="*/ 0 h 2217"/>
                <a:gd name="T56" fmla="*/ 0 w 2428"/>
                <a:gd name="T57" fmla="*/ 0 h 2217"/>
                <a:gd name="T58" fmla="*/ 0 w 2428"/>
                <a:gd name="T59" fmla="*/ 0 h 2217"/>
                <a:gd name="T60" fmla="*/ 0 w 2428"/>
                <a:gd name="T61" fmla="*/ 0 h 2217"/>
                <a:gd name="T62" fmla="*/ 0 w 2428"/>
                <a:gd name="T63" fmla="*/ 0 h 22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28"/>
                <a:gd name="T97" fmla="*/ 0 h 2217"/>
                <a:gd name="T98" fmla="*/ 2428 w 2428"/>
                <a:gd name="T99" fmla="*/ 2217 h 22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28" h="2217">
                  <a:moveTo>
                    <a:pt x="2415" y="1360"/>
                  </a:moveTo>
                  <a:lnTo>
                    <a:pt x="2415" y="1360"/>
                  </a:lnTo>
                  <a:lnTo>
                    <a:pt x="2334" y="1378"/>
                  </a:lnTo>
                  <a:lnTo>
                    <a:pt x="2072" y="1498"/>
                  </a:lnTo>
                  <a:lnTo>
                    <a:pt x="1885" y="1632"/>
                  </a:lnTo>
                  <a:lnTo>
                    <a:pt x="1676" y="1693"/>
                  </a:lnTo>
                  <a:lnTo>
                    <a:pt x="1515" y="1528"/>
                  </a:lnTo>
                  <a:lnTo>
                    <a:pt x="1404" y="1676"/>
                  </a:lnTo>
                  <a:lnTo>
                    <a:pt x="1195" y="1738"/>
                  </a:lnTo>
                  <a:lnTo>
                    <a:pt x="1122" y="1894"/>
                  </a:lnTo>
                  <a:lnTo>
                    <a:pt x="865" y="1811"/>
                  </a:lnTo>
                  <a:lnTo>
                    <a:pt x="452" y="1902"/>
                  </a:lnTo>
                  <a:lnTo>
                    <a:pt x="664" y="2010"/>
                  </a:lnTo>
                  <a:lnTo>
                    <a:pt x="884" y="2086"/>
                  </a:lnTo>
                  <a:lnTo>
                    <a:pt x="877" y="2118"/>
                  </a:lnTo>
                  <a:lnTo>
                    <a:pt x="502" y="2217"/>
                  </a:lnTo>
                  <a:lnTo>
                    <a:pt x="256" y="1898"/>
                  </a:lnTo>
                  <a:lnTo>
                    <a:pt x="305" y="1669"/>
                  </a:lnTo>
                  <a:lnTo>
                    <a:pt x="288" y="1565"/>
                  </a:lnTo>
                  <a:lnTo>
                    <a:pt x="279" y="1426"/>
                  </a:lnTo>
                  <a:lnTo>
                    <a:pt x="338" y="1336"/>
                  </a:lnTo>
                  <a:lnTo>
                    <a:pt x="215" y="1177"/>
                  </a:lnTo>
                  <a:lnTo>
                    <a:pt x="260" y="1151"/>
                  </a:lnTo>
                  <a:lnTo>
                    <a:pt x="380" y="1140"/>
                  </a:lnTo>
                  <a:lnTo>
                    <a:pt x="370" y="1003"/>
                  </a:lnTo>
                  <a:lnTo>
                    <a:pt x="302" y="955"/>
                  </a:lnTo>
                  <a:lnTo>
                    <a:pt x="0" y="897"/>
                  </a:lnTo>
                  <a:lnTo>
                    <a:pt x="21" y="799"/>
                  </a:lnTo>
                  <a:lnTo>
                    <a:pt x="156" y="723"/>
                  </a:lnTo>
                  <a:lnTo>
                    <a:pt x="252" y="640"/>
                  </a:lnTo>
                  <a:lnTo>
                    <a:pt x="365" y="662"/>
                  </a:lnTo>
                  <a:lnTo>
                    <a:pt x="517" y="691"/>
                  </a:lnTo>
                  <a:lnTo>
                    <a:pt x="438" y="506"/>
                  </a:lnTo>
                  <a:lnTo>
                    <a:pt x="346" y="387"/>
                  </a:lnTo>
                  <a:lnTo>
                    <a:pt x="247" y="300"/>
                  </a:lnTo>
                  <a:lnTo>
                    <a:pt x="193" y="187"/>
                  </a:lnTo>
                  <a:lnTo>
                    <a:pt x="162" y="147"/>
                  </a:lnTo>
                  <a:lnTo>
                    <a:pt x="381" y="223"/>
                  </a:lnTo>
                  <a:lnTo>
                    <a:pt x="532" y="252"/>
                  </a:lnTo>
                  <a:lnTo>
                    <a:pt x="645" y="273"/>
                  </a:lnTo>
                  <a:lnTo>
                    <a:pt x="698" y="216"/>
                  </a:lnTo>
                  <a:lnTo>
                    <a:pt x="1013" y="208"/>
                  </a:lnTo>
                  <a:lnTo>
                    <a:pt x="1348" y="476"/>
                  </a:lnTo>
                  <a:lnTo>
                    <a:pt x="1469" y="464"/>
                  </a:lnTo>
                  <a:lnTo>
                    <a:pt x="1511" y="269"/>
                  </a:lnTo>
                  <a:lnTo>
                    <a:pt x="1375" y="175"/>
                  </a:lnTo>
                  <a:lnTo>
                    <a:pt x="1539" y="139"/>
                  </a:lnTo>
                  <a:lnTo>
                    <a:pt x="1735" y="142"/>
                  </a:lnTo>
                  <a:lnTo>
                    <a:pt x="1924" y="178"/>
                  </a:lnTo>
                  <a:lnTo>
                    <a:pt x="2082" y="174"/>
                  </a:lnTo>
                  <a:lnTo>
                    <a:pt x="2065" y="69"/>
                  </a:lnTo>
                  <a:lnTo>
                    <a:pt x="2237" y="0"/>
                  </a:lnTo>
                  <a:lnTo>
                    <a:pt x="2275" y="7"/>
                  </a:lnTo>
                  <a:lnTo>
                    <a:pt x="2351" y="21"/>
                  </a:lnTo>
                  <a:lnTo>
                    <a:pt x="2360" y="160"/>
                  </a:lnTo>
                  <a:lnTo>
                    <a:pt x="2346" y="225"/>
                  </a:lnTo>
                  <a:lnTo>
                    <a:pt x="2363" y="330"/>
                  </a:lnTo>
                  <a:lnTo>
                    <a:pt x="2327" y="493"/>
                  </a:lnTo>
                  <a:lnTo>
                    <a:pt x="2347" y="769"/>
                  </a:lnTo>
                  <a:lnTo>
                    <a:pt x="2363" y="874"/>
                  </a:lnTo>
                  <a:lnTo>
                    <a:pt x="2373" y="1012"/>
                  </a:lnTo>
                  <a:lnTo>
                    <a:pt x="2428" y="1124"/>
                  </a:lnTo>
                  <a:lnTo>
                    <a:pt x="2406" y="1222"/>
                  </a:lnTo>
                  <a:lnTo>
                    <a:pt x="2415" y="136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8" name="Freeform 229"/>
            <p:cNvSpPr>
              <a:spLocks/>
            </p:cNvSpPr>
            <p:nvPr/>
          </p:nvSpPr>
          <p:spPr bwMode="gray">
            <a:xfrm>
              <a:off x="1826" y="2307"/>
              <a:ext cx="384" cy="200"/>
            </a:xfrm>
            <a:custGeom>
              <a:avLst/>
              <a:gdLst>
                <a:gd name="T0" fmla="*/ 0 w 2445"/>
                <a:gd name="T1" fmla="*/ 0 h 1180"/>
                <a:gd name="T2" fmla="*/ 0 w 2445"/>
                <a:gd name="T3" fmla="*/ 0 h 1180"/>
                <a:gd name="T4" fmla="*/ 0 w 2445"/>
                <a:gd name="T5" fmla="*/ 0 h 1180"/>
                <a:gd name="T6" fmla="*/ 0 w 2445"/>
                <a:gd name="T7" fmla="*/ 0 h 1180"/>
                <a:gd name="T8" fmla="*/ 0 w 2445"/>
                <a:gd name="T9" fmla="*/ 0 h 1180"/>
                <a:gd name="T10" fmla="*/ 0 w 2445"/>
                <a:gd name="T11" fmla="*/ 0 h 1180"/>
                <a:gd name="T12" fmla="*/ 0 w 2445"/>
                <a:gd name="T13" fmla="*/ 0 h 1180"/>
                <a:gd name="T14" fmla="*/ 0 w 2445"/>
                <a:gd name="T15" fmla="*/ 0 h 1180"/>
                <a:gd name="T16" fmla="*/ 0 w 2445"/>
                <a:gd name="T17" fmla="*/ 0 h 1180"/>
                <a:gd name="T18" fmla="*/ 0 w 2445"/>
                <a:gd name="T19" fmla="*/ 0 h 1180"/>
                <a:gd name="T20" fmla="*/ 0 w 2445"/>
                <a:gd name="T21" fmla="*/ 0 h 1180"/>
                <a:gd name="T22" fmla="*/ 0 w 2445"/>
                <a:gd name="T23" fmla="*/ 0 h 1180"/>
                <a:gd name="T24" fmla="*/ 0 w 2445"/>
                <a:gd name="T25" fmla="*/ 0 h 1180"/>
                <a:gd name="T26" fmla="*/ 0 w 2445"/>
                <a:gd name="T27" fmla="*/ 0 h 1180"/>
                <a:gd name="T28" fmla="*/ 0 w 2445"/>
                <a:gd name="T29" fmla="*/ 0 h 1180"/>
                <a:gd name="T30" fmla="*/ 0 w 2445"/>
                <a:gd name="T31" fmla="*/ 0 h 1180"/>
                <a:gd name="T32" fmla="*/ 0 w 2445"/>
                <a:gd name="T33" fmla="*/ 0 h 1180"/>
                <a:gd name="T34" fmla="*/ 0 w 2445"/>
                <a:gd name="T35" fmla="*/ 0 h 1180"/>
                <a:gd name="T36" fmla="*/ 0 w 2445"/>
                <a:gd name="T37" fmla="*/ 0 h 1180"/>
                <a:gd name="T38" fmla="*/ 0 w 2445"/>
                <a:gd name="T39" fmla="*/ 0 h 1180"/>
                <a:gd name="T40" fmla="*/ 0 w 2445"/>
                <a:gd name="T41" fmla="*/ 0 h 1180"/>
                <a:gd name="T42" fmla="*/ 0 w 2445"/>
                <a:gd name="T43" fmla="*/ 0 h 1180"/>
                <a:gd name="T44" fmla="*/ 0 w 2445"/>
                <a:gd name="T45" fmla="*/ 0 h 1180"/>
                <a:gd name="T46" fmla="*/ 0 w 2445"/>
                <a:gd name="T47" fmla="*/ 0 h 1180"/>
                <a:gd name="T48" fmla="*/ 0 w 2445"/>
                <a:gd name="T49" fmla="*/ 0 h 1180"/>
                <a:gd name="T50" fmla="*/ 0 w 2445"/>
                <a:gd name="T51" fmla="*/ 0 h 1180"/>
                <a:gd name="T52" fmla="*/ 0 w 2445"/>
                <a:gd name="T53" fmla="*/ 0 h 1180"/>
                <a:gd name="T54" fmla="*/ 0 w 2445"/>
                <a:gd name="T55" fmla="*/ 0 h 1180"/>
                <a:gd name="T56" fmla="*/ 0 w 2445"/>
                <a:gd name="T57" fmla="*/ 0 h 1180"/>
                <a:gd name="T58" fmla="*/ 0 w 2445"/>
                <a:gd name="T59" fmla="*/ 0 h 1180"/>
                <a:gd name="T60" fmla="*/ 0 w 2445"/>
                <a:gd name="T61" fmla="*/ 0 h 1180"/>
                <a:gd name="T62" fmla="*/ 0 w 2445"/>
                <a:gd name="T63" fmla="*/ 0 h 1180"/>
                <a:gd name="T64" fmla="*/ 0 w 2445"/>
                <a:gd name="T65" fmla="*/ 0 h 1180"/>
                <a:gd name="T66" fmla="*/ 0 w 2445"/>
                <a:gd name="T67" fmla="*/ 0 h 1180"/>
                <a:gd name="T68" fmla="*/ 0 w 2445"/>
                <a:gd name="T69" fmla="*/ 0 h 1180"/>
                <a:gd name="T70" fmla="*/ 0 w 2445"/>
                <a:gd name="T71" fmla="*/ 0 h 1180"/>
                <a:gd name="T72" fmla="*/ 0 w 2445"/>
                <a:gd name="T73" fmla="*/ 0 h 1180"/>
                <a:gd name="T74" fmla="*/ 0 w 2445"/>
                <a:gd name="T75" fmla="*/ 0 h 1180"/>
                <a:gd name="T76" fmla="*/ 0 w 2445"/>
                <a:gd name="T77" fmla="*/ 0 h 1180"/>
                <a:gd name="T78" fmla="*/ 0 w 2445"/>
                <a:gd name="T79" fmla="*/ 0 h 11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45"/>
                <a:gd name="T121" fmla="*/ 0 h 1180"/>
                <a:gd name="T122" fmla="*/ 2445 w 2445"/>
                <a:gd name="T123" fmla="*/ 1180 h 118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45" h="1180">
                  <a:moveTo>
                    <a:pt x="2289" y="1159"/>
                  </a:moveTo>
                  <a:lnTo>
                    <a:pt x="2445" y="985"/>
                  </a:lnTo>
                  <a:lnTo>
                    <a:pt x="2284" y="818"/>
                  </a:lnTo>
                  <a:lnTo>
                    <a:pt x="2079" y="676"/>
                  </a:lnTo>
                  <a:lnTo>
                    <a:pt x="1881" y="503"/>
                  </a:lnTo>
                  <a:lnTo>
                    <a:pt x="1932" y="445"/>
                  </a:lnTo>
                  <a:lnTo>
                    <a:pt x="1774" y="449"/>
                  </a:lnTo>
                  <a:lnTo>
                    <a:pt x="1562" y="340"/>
                  </a:lnTo>
                  <a:lnTo>
                    <a:pt x="1371" y="133"/>
                  </a:lnTo>
                  <a:lnTo>
                    <a:pt x="1048" y="174"/>
                  </a:lnTo>
                  <a:lnTo>
                    <a:pt x="914" y="250"/>
                  </a:lnTo>
                  <a:lnTo>
                    <a:pt x="694" y="174"/>
                  </a:lnTo>
                  <a:lnTo>
                    <a:pt x="496" y="0"/>
                  </a:lnTo>
                  <a:lnTo>
                    <a:pt x="293" y="29"/>
                  </a:lnTo>
                  <a:lnTo>
                    <a:pt x="14" y="44"/>
                  </a:lnTo>
                  <a:lnTo>
                    <a:pt x="0" y="109"/>
                  </a:lnTo>
                  <a:lnTo>
                    <a:pt x="220" y="185"/>
                  </a:lnTo>
                  <a:lnTo>
                    <a:pt x="237" y="290"/>
                  </a:lnTo>
                  <a:lnTo>
                    <a:pt x="41" y="287"/>
                  </a:lnTo>
                  <a:lnTo>
                    <a:pt x="12" y="418"/>
                  </a:lnTo>
                  <a:lnTo>
                    <a:pt x="60" y="562"/>
                  </a:lnTo>
                  <a:lnTo>
                    <a:pt x="279" y="638"/>
                  </a:lnTo>
                  <a:lnTo>
                    <a:pt x="379" y="725"/>
                  </a:lnTo>
                  <a:lnTo>
                    <a:pt x="371" y="758"/>
                  </a:lnTo>
                  <a:lnTo>
                    <a:pt x="410" y="765"/>
                  </a:lnTo>
                  <a:lnTo>
                    <a:pt x="485" y="780"/>
                  </a:lnTo>
                  <a:lnTo>
                    <a:pt x="598" y="801"/>
                  </a:lnTo>
                  <a:lnTo>
                    <a:pt x="711" y="823"/>
                  </a:lnTo>
                  <a:lnTo>
                    <a:pt x="893" y="892"/>
                  </a:lnTo>
                  <a:lnTo>
                    <a:pt x="1044" y="920"/>
                  </a:lnTo>
                  <a:lnTo>
                    <a:pt x="1150" y="975"/>
                  </a:lnTo>
                  <a:lnTo>
                    <a:pt x="1226" y="989"/>
                  </a:lnTo>
                  <a:lnTo>
                    <a:pt x="1271" y="964"/>
                  </a:lnTo>
                  <a:lnTo>
                    <a:pt x="1414" y="1025"/>
                  </a:lnTo>
                  <a:lnTo>
                    <a:pt x="1558" y="1087"/>
                  </a:lnTo>
                  <a:lnTo>
                    <a:pt x="1710" y="1115"/>
                  </a:lnTo>
                  <a:lnTo>
                    <a:pt x="1816" y="1170"/>
                  </a:lnTo>
                  <a:lnTo>
                    <a:pt x="1995" y="1068"/>
                  </a:lnTo>
                  <a:lnTo>
                    <a:pt x="2049" y="1180"/>
                  </a:lnTo>
                  <a:lnTo>
                    <a:pt x="2289" y="1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39" name="Freeform 230"/>
            <p:cNvSpPr>
              <a:spLocks/>
            </p:cNvSpPr>
            <p:nvPr/>
          </p:nvSpPr>
          <p:spPr bwMode="gray">
            <a:xfrm>
              <a:off x="1826" y="2307"/>
              <a:ext cx="384" cy="200"/>
            </a:xfrm>
            <a:custGeom>
              <a:avLst/>
              <a:gdLst>
                <a:gd name="T0" fmla="*/ 0 w 2445"/>
                <a:gd name="T1" fmla="*/ 0 h 1180"/>
                <a:gd name="T2" fmla="*/ 0 w 2445"/>
                <a:gd name="T3" fmla="*/ 0 h 1180"/>
                <a:gd name="T4" fmla="*/ 0 w 2445"/>
                <a:gd name="T5" fmla="*/ 0 h 1180"/>
                <a:gd name="T6" fmla="*/ 0 w 2445"/>
                <a:gd name="T7" fmla="*/ 0 h 1180"/>
                <a:gd name="T8" fmla="*/ 0 w 2445"/>
                <a:gd name="T9" fmla="*/ 0 h 1180"/>
                <a:gd name="T10" fmla="*/ 0 w 2445"/>
                <a:gd name="T11" fmla="*/ 0 h 1180"/>
                <a:gd name="T12" fmla="*/ 0 w 2445"/>
                <a:gd name="T13" fmla="*/ 0 h 1180"/>
                <a:gd name="T14" fmla="*/ 0 w 2445"/>
                <a:gd name="T15" fmla="*/ 0 h 1180"/>
                <a:gd name="T16" fmla="*/ 0 w 2445"/>
                <a:gd name="T17" fmla="*/ 0 h 1180"/>
                <a:gd name="T18" fmla="*/ 0 w 2445"/>
                <a:gd name="T19" fmla="*/ 0 h 1180"/>
                <a:gd name="T20" fmla="*/ 0 w 2445"/>
                <a:gd name="T21" fmla="*/ 0 h 1180"/>
                <a:gd name="T22" fmla="*/ 0 w 2445"/>
                <a:gd name="T23" fmla="*/ 0 h 1180"/>
                <a:gd name="T24" fmla="*/ 0 w 2445"/>
                <a:gd name="T25" fmla="*/ 0 h 1180"/>
                <a:gd name="T26" fmla="*/ 0 w 2445"/>
                <a:gd name="T27" fmla="*/ 0 h 1180"/>
                <a:gd name="T28" fmla="*/ 0 w 2445"/>
                <a:gd name="T29" fmla="*/ 0 h 1180"/>
                <a:gd name="T30" fmla="*/ 0 w 2445"/>
                <a:gd name="T31" fmla="*/ 0 h 1180"/>
                <a:gd name="T32" fmla="*/ 0 w 2445"/>
                <a:gd name="T33" fmla="*/ 0 h 1180"/>
                <a:gd name="T34" fmla="*/ 0 w 2445"/>
                <a:gd name="T35" fmla="*/ 0 h 1180"/>
                <a:gd name="T36" fmla="*/ 0 w 2445"/>
                <a:gd name="T37" fmla="*/ 0 h 1180"/>
                <a:gd name="T38" fmla="*/ 0 w 2445"/>
                <a:gd name="T39" fmla="*/ 0 h 1180"/>
                <a:gd name="T40" fmla="*/ 0 w 2445"/>
                <a:gd name="T41" fmla="*/ 0 h 1180"/>
                <a:gd name="T42" fmla="*/ 0 w 2445"/>
                <a:gd name="T43" fmla="*/ 0 h 1180"/>
                <a:gd name="T44" fmla="*/ 0 w 2445"/>
                <a:gd name="T45" fmla="*/ 0 h 1180"/>
                <a:gd name="T46" fmla="*/ 0 w 2445"/>
                <a:gd name="T47" fmla="*/ 0 h 1180"/>
                <a:gd name="T48" fmla="*/ 0 w 2445"/>
                <a:gd name="T49" fmla="*/ 0 h 1180"/>
                <a:gd name="T50" fmla="*/ 0 w 2445"/>
                <a:gd name="T51" fmla="*/ 0 h 1180"/>
                <a:gd name="T52" fmla="*/ 0 w 2445"/>
                <a:gd name="T53" fmla="*/ 0 h 1180"/>
                <a:gd name="T54" fmla="*/ 0 w 2445"/>
                <a:gd name="T55" fmla="*/ 0 h 1180"/>
                <a:gd name="T56" fmla="*/ 0 w 2445"/>
                <a:gd name="T57" fmla="*/ 0 h 1180"/>
                <a:gd name="T58" fmla="*/ 0 w 2445"/>
                <a:gd name="T59" fmla="*/ 0 h 1180"/>
                <a:gd name="T60" fmla="*/ 0 w 2445"/>
                <a:gd name="T61" fmla="*/ 0 h 1180"/>
                <a:gd name="T62" fmla="*/ 0 w 2445"/>
                <a:gd name="T63" fmla="*/ 0 h 1180"/>
                <a:gd name="T64" fmla="*/ 0 w 2445"/>
                <a:gd name="T65" fmla="*/ 0 h 1180"/>
                <a:gd name="T66" fmla="*/ 0 w 2445"/>
                <a:gd name="T67" fmla="*/ 0 h 1180"/>
                <a:gd name="T68" fmla="*/ 0 w 2445"/>
                <a:gd name="T69" fmla="*/ 0 h 1180"/>
                <a:gd name="T70" fmla="*/ 0 w 2445"/>
                <a:gd name="T71" fmla="*/ 0 h 1180"/>
                <a:gd name="T72" fmla="*/ 0 w 2445"/>
                <a:gd name="T73" fmla="*/ 0 h 1180"/>
                <a:gd name="T74" fmla="*/ 0 w 2445"/>
                <a:gd name="T75" fmla="*/ 0 h 1180"/>
                <a:gd name="T76" fmla="*/ 0 w 2445"/>
                <a:gd name="T77" fmla="*/ 0 h 1180"/>
                <a:gd name="T78" fmla="*/ 0 w 2445"/>
                <a:gd name="T79" fmla="*/ 0 h 11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45"/>
                <a:gd name="T121" fmla="*/ 0 h 1180"/>
                <a:gd name="T122" fmla="*/ 2445 w 2445"/>
                <a:gd name="T123" fmla="*/ 1180 h 118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45" h="1180">
                  <a:moveTo>
                    <a:pt x="2289" y="1159"/>
                  </a:moveTo>
                  <a:lnTo>
                    <a:pt x="2445" y="985"/>
                  </a:lnTo>
                  <a:lnTo>
                    <a:pt x="2284" y="818"/>
                  </a:lnTo>
                  <a:lnTo>
                    <a:pt x="2079" y="676"/>
                  </a:lnTo>
                  <a:lnTo>
                    <a:pt x="1881" y="503"/>
                  </a:lnTo>
                  <a:lnTo>
                    <a:pt x="1932" y="445"/>
                  </a:lnTo>
                  <a:lnTo>
                    <a:pt x="1774" y="449"/>
                  </a:lnTo>
                  <a:lnTo>
                    <a:pt x="1562" y="340"/>
                  </a:lnTo>
                  <a:lnTo>
                    <a:pt x="1371" y="133"/>
                  </a:lnTo>
                  <a:lnTo>
                    <a:pt x="1048" y="174"/>
                  </a:lnTo>
                  <a:lnTo>
                    <a:pt x="914" y="250"/>
                  </a:lnTo>
                  <a:lnTo>
                    <a:pt x="694" y="174"/>
                  </a:lnTo>
                  <a:lnTo>
                    <a:pt x="496" y="0"/>
                  </a:lnTo>
                  <a:lnTo>
                    <a:pt x="293" y="29"/>
                  </a:lnTo>
                  <a:lnTo>
                    <a:pt x="14" y="44"/>
                  </a:lnTo>
                  <a:lnTo>
                    <a:pt x="0" y="109"/>
                  </a:lnTo>
                  <a:lnTo>
                    <a:pt x="220" y="185"/>
                  </a:lnTo>
                  <a:lnTo>
                    <a:pt x="237" y="290"/>
                  </a:lnTo>
                  <a:lnTo>
                    <a:pt x="41" y="287"/>
                  </a:lnTo>
                  <a:lnTo>
                    <a:pt x="12" y="418"/>
                  </a:lnTo>
                  <a:lnTo>
                    <a:pt x="60" y="562"/>
                  </a:lnTo>
                  <a:lnTo>
                    <a:pt x="279" y="638"/>
                  </a:lnTo>
                  <a:lnTo>
                    <a:pt x="379" y="725"/>
                  </a:lnTo>
                  <a:lnTo>
                    <a:pt x="371" y="758"/>
                  </a:lnTo>
                  <a:lnTo>
                    <a:pt x="410" y="765"/>
                  </a:lnTo>
                  <a:lnTo>
                    <a:pt x="485" y="780"/>
                  </a:lnTo>
                  <a:lnTo>
                    <a:pt x="598" y="801"/>
                  </a:lnTo>
                  <a:lnTo>
                    <a:pt x="711" y="823"/>
                  </a:lnTo>
                  <a:lnTo>
                    <a:pt x="893" y="892"/>
                  </a:lnTo>
                  <a:lnTo>
                    <a:pt x="1044" y="920"/>
                  </a:lnTo>
                  <a:lnTo>
                    <a:pt x="1150" y="975"/>
                  </a:lnTo>
                  <a:lnTo>
                    <a:pt x="1226" y="989"/>
                  </a:lnTo>
                  <a:lnTo>
                    <a:pt x="1271" y="964"/>
                  </a:lnTo>
                  <a:lnTo>
                    <a:pt x="1414" y="1025"/>
                  </a:lnTo>
                  <a:lnTo>
                    <a:pt x="1558" y="1087"/>
                  </a:lnTo>
                  <a:lnTo>
                    <a:pt x="1710" y="1115"/>
                  </a:lnTo>
                  <a:lnTo>
                    <a:pt x="1816" y="1170"/>
                  </a:lnTo>
                  <a:lnTo>
                    <a:pt x="1995" y="1068"/>
                  </a:lnTo>
                  <a:lnTo>
                    <a:pt x="2049" y="1180"/>
                  </a:lnTo>
                  <a:lnTo>
                    <a:pt x="2289" y="115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0" name="Freeform 231"/>
            <p:cNvSpPr>
              <a:spLocks/>
            </p:cNvSpPr>
            <p:nvPr/>
          </p:nvSpPr>
          <p:spPr bwMode="gray">
            <a:xfrm>
              <a:off x="246" y="1846"/>
              <a:ext cx="914" cy="728"/>
            </a:xfrm>
            <a:custGeom>
              <a:avLst/>
              <a:gdLst>
                <a:gd name="T0" fmla="*/ 0 w 5824"/>
                <a:gd name="T1" fmla="*/ 0 h 4294"/>
                <a:gd name="T2" fmla="*/ 0 w 5824"/>
                <a:gd name="T3" fmla="*/ 0 h 4294"/>
                <a:gd name="T4" fmla="*/ 0 w 5824"/>
                <a:gd name="T5" fmla="*/ 0 h 4294"/>
                <a:gd name="T6" fmla="*/ 0 w 5824"/>
                <a:gd name="T7" fmla="*/ 0 h 4294"/>
                <a:gd name="T8" fmla="*/ 0 w 5824"/>
                <a:gd name="T9" fmla="*/ 0 h 4294"/>
                <a:gd name="T10" fmla="*/ 0 w 5824"/>
                <a:gd name="T11" fmla="*/ 0 h 4294"/>
                <a:gd name="T12" fmla="*/ 0 w 5824"/>
                <a:gd name="T13" fmla="*/ 0 h 4294"/>
                <a:gd name="T14" fmla="*/ 0 w 5824"/>
                <a:gd name="T15" fmla="*/ 0 h 4294"/>
                <a:gd name="T16" fmla="*/ 0 w 5824"/>
                <a:gd name="T17" fmla="*/ 0 h 4294"/>
                <a:gd name="T18" fmla="*/ 0 w 5824"/>
                <a:gd name="T19" fmla="*/ 0 h 4294"/>
                <a:gd name="T20" fmla="*/ 0 w 5824"/>
                <a:gd name="T21" fmla="*/ 0 h 4294"/>
                <a:gd name="T22" fmla="*/ 0 w 5824"/>
                <a:gd name="T23" fmla="*/ 0 h 4294"/>
                <a:gd name="T24" fmla="*/ 0 w 5824"/>
                <a:gd name="T25" fmla="*/ 0 h 4294"/>
                <a:gd name="T26" fmla="*/ 0 w 5824"/>
                <a:gd name="T27" fmla="*/ 0 h 4294"/>
                <a:gd name="T28" fmla="*/ 0 w 5824"/>
                <a:gd name="T29" fmla="*/ 0 h 4294"/>
                <a:gd name="T30" fmla="*/ 0 w 5824"/>
                <a:gd name="T31" fmla="*/ 0 h 4294"/>
                <a:gd name="T32" fmla="*/ 0 w 5824"/>
                <a:gd name="T33" fmla="*/ 0 h 4294"/>
                <a:gd name="T34" fmla="*/ 0 w 5824"/>
                <a:gd name="T35" fmla="*/ 0 h 4294"/>
                <a:gd name="T36" fmla="*/ 0 w 5824"/>
                <a:gd name="T37" fmla="*/ 0 h 4294"/>
                <a:gd name="T38" fmla="*/ 0 w 5824"/>
                <a:gd name="T39" fmla="*/ 0 h 4294"/>
                <a:gd name="T40" fmla="*/ 0 w 5824"/>
                <a:gd name="T41" fmla="*/ 0 h 4294"/>
                <a:gd name="T42" fmla="*/ 0 w 5824"/>
                <a:gd name="T43" fmla="*/ 0 h 4294"/>
                <a:gd name="T44" fmla="*/ 0 w 5824"/>
                <a:gd name="T45" fmla="*/ 0 h 4294"/>
                <a:gd name="T46" fmla="*/ 0 w 5824"/>
                <a:gd name="T47" fmla="*/ 0 h 4294"/>
                <a:gd name="T48" fmla="*/ 0 w 5824"/>
                <a:gd name="T49" fmla="*/ 0 h 4294"/>
                <a:gd name="T50" fmla="*/ 0 w 5824"/>
                <a:gd name="T51" fmla="*/ 0 h 4294"/>
                <a:gd name="T52" fmla="*/ 0 w 5824"/>
                <a:gd name="T53" fmla="*/ 0 h 4294"/>
                <a:gd name="T54" fmla="*/ 0 w 5824"/>
                <a:gd name="T55" fmla="*/ 0 h 4294"/>
                <a:gd name="T56" fmla="*/ 0 w 5824"/>
                <a:gd name="T57" fmla="*/ 0 h 4294"/>
                <a:gd name="T58" fmla="*/ 0 w 5824"/>
                <a:gd name="T59" fmla="*/ 0 h 4294"/>
                <a:gd name="T60" fmla="*/ 0 w 5824"/>
                <a:gd name="T61" fmla="*/ 0 h 4294"/>
                <a:gd name="T62" fmla="*/ 0 w 5824"/>
                <a:gd name="T63" fmla="*/ 0 h 4294"/>
                <a:gd name="T64" fmla="*/ 0 w 5824"/>
                <a:gd name="T65" fmla="*/ 0 h 4294"/>
                <a:gd name="T66" fmla="*/ 0 w 5824"/>
                <a:gd name="T67" fmla="*/ 0 h 4294"/>
                <a:gd name="T68" fmla="*/ 0 w 5824"/>
                <a:gd name="T69" fmla="*/ 0 h 4294"/>
                <a:gd name="T70" fmla="*/ 0 w 5824"/>
                <a:gd name="T71" fmla="*/ 0 h 4294"/>
                <a:gd name="T72" fmla="*/ 0 w 5824"/>
                <a:gd name="T73" fmla="*/ 0 h 4294"/>
                <a:gd name="T74" fmla="*/ 0 w 5824"/>
                <a:gd name="T75" fmla="*/ 0 h 4294"/>
                <a:gd name="T76" fmla="*/ 0 w 5824"/>
                <a:gd name="T77" fmla="*/ 0 h 4294"/>
                <a:gd name="T78" fmla="*/ 0 w 5824"/>
                <a:gd name="T79" fmla="*/ 0 h 4294"/>
                <a:gd name="T80" fmla="*/ 0 w 5824"/>
                <a:gd name="T81" fmla="*/ 0 h 4294"/>
                <a:gd name="T82" fmla="*/ 0 w 5824"/>
                <a:gd name="T83" fmla="*/ 0 h 4294"/>
                <a:gd name="T84" fmla="*/ 0 w 5824"/>
                <a:gd name="T85" fmla="*/ 0 h 4294"/>
                <a:gd name="T86" fmla="*/ 0 w 5824"/>
                <a:gd name="T87" fmla="*/ 0 h 4294"/>
                <a:gd name="T88" fmla="*/ 0 w 5824"/>
                <a:gd name="T89" fmla="*/ 0 h 4294"/>
                <a:gd name="T90" fmla="*/ 0 w 5824"/>
                <a:gd name="T91" fmla="*/ 0 h 4294"/>
                <a:gd name="T92" fmla="*/ 0 w 5824"/>
                <a:gd name="T93" fmla="*/ 0 h 4294"/>
                <a:gd name="T94" fmla="*/ 0 w 5824"/>
                <a:gd name="T95" fmla="*/ 0 h 4294"/>
                <a:gd name="T96" fmla="*/ 0 w 5824"/>
                <a:gd name="T97" fmla="*/ 0 h 4294"/>
                <a:gd name="T98" fmla="*/ 0 w 5824"/>
                <a:gd name="T99" fmla="*/ 0 h 4294"/>
                <a:gd name="T100" fmla="*/ 0 w 5824"/>
                <a:gd name="T101" fmla="*/ 0 h 4294"/>
                <a:gd name="T102" fmla="*/ 0 w 5824"/>
                <a:gd name="T103" fmla="*/ 0 h 4294"/>
                <a:gd name="T104" fmla="*/ 0 w 5824"/>
                <a:gd name="T105" fmla="*/ 0 h 42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824"/>
                <a:gd name="T160" fmla="*/ 0 h 4294"/>
                <a:gd name="T161" fmla="*/ 5824 w 5824"/>
                <a:gd name="T162" fmla="*/ 4294 h 42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824" h="4294">
                  <a:moveTo>
                    <a:pt x="97" y="37"/>
                  </a:moveTo>
                  <a:lnTo>
                    <a:pt x="90" y="70"/>
                  </a:lnTo>
                  <a:lnTo>
                    <a:pt x="83" y="102"/>
                  </a:lnTo>
                  <a:lnTo>
                    <a:pt x="39" y="127"/>
                  </a:lnTo>
                  <a:lnTo>
                    <a:pt x="31" y="161"/>
                  </a:lnTo>
                  <a:lnTo>
                    <a:pt x="69" y="168"/>
                  </a:lnTo>
                  <a:lnTo>
                    <a:pt x="138" y="214"/>
                  </a:lnTo>
                  <a:lnTo>
                    <a:pt x="371" y="225"/>
                  </a:lnTo>
                  <a:lnTo>
                    <a:pt x="444" y="70"/>
                  </a:lnTo>
                  <a:lnTo>
                    <a:pt x="616" y="0"/>
                  </a:lnTo>
                  <a:lnTo>
                    <a:pt x="843" y="43"/>
                  </a:lnTo>
                  <a:lnTo>
                    <a:pt x="928" y="196"/>
                  </a:lnTo>
                  <a:lnTo>
                    <a:pt x="1213" y="149"/>
                  </a:lnTo>
                  <a:lnTo>
                    <a:pt x="1576" y="286"/>
                  </a:lnTo>
                  <a:lnTo>
                    <a:pt x="1668" y="405"/>
                  </a:lnTo>
                  <a:lnTo>
                    <a:pt x="2166" y="466"/>
                  </a:lnTo>
                  <a:lnTo>
                    <a:pt x="2338" y="397"/>
                  </a:lnTo>
                  <a:lnTo>
                    <a:pt x="2633" y="488"/>
                  </a:lnTo>
                  <a:lnTo>
                    <a:pt x="2843" y="426"/>
                  </a:lnTo>
                  <a:lnTo>
                    <a:pt x="2987" y="487"/>
                  </a:lnTo>
                  <a:lnTo>
                    <a:pt x="3473" y="785"/>
                  </a:lnTo>
                  <a:lnTo>
                    <a:pt x="3669" y="788"/>
                  </a:lnTo>
                  <a:lnTo>
                    <a:pt x="3690" y="690"/>
                  </a:lnTo>
                  <a:lnTo>
                    <a:pt x="3669" y="788"/>
                  </a:lnTo>
                  <a:lnTo>
                    <a:pt x="3511" y="792"/>
                  </a:lnTo>
                  <a:lnTo>
                    <a:pt x="3565" y="904"/>
                  </a:lnTo>
                  <a:lnTo>
                    <a:pt x="3440" y="1119"/>
                  </a:lnTo>
                  <a:lnTo>
                    <a:pt x="3292" y="1259"/>
                  </a:lnTo>
                  <a:lnTo>
                    <a:pt x="3318" y="1503"/>
                  </a:lnTo>
                  <a:lnTo>
                    <a:pt x="3375" y="1785"/>
                  </a:lnTo>
                  <a:lnTo>
                    <a:pt x="3640" y="1836"/>
                  </a:lnTo>
                  <a:lnTo>
                    <a:pt x="3792" y="2035"/>
                  </a:lnTo>
                  <a:lnTo>
                    <a:pt x="4180" y="2245"/>
                  </a:lnTo>
                  <a:lnTo>
                    <a:pt x="4437" y="2328"/>
                  </a:lnTo>
                  <a:lnTo>
                    <a:pt x="4702" y="2379"/>
                  </a:lnTo>
                  <a:lnTo>
                    <a:pt x="4817" y="2571"/>
                  </a:lnTo>
                  <a:lnTo>
                    <a:pt x="4751" y="2695"/>
                  </a:lnTo>
                  <a:lnTo>
                    <a:pt x="4926" y="2796"/>
                  </a:lnTo>
                  <a:lnTo>
                    <a:pt x="5115" y="2832"/>
                  </a:lnTo>
                  <a:lnTo>
                    <a:pt x="5287" y="2762"/>
                  </a:lnTo>
                  <a:lnTo>
                    <a:pt x="5501" y="2497"/>
                  </a:lnTo>
                  <a:lnTo>
                    <a:pt x="5605" y="2382"/>
                  </a:lnTo>
                  <a:lnTo>
                    <a:pt x="5664" y="2291"/>
                  </a:lnTo>
                  <a:lnTo>
                    <a:pt x="5824" y="2458"/>
                  </a:lnTo>
                  <a:lnTo>
                    <a:pt x="5644" y="3476"/>
                  </a:lnTo>
                  <a:lnTo>
                    <a:pt x="5298" y="3988"/>
                  </a:lnTo>
                  <a:lnTo>
                    <a:pt x="5267" y="3948"/>
                  </a:lnTo>
                  <a:lnTo>
                    <a:pt x="5229" y="3941"/>
                  </a:lnTo>
                  <a:lnTo>
                    <a:pt x="5236" y="3908"/>
                  </a:lnTo>
                  <a:lnTo>
                    <a:pt x="5199" y="3901"/>
                  </a:lnTo>
                  <a:lnTo>
                    <a:pt x="5161" y="3894"/>
                  </a:lnTo>
                  <a:lnTo>
                    <a:pt x="5123" y="3887"/>
                  </a:lnTo>
                  <a:lnTo>
                    <a:pt x="5130" y="3854"/>
                  </a:lnTo>
                  <a:lnTo>
                    <a:pt x="5092" y="3847"/>
                  </a:lnTo>
                  <a:lnTo>
                    <a:pt x="5085" y="3879"/>
                  </a:lnTo>
                  <a:lnTo>
                    <a:pt x="5048" y="3872"/>
                  </a:lnTo>
                  <a:lnTo>
                    <a:pt x="5009" y="3865"/>
                  </a:lnTo>
                  <a:lnTo>
                    <a:pt x="4965" y="3890"/>
                  </a:lnTo>
                  <a:lnTo>
                    <a:pt x="4958" y="3924"/>
                  </a:lnTo>
                  <a:lnTo>
                    <a:pt x="4913" y="3949"/>
                  </a:lnTo>
                  <a:lnTo>
                    <a:pt x="4869" y="3974"/>
                  </a:lnTo>
                  <a:lnTo>
                    <a:pt x="4862" y="4006"/>
                  </a:lnTo>
                  <a:lnTo>
                    <a:pt x="4816" y="4032"/>
                  </a:lnTo>
                  <a:lnTo>
                    <a:pt x="4809" y="4064"/>
                  </a:lnTo>
                  <a:lnTo>
                    <a:pt x="4786" y="3992"/>
                  </a:lnTo>
                  <a:lnTo>
                    <a:pt x="4779" y="4025"/>
                  </a:lnTo>
                  <a:lnTo>
                    <a:pt x="4741" y="4018"/>
                  </a:lnTo>
                  <a:lnTo>
                    <a:pt x="4703" y="4010"/>
                  </a:lnTo>
                  <a:lnTo>
                    <a:pt x="4696" y="4043"/>
                  </a:lnTo>
                  <a:lnTo>
                    <a:pt x="4658" y="4036"/>
                  </a:lnTo>
                  <a:lnTo>
                    <a:pt x="4621" y="4029"/>
                  </a:lnTo>
                  <a:lnTo>
                    <a:pt x="4614" y="4061"/>
                  </a:lnTo>
                  <a:lnTo>
                    <a:pt x="4607" y="4093"/>
                  </a:lnTo>
                  <a:lnTo>
                    <a:pt x="4600" y="4127"/>
                  </a:lnTo>
                  <a:lnTo>
                    <a:pt x="4593" y="4159"/>
                  </a:lnTo>
                  <a:lnTo>
                    <a:pt x="4555" y="4152"/>
                  </a:lnTo>
                  <a:lnTo>
                    <a:pt x="4517" y="4145"/>
                  </a:lnTo>
                  <a:lnTo>
                    <a:pt x="4479" y="4137"/>
                  </a:lnTo>
                  <a:lnTo>
                    <a:pt x="4435" y="4163"/>
                  </a:lnTo>
                  <a:lnTo>
                    <a:pt x="4396" y="4155"/>
                  </a:lnTo>
                  <a:lnTo>
                    <a:pt x="4390" y="4189"/>
                  </a:lnTo>
                  <a:lnTo>
                    <a:pt x="4383" y="4221"/>
                  </a:lnTo>
                  <a:lnTo>
                    <a:pt x="4338" y="4246"/>
                  </a:lnTo>
                  <a:lnTo>
                    <a:pt x="4300" y="4239"/>
                  </a:lnTo>
                  <a:lnTo>
                    <a:pt x="4263" y="4232"/>
                  </a:lnTo>
                  <a:lnTo>
                    <a:pt x="4224" y="4225"/>
                  </a:lnTo>
                  <a:lnTo>
                    <a:pt x="4187" y="4218"/>
                  </a:lnTo>
                  <a:lnTo>
                    <a:pt x="4180" y="4250"/>
                  </a:lnTo>
                  <a:lnTo>
                    <a:pt x="4142" y="4243"/>
                  </a:lnTo>
                  <a:lnTo>
                    <a:pt x="4097" y="4268"/>
                  </a:lnTo>
                  <a:lnTo>
                    <a:pt x="4052" y="4294"/>
                  </a:lnTo>
                  <a:lnTo>
                    <a:pt x="4015" y="4287"/>
                  </a:lnTo>
                  <a:lnTo>
                    <a:pt x="3978" y="4280"/>
                  </a:lnTo>
                  <a:lnTo>
                    <a:pt x="3985" y="4246"/>
                  </a:lnTo>
                  <a:lnTo>
                    <a:pt x="3991" y="4214"/>
                  </a:lnTo>
                  <a:lnTo>
                    <a:pt x="3998" y="4181"/>
                  </a:lnTo>
                  <a:lnTo>
                    <a:pt x="3923" y="4167"/>
                  </a:lnTo>
                  <a:lnTo>
                    <a:pt x="3886" y="4159"/>
                  </a:lnTo>
                  <a:lnTo>
                    <a:pt x="3840" y="4185"/>
                  </a:lnTo>
                  <a:lnTo>
                    <a:pt x="3765" y="4170"/>
                  </a:lnTo>
                  <a:lnTo>
                    <a:pt x="3772" y="4138"/>
                  </a:lnTo>
                  <a:lnTo>
                    <a:pt x="3734" y="4131"/>
                  </a:lnTo>
                  <a:lnTo>
                    <a:pt x="3703" y="4091"/>
                  </a:lnTo>
                  <a:lnTo>
                    <a:pt x="3659" y="4117"/>
                  </a:lnTo>
                  <a:lnTo>
                    <a:pt x="3628" y="4076"/>
                  </a:lnTo>
                  <a:lnTo>
                    <a:pt x="3597" y="4037"/>
                  </a:lnTo>
                  <a:lnTo>
                    <a:pt x="3567" y="3996"/>
                  </a:lnTo>
                  <a:lnTo>
                    <a:pt x="3528" y="3989"/>
                  </a:lnTo>
                  <a:lnTo>
                    <a:pt x="3491" y="3982"/>
                  </a:lnTo>
                  <a:lnTo>
                    <a:pt x="3454" y="3975"/>
                  </a:lnTo>
                  <a:lnTo>
                    <a:pt x="3408" y="4000"/>
                  </a:lnTo>
                  <a:lnTo>
                    <a:pt x="3364" y="4026"/>
                  </a:lnTo>
                  <a:lnTo>
                    <a:pt x="3326" y="4019"/>
                  </a:lnTo>
                  <a:lnTo>
                    <a:pt x="3281" y="4044"/>
                  </a:lnTo>
                  <a:lnTo>
                    <a:pt x="3236" y="4069"/>
                  </a:lnTo>
                  <a:lnTo>
                    <a:pt x="3229" y="4103"/>
                  </a:lnTo>
                  <a:lnTo>
                    <a:pt x="3185" y="4128"/>
                  </a:lnTo>
                  <a:lnTo>
                    <a:pt x="3177" y="4160"/>
                  </a:lnTo>
                  <a:lnTo>
                    <a:pt x="3133" y="4185"/>
                  </a:lnTo>
                  <a:lnTo>
                    <a:pt x="3094" y="4178"/>
                  </a:lnTo>
                  <a:lnTo>
                    <a:pt x="3087" y="4211"/>
                  </a:lnTo>
                  <a:lnTo>
                    <a:pt x="3081" y="4244"/>
                  </a:lnTo>
                  <a:lnTo>
                    <a:pt x="3043" y="4236"/>
                  </a:lnTo>
                  <a:lnTo>
                    <a:pt x="3013" y="4197"/>
                  </a:lnTo>
                  <a:lnTo>
                    <a:pt x="3020" y="4164"/>
                  </a:lnTo>
                  <a:lnTo>
                    <a:pt x="3027" y="4132"/>
                  </a:lnTo>
                  <a:lnTo>
                    <a:pt x="3071" y="4106"/>
                  </a:lnTo>
                  <a:lnTo>
                    <a:pt x="3078" y="4073"/>
                  </a:lnTo>
                  <a:lnTo>
                    <a:pt x="3092" y="4008"/>
                  </a:lnTo>
                  <a:lnTo>
                    <a:pt x="3055" y="4000"/>
                  </a:lnTo>
                  <a:lnTo>
                    <a:pt x="3024" y="3961"/>
                  </a:lnTo>
                  <a:lnTo>
                    <a:pt x="2979" y="3986"/>
                  </a:lnTo>
                  <a:lnTo>
                    <a:pt x="2942" y="3979"/>
                  </a:lnTo>
                  <a:lnTo>
                    <a:pt x="2903" y="3972"/>
                  </a:lnTo>
                  <a:lnTo>
                    <a:pt x="2866" y="3965"/>
                  </a:lnTo>
                  <a:lnTo>
                    <a:pt x="2859" y="3997"/>
                  </a:lnTo>
                  <a:lnTo>
                    <a:pt x="2821" y="3990"/>
                  </a:lnTo>
                  <a:lnTo>
                    <a:pt x="2790" y="3951"/>
                  </a:lnTo>
                  <a:lnTo>
                    <a:pt x="2753" y="3943"/>
                  </a:lnTo>
                  <a:lnTo>
                    <a:pt x="2715" y="3936"/>
                  </a:lnTo>
                  <a:lnTo>
                    <a:pt x="2708" y="3969"/>
                  </a:lnTo>
                  <a:lnTo>
                    <a:pt x="2671" y="3961"/>
                  </a:lnTo>
                  <a:lnTo>
                    <a:pt x="2632" y="3954"/>
                  </a:lnTo>
                  <a:lnTo>
                    <a:pt x="2595" y="3947"/>
                  </a:lnTo>
                  <a:lnTo>
                    <a:pt x="2557" y="3940"/>
                  </a:lnTo>
                  <a:lnTo>
                    <a:pt x="2519" y="3933"/>
                  </a:lnTo>
                  <a:lnTo>
                    <a:pt x="2489" y="3892"/>
                  </a:lnTo>
                  <a:lnTo>
                    <a:pt x="2458" y="3853"/>
                  </a:lnTo>
                  <a:lnTo>
                    <a:pt x="2382" y="3839"/>
                  </a:lnTo>
                  <a:lnTo>
                    <a:pt x="2389" y="3805"/>
                  </a:lnTo>
                  <a:lnTo>
                    <a:pt x="2306" y="3823"/>
                  </a:lnTo>
                  <a:lnTo>
                    <a:pt x="2269" y="3816"/>
                  </a:lnTo>
                  <a:lnTo>
                    <a:pt x="2232" y="3809"/>
                  </a:lnTo>
                  <a:lnTo>
                    <a:pt x="2239" y="3777"/>
                  </a:lnTo>
                  <a:lnTo>
                    <a:pt x="2207" y="3737"/>
                  </a:lnTo>
                  <a:lnTo>
                    <a:pt x="2200" y="3770"/>
                  </a:lnTo>
                  <a:lnTo>
                    <a:pt x="2193" y="3802"/>
                  </a:lnTo>
                  <a:lnTo>
                    <a:pt x="2156" y="3795"/>
                  </a:lnTo>
                  <a:lnTo>
                    <a:pt x="2118" y="3788"/>
                  </a:lnTo>
                  <a:lnTo>
                    <a:pt x="2125" y="3756"/>
                  </a:lnTo>
                  <a:lnTo>
                    <a:pt x="2101" y="3683"/>
                  </a:lnTo>
                  <a:lnTo>
                    <a:pt x="2108" y="3650"/>
                  </a:lnTo>
                  <a:lnTo>
                    <a:pt x="2071" y="3642"/>
                  </a:lnTo>
                  <a:lnTo>
                    <a:pt x="2064" y="3676"/>
                  </a:lnTo>
                  <a:lnTo>
                    <a:pt x="2033" y="3635"/>
                  </a:lnTo>
                  <a:lnTo>
                    <a:pt x="1995" y="3628"/>
                  </a:lnTo>
                  <a:lnTo>
                    <a:pt x="1957" y="3621"/>
                  </a:lnTo>
                  <a:lnTo>
                    <a:pt x="1920" y="3614"/>
                  </a:lnTo>
                  <a:lnTo>
                    <a:pt x="1851" y="3566"/>
                  </a:lnTo>
                  <a:lnTo>
                    <a:pt x="1896" y="3541"/>
                  </a:lnTo>
                  <a:lnTo>
                    <a:pt x="1903" y="3509"/>
                  </a:lnTo>
                  <a:lnTo>
                    <a:pt x="1910" y="3476"/>
                  </a:lnTo>
                  <a:lnTo>
                    <a:pt x="1865" y="3502"/>
                  </a:lnTo>
                  <a:lnTo>
                    <a:pt x="1835" y="3461"/>
                  </a:lnTo>
                  <a:lnTo>
                    <a:pt x="1797" y="3454"/>
                  </a:lnTo>
                  <a:lnTo>
                    <a:pt x="1804" y="3422"/>
                  </a:lnTo>
                  <a:lnTo>
                    <a:pt x="1766" y="3415"/>
                  </a:lnTo>
                  <a:lnTo>
                    <a:pt x="1690" y="3401"/>
                  </a:lnTo>
                  <a:lnTo>
                    <a:pt x="1705" y="3335"/>
                  </a:lnTo>
                  <a:lnTo>
                    <a:pt x="1681" y="3262"/>
                  </a:lnTo>
                  <a:lnTo>
                    <a:pt x="1688" y="3230"/>
                  </a:lnTo>
                  <a:lnTo>
                    <a:pt x="1695" y="3197"/>
                  </a:lnTo>
                  <a:lnTo>
                    <a:pt x="1657" y="3190"/>
                  </a:lnTo>
                  <a:lnTo>
                    <a:pt x="1627" y="3150"/>
                  </a:lnTo>
                  <a:lnTo>
                    <a:pt x="1589" y="3143"/>
                  </a:lnTo>
                  <a:lnTo>
                    <a:pt x="1544" y="3168"/>
                  </a:lnTo>
                  <a:lnTo>
                    <a:pt x="1506" y="3161"/>
                  </a:lnTo>
                  <a:lnTo>
                    <a:pt x="1469" y="3154"/>
                  </a:lnTo>
                  <a:lnTo>
                    <a:pt x="1476" y="3121"/>
                  </a:lnTo>
                  <a:lnTo>
                    <a:pt x="1438" y="3114"/>
                  </a:lnTo>
                  <a:lnTo>
                    <a:pt x="1445" y="3081"/>
                  </a:lnTo>
                  <a:lnTo>
                    <a:pt x="1452" y="3049"/>
                  </a:lnTo>
                  <a:lnTo>
                    <a:pt x="1421" y="3009"/>
                  </a:lnTo>
                  <a:lnTo>
                    <a:pt x="1391" y="2969"/>
                  </a:lnTo>
                  <a:lnTo>
                    <a:pt x="1353" y="2962"/>
                  </a:lnTo>
                  <a:lnTo>
                    <a:pt x="1322" y="2922"/>
                  </a:lnTo>
                  <a:lnTo>
                    <a:pt x="1246" y="2908"/>
                  </a:lnTo>
                  <a:lnTo>
                    <a:pt x="1253" y="2875"/>
                  </a:lnTo>
                  <a:lnTo>
                    <a:pt x="1261" y="2842"/>
                  </a:lnTo>
                  <a:lnTo>
                    <a:pt x="1200" y="2762"/>
                  </a:lnTo>
                  <a:lnTo>
                    <a:pt x="1193" y="2795"/>
                  </a:lnTo>
                  <a:lnTo>
                    <a:pt x="1154" y="2788"/>
                  </a:lnTo>
                  <a:lnTo>
                    <a:pt x="1124" y="2748"/>
                  </a:lnTo>
                  <a:lnTo>
                    <a:pt x="1131" y="2716"/>
                  </a:lnTo>
                  <a:lnTo>
                    <a:pt x="1145" y="2650"/>
                  </a:lnTo>
                  <a:lnTo>
                    <a:pt x="1107" y="2643"/>
                  </a:lnTo>
                  <a:lnTo>
                    <a:pt x="1069" y="2636"/>
                  </a:lnTo>
                  <a:lnTo>
                    <a:pt x="1032" y="2629"/>
                  </a:lnTo>
                  <a:lnTo>
                    <a:pt x="1039" y="2595"/>
                  </a:lnTo>
                  <a:lnTo>
                    <a:pt x="1002" y="2588"/>
                  </a:lnTo>
                  <a:lnTo>
                    <a:pt x="963" y="2581"/>
                  </a:lnTo>
                  <a:lnTo>
                    <a:pt x="919" y="2607"/>
                  </a:lnTo>
                  <a:lnTo>
                    <a:pt x="912" y="2640"/>
                  </a:lnTo>
                  <a:lnTo>
                    <a:pt x="874" y="2632"/>
                  </a:lnTo>
                  <a:lnTo>
                    <a:pt x="867" y="2665"/>
                  </a:lnTo>
                  <a:lnTo>
                    <a:pt x="860" y="2698"/>
                  </a:lnTo>
                  <a:lnTo>
                    <a:pt x="829" y="2658"/>
                  </a:lnTo>
                  <a:lnTo>
                    <a:pt x="798" y="2618"/>
                  </a:lnTo>
                  <a:lnTo>
                    <a:pt x="761" y="2611"/>
                  </a:lnTo>
                  <a:lnTo>
                    <a:pt x="775" y="2546"/>
                  </a:lnTo>
                  <a:lnTo>
                    <a:pt x="737" y="2538"/>
                  </a:lnTo>
                  <a:lnTo>
                    <a:pt x="706" y="2498"/>
                  </a:lnTo>
                  <a:lnTo>
                    <a:pt x="637" y="2451"/>
                  </a:lnTo>
                  <a:lnTo>
                    <a:pt x="614" y="2379"/>
                  </a:lnTo>
                  <a:lnTo>
                    <a:pt x="577" y="2372"/>
                  </a:lnTo>
                  <a:lnTo>
                    <a:pt x="538" y="2364"/>
                  </a:lnTo>
                  <a:lnTo>
                    <a:pt x="545" y="2331"/>
                  </a:lnTo>
                  <a:lnTo>
                    <a:pt x="552" y="2299"/>
                  </a:lnTo>
                  <a:lnTo>
                    <a:pt x="515" y="2292"/>
                  </a:lnTo>
                  <a:lnTo>
                    <a:pt x="522" y="2260"/>
                  </a:lnTo>
                  <a:lnTo>
                    <a:pt x="491" y="2219"/>
                  </a:lnTo>
                  <a:lnTo>
                    <a:pt x="453" y="2212"/>
                  </a:lnTo>
                  <a:lnTo>
                    <a:pt x="416" y="2205"/>
                  </a:lnTo>
                  <a:lnTo>
                    <a:pt x="378" y="2198"/>
                  </a:lnTo>
                  <a:lnTo>
                    <a:pt x="347" y="2157"/>
                  </a:lnTo>
                  <a:lnTo>
                    <a:pt x="317" y="2118"/>
                  </a:lnTo>
                  <a:lnTo>
                    <a:pt x="292" y="2045"/>
                  </a:lnTo>
                  <a:lnTo>
                    <a:pt x="262" y="2006"/>
                  </a:lnTo>
                  <a:lnTo>
                    <a:pt x="218" y="2031"/>
                  </a:lnTo>
                  <a:lnTo>
                    <a:pt x="179" y="2024"/>
                  </a:lnTo>
                  <a:lnTo>
                    <a:pt x="149" y="1983"/>
                  </a:lnTo>
                  <a:lnTo>
                    <a:pt x="163" y="1919"/>
                  </a:lnTo>
                  <a:lnTo>
                    <a:pt x="170" y="1886"/>
                  </a:lnTo>
                  <a:lnTo>
                    <a:pt x="177" y="1853"/>
                  </a:lnTo>
                  <a:lnTo>
                    <a:pt x="191" y="1788"/>
                  </a:lnTo>
                  <a:lnTo>
                    <a:pt x="205" y="1722"/>
                  </a:lnTo>
                  <a:lnTo>
                    <a:pt x="174" y="1683"/>
                  </a:lnTo>
                  <a:lnTo>
                    <a:pt x="137" y="1676"/>
                  </a:lnTo>
                  <a:lnTo>
                    <a:pt x="113" y="1603"/>
                  </a:lnTo>
                  <a:lnTo>
                    <a:pt x="151" y="1610"/>
                  </a:lnTo>
                  <a:lnTo>
                    <a:pt x="158" y="1578"/>
                  </a:lnTo>
                  <a:lnTo>
                    <a:pt x="165" y="1545"/>
                  </a:lnTo>
                  <a:lnTo>
                    <a:pt x="172" y="1512"/>
                  </a:lnTo>
                  <a:lnTo>
                    <a:pt x="210" y="1520"/>
                  </a:lnTo>
                  <a:lnTo>
                    <a:pt x="247" y="1527"/>
                  </a:lnTo>
                  <a:lnTo>
                    <a:pt x="285" y="1534"/>
                  </a:lnTo>
                  <a:lnTo>
                    <a:pt x="271" y="1599"/>
                  </a:lnTo>
                  <a:lnTo>
                    <a:pt x="333" y="1679"/>
                  </a:lnTo>
                  <a:lnTo>
                    <a:pt x="340" y="1647"/>
                  </a:lnTo>
                  <a:lnTo>
                    <a:pt x="377" y="1654"/>
                  </a:lnTo>
                  <a:lnTo>
                    <a:pt x="422" y="1628"/>
                  </a:lnTo>
                  <a:lnTo>
                    <a:pt x="459" y="1635"/>
                  </a:lnTo>
                  <a:lnTo>
                    <a:pt x="498" y="1643"/>
                  </a:lnTo>
                  <a:lnTo>
                    <a:pt x="549" y="1585"/>
                  </a:lnTo>
                  <a:lnTo>
                    <a:pt x="601" y="1526"/>
                  </a:lnTo>
                  <a:lnTo>
                    <a:pt x="608" y="1494"/>
                  </a:lnTo>
                  <a:lnTo>
                    <a:pt x="571" y="1487"/>
                  </a:lnTo>
                  <a:lnTo>
                    <a:pt x="546" y="1414"/>
                  </a:lnTo>
                  <a:lnTo>
                    <a:pt x="553" y="1382"/>
                  </a:lnTo>
                  <a:lnTo>
                    <a:pt x="561" y="1349"/>
                  </a:lnTo>
                  <a:lnTo>
                    <a:pt x="530" y="1309"/>
                  </a:lnTo>
                  <a:lnTo>
                    <a:pt x="493" y="1302"/>
                  </a:lnTo>
                  <a:lnTo>
                    <a:pt x="468" y="1230"/>
                  </a:lnTo>
                  <a:lnTo>
                    <a:pt x="438" y="1189"/>
                  </a:lnTo>
                  <a:lnTo>
                    <a:pt x="445" y="1157"/>
                  </a:lnTo>
                  <a:lnTo>
                    <a:pt x="490" y="1132"/>
                  </a:lnTo>
                  <a:lnTo>
                    <a:pt x="466" y="1059"/>
                  </a:lnTo>
                  <a:lnTo>
                    <a:pt x="474" y="1027"/>
                  </a:lnTo>
                  <a:lnTo>
                    <a:pt x="518" y="1001"/>
                  </a:lnTo>
                  <a:lnTo>
                    <a:pt x="563" y="976"/>
                  </a:lnTo>
                  <a:lnTo>
                    <a:pt x="570" y="943"/>
                  </a:lnTo>
                  <a:lnTo>
                    <a:pt x="584" y="878"/>
                  </a:lnTo>
                  <a:lnTo>
                    <a:pt x="546" y="871"/>
                  </a:lnTo>
                  <a:lnTo>
                    <a:pt x="509" y="864"/>
                  </a:lnTo>
                  <a:lnTo>
                    <a:pt x="515" y="830"/>
                  </a:lnTo>
                  <a:lnTo>
                    <a:pt x="478" y="823"/>
                  </a:lnTo>
                  <a:lnTo>
                    <a:pt x="447" y="784"/>
                  </a:lnTo>
                  <a:lnTo>
                    <a:pt x="454" y="751"/>
                  </a:lnTo>
                  <a:lnTo>
                    <a:pt x="461" y="718"/>
                  </a:lnTo>
                  <a:lnTo>
                    <a:pt x="468" y="686"/>
                  </a:lnTo>
                  <a:lnTo>
                    <a:pt x="476" y="653"/>
                  </a:lnTo>
                  <a:lnTo>
                    <a:pt x="437" y="646"/>
                  </a:lnTo>
                  <a:lnTo>
                    <a:pt x="407" y="606"/>
                  </a:lnTo>
                  <a:lnTo>
                    <a:pt x="414" y="573"/>
                  </a:lnTo>
                  <a:lnTo>
                    <a:pt x="458" y="548"/>
                  </a:lnTo>
                  <a:lnTo>
                    <a:pt x="497" y="555"/>
                  </a:lnTo>
                  <a:lnTo>
                    <a:pt x="503" y="523"/>
                  </a:lnTo>
                  <a:lnTo>
                    <a:pt x="465" y="516"/>
                  </a:lnTo>
                  <a:lnTo>
                    <a:pt x="391" y="501"/>
                  </a:lnTo>
                  <a:lnTo>
                    <a:pt x="428" y="508"/>
                  </a:lnTo>
                  <a:lnTo>
                    <a:pt x="352" y="493"/>
                  </a:lnTo>
                  <a:lnTo>
                    <a:pt x="315" y="486"/>
                  </a:lnTo>
                  <a:lnTo>
                    <a:pt x="284" y="447"/>
                  </a:lnTo>
                  <a:lnTo>
                    <a:pt x="253" y="406"/>
                  </a:lnTo>
                  <a:lnTo>
                    <a:pt x="223" y="367"/>
                  </a:lnTo>
                  <a:lnTo>
                    <a:pt x="185" y="360"/>
                  </a:lnTo>
                  <a:lnTo>
                    <a:pt x="154" y="319"/>
                  </a:lnTo>
                  <a:lnTo>
                    <a:pt x="161" y="287"/>
                  </a:lnTo>
                  <a:lnTo>
                    <a:pt x="124" y="280"/>
                  </a:lnTo>
                  <a:lnTo>
                    <a:pt x="86" y="273"/>
                  </a:lnTo>
                  <a:lnTo>
                    <a:pt x="48" y="266"/>
                  </a:lnTo>
                  <a:lnTo>
                    <a:pt x="17" y="225"/>
                  </a:lnTo>
                  <a:lnTo>
                    <a:pt x="24" y="193"/>
                  </a:lnTo>
                  <a:lnTo>
                    <a:pt x="62" y="200"/>
                  </a:lnTo>
                  <a:lnTo>
                    <a:pt x="69" y="168"/>
                  </a:lnTo>
                  <a:lnTo>
                    <a:pt x="31" y="161"/>
                  </a:lnTo>
                  <a:lnTo>
                    <a:pt x="0" y="120"/>
                  </a:lnTo>
                  <a:lnTo>
                    <a:pt x="46" y="95"/>
                  </a:lnTo>
                  <a:lnTo>
                    <a:pt x="90" y="70"/>
                  </a:lnTo>
                  <a:lnTo>
                    <a:pt x="97" y="37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1" name="Freeform 232"/>
            <p:cNvSpPr>
              <a:spLocks/>
            </p:cNvSpPr>
            <p:nvPr/>
          </p:nvSpPr>
          <p:spPr bwMode="gray">
            <a:xfrm>
              <a:off x="246" y="1846"/>
              <a:ext cx="914" cy="728"/>
            </a:xfrm>
            <a:custGeom>
              <a:avLst/>
              <a:gdLst>
                <a:gd name="T0" fmla="*/ 0 w 5824"/>
                <a:gd name="T1" fmla="*/ 0 h 4294"/>
                <a:gd name="T2" fmla="*/ 0 w 5824"/>
                <a:gd name="T3" fmla="*/ 0 h 4294"/>
                <a:gd name="T4" fmla="*/ 0 w 5824"/>
                <a:gd name="T5" fmla="*/ 0 h 4294"/>
                <a:gd name="T6" fmla="*/ 0 w 5824"/>
                <a:gd name="T7" fmla="*/ 0 h 4294"/>
                <a:gd name="T8" fmla="*/ 0 w 5824"/>
                <a:gd name="T9" fmla="*/ 0 h 4294"/>
                <a:gd name="T10" fmla="*/ 0 w 5824"/>
                <a:gd name="T11" fmla="*/ 0 h 4294"/>
                <a:gd name="T12" fmla="*/ 0 w 5824"/>
                <a:gd name="T13" fmla="*/ 0 h 4294"/>
                <a:gd name="T14" fmla="*/ 0 w 5824"/>
                <a:gd name="T15" fmla="*/ 0 h 4294"/>
                <a:gd name="T16" fmla="*/ 0 w 5824"/>
                <a:gd name="T17" fmla="*/ 0 h 4294"/>
                <a:gd name="T18" fmla="*/ 0 w 5824"/>
                <a:gd name="T19" fmla="*/ 0 h 4294"/>
                <a:gd name="T20" fmla="*/ 0 w 5824"/>
                <a:gd name="T21" fmla="*/ 0 h 4294"/>
                <a:gd name="T22" fmla="*/ 0 w 5824"/>
                <a:gd name="T23" fmla="*/ 0 h 4294"/>
                <a:gd name="T24" fmla="*/ 0 w 5824"/>
                <a:gd name="T25" fmla="*/ 0 h 4294"/>
                <a:gd name="T26" fmla="*/ 0 w 5824"/>
                <a:gd name="T27" fmla="*/ 0 h 4294"/>
                <a:gd name="T28" fmla="*/ 0 w 5824"/>
                <a:gd name="T29" fmla="*/ 0 h 4294"/>
                <a:gd name="T30" fmla="*/ 0 w 5824"/>
                <a:gd name="T31" fmla="*/ 0 h 4294"/>
                <a:gd name="T32" fmla="*/ 0 w 5824"/>
                <a:gd name="T33" fmla="*/ 0 h 4294"/>
                <a:gd name="T34" fmla="*/ 0 w 5824"/>
                <a:gd name="T35" fmla="*/ 0 h 4294"/>
                <a:gd name="T36" fmla="*/ 0 w 5824"/>
                <a:gd name="T37" fmla="*/ 0 h 4294"/>
                <a:gd name="T38" fmla="*/ 0 w 5824"/>
                <a:gd name="T39" fmla="*/ 0 h 4294"/>
                <a:gd name="T40" fmla="*/ 0 w 5824"/>
                <a:gd name="T41" fmla="*/ 0 h 4294"/>
                <a:gd name="T42" fmla="*/ 0 w 5824"/>
                <a:gd name="T43" fmla="*/ 0 h 4294"/>
                <a:gd name="T44" fmla="*/ 0 w 5824"/>
                <a:gd name="T45" fmla="*/ 0 h 4294"/>
                <a:gd name="T46" fmla="*/ 0 w 5824"/>
                <a:gd name="T47" fmla="*/ 0 h 4294"/>
                <a:gd name="T48" fmla="*/ 0 w 5824"/>
                <a:gd name="T49" fmla="*/ 0 h 4294"/>
                <a:gd name="T50" fmla="*/ 0 w 5824"/>
                <a:gd name="T51" fmla="*/ 0 h 4294"/>
                <a:gd name="T52" fmla="*/ 0 w 5824"/>
                <a:gd name="T53" fmla="*/ 0 h 4294"/>
                <a:gd name="T54" fmla="*/ 0 w 5824"/>
                <a:gd name="T55" fmla="*/ 0 h 4294"/>
                <a:gd name="T56" fmla="*/ 0 w 5824"/>
                <a:gd name="T57" fmla="*/ 0 h 4294"/>
                <a:gd name="T58" fmla="*/ 0 w 5824"/>
                <a:gd name="T59" fmla="*/ 0 h 4294"/>
                <a:gd name="T60" fmla="*/ 0 w 5824"/>
                <a:gd name="T61" fmla="*/ 0 h 4294"/>
                <a:gd name="T62" fmla="*/ 0 w 5824"/>
                <a:gd name="T63" fmla="*/ 0 h 4294"/>
                <a:gd name="T64" fmla="*/ 0 w 5824"/>
                <a:gd name="T65" fmla="*/ 0 h 4294"/>
                <a:gd name="T66" fmla="*/ 0 w 5824"/>
                <a:gd name="T67" fmla="*/ 0 h 4294"/>
                <a:gd name="T68" fmla="*/ 0 w 5824"/>
                <a:gd name="T69" fmla="*/ 0 h 4294"/>
                <a:gd name="T70" fmla="*/ 0 w 5824"/>
                <a:gd name="T71" fmla="*/ 0 h 4294"/>
                <a:gd name="T72" fmla="*/ 0 w 5824"/>
                <a:gd name="T73" fmla="*/ 0 h 4294"/>
                <a:gd name="T74" fmla="*/ 0 w 5824"/>
                <a:gd name="T75" fmla="*/ 0 h 4294"/>
                <a:gd name="T76" fmla="*/ 0 w 5824"/>
                <a:gd name="T77" fmla="*/ 0 h 4294"/>
                <a:gd name="T78" fmla="*/ 0 w 5824"/>
                <a:gd name="T79" fmla="*/ 0 h 4294"/>
                <a:gd name="T80" fmla="*/ 0 w 5824"/>
                <a:gd name="T81" fmla="*/ 0 h 4294"/>
                <a:gd name="T82" fmla="*/ 0 w 5824"/>
                <a:gd name="T83" fmla="*/ 0 h 4294"/>
                <a:gd name="T84" fmla="*/ 0 w 5824"/>
                <a:gd name="T85" fmla="*/ 0 h 4294"/>
                <a:gd name="T86" fmla="*/ 0 w 5824"/>
                <a:gd name="T87" fmla="*/ 0 h 4294"/>
                <a:gd name="T88" fmla="*/ 0 w 5824"/>
                <a:gd name="T89" fmla="*/ 0 h 4294"/>
                <a:gd name="T90" fmla="*/ 0 w 5824"/>
                <a:gd name="T91" fmla="*/ 0 h 4294"/>
                <a:gd name="T92" fmla="*/ 0 w 5824"/>
                <a:gd name="T93" fmla="*/ 0 h 4294"/>
                <a:gd name="T94" fmla="*/ 0 w 5824"/>
                <a:gd name="T95" fmla="*/ 0 h 4294"/>
                <a:gd name="T96" fmla="*/ 0 w 5824"/>
                <a:gd name="T97" fmla="*/ 0 h 4294"/>
                <a:gd name="T98" fmla="*/ 0 w 5824"/>
                <a:gd name="T99" fmla="*/ 0 h 4294"/>
                <a:gd name="T100" fmla="*/ 0 w 5824"/>
                <a:gd name="T101" fmla="*/ 0 h 4294"/>
                <a:gd name="T102" fmla="*/ 0 w 5824"/>
                <a:gd name="T103" fmla="*/ 0 h 4294"/>
                <a:gd name="T104" fmla="*/ 0 w 5824"/>
                <a:gd name="T105" fmla="*/ 0 h 4294"/>
                <a:gd name="T106" fmla="*/ 0 w 5824"/>
                <a:gd name="T107" fmla="*/ 0 h 4294"/>
                <a:gd name="T108" fmla="*/ 0 w 5824"/>
                <a:gd name="T109" fmla="*/ 0 h 4294"/>
                <a:gd name="T110" fmla="*/ 0 w 5824"/>
                <a:gd name="T111" fmla="*/ 0 h 4294"/>
                <a:gd name="T112" fmla="*/ 0 w 5824"/>
                <a:gd name="T113" fmla="*/ 0 h 4294"/>
                <a:gd name="T114" fmla="*/ 0 w 5824"/>
                <a:gd name="T115" fmla="*/ 0 h 42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824"/>
                <a:gd name="T175" fmla="*/ 0 h 4294"/>
                <a:gd name="T176" fmla="*/ 5824 w 5824"/>
                <a:gd name="T177" fmla="*/ 4294 h 429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824" h="4294">
                  <a:moveTo>
                    <a:pt x="97" y="37"/>
                  </a:moveTo>
                  <a:lnTo>
                    <a:pt x="97" y="37"/>
                  </a:lnTo>
                  <a:lnTo>
                    <a:pt x="90" y="70"/>
                  </a:lnTo>
                  <a:lnTo>
                    <a:pt x="83" y="102"/>
                  </a:lnTo>
                  <a:lnTo>
                    <a:pt x="39" y="127"/>
                  </a:lnTo>
                  <a:lnTo>
                    <a:pt x="31" y="161"/>
                  </a:lnTo>
                  <a:lnTo>
                    <a:pt x="69" y="168"/>
                  </a:lnTo>
                  <a:lnTo>
                    <a:pt x="138" y="214"/>
                  </a:lnTo>
                  <a:lnTo>
                    <a:pt x="371" y="225"/>
                  </a:lnTo>
                  <a:lnTo>
                    <a:pt x="444" y="70"/>
                  </a:lnTo>
                  <a:lnTo>
                    <a:pt x="616" y="0"/>
                  </a:lnTo>
                  <a:lnTo>
                    <a:pt x="843" y="43"/>
                  </a:lnTo>
                  <a:lnTo>
                    <a:pt x="928" y="196"/>
                  </a:lnTo>
                  <a:lnTo>
                    <a:pt x="1213" y="149"/>
                  </a:lnTo>
                  <a:lnTo>
                    <a:pt x="1576" y="286"/>
                  </a:lnTo>
                  <a:lnTo>
                    <a:pt x="1668" y="405"/>
                  </a:lnTo>
                  <a:lnTo>
                    <a:pt x="2166" y="466"/>
                  </a:lnTo>
                  <a:lnTo>
                    <a:pt x="2338" y="397"/>
                  </a:lnTo>
                  <a:lnTo>
                    <a:pt x="2633" y="488"/>
                  </a:lnTo>
                  <a:lnTo>
                    <a:pt x="2843" y="426"/>
                  </a:lnTo>
                  <a:lnTo>
                    <a:pt x="2987" y="487"/>
                  </a:lnTo>
                  <a:lnTo>
                    <a:pt x="3473" y="785"/>
                  </a:lnTo>
                  <a:lnTo>
                    <a:pt x="3669" y="788"/>
                  </a:lnTo>
                  <a:lnTo>
                    <a:pt x="3690" y="690"/>
                  </a:lnTo>
                  <a:lnTo>
                    <a:pt x="3669" y="788"/>
                  </a:lnTo>
                  <a:lnTo>
                    <a:pt x="3511" y="792"/>
                  </a:lnTo>
                  <a:lnTo>
                    <a:pt x="3565" y="904"/>
                  </a:lnTo>
                  <a:lnTo>
                    <a:pt x="3440" y="1119"/>
                  </a:lnTo>
                  <a:lnTo>
                    <a:pt x="3292" y="1259"/>
                  </a:lnTo>
                  <a:lnTo>
                    <a:pt x="3318" y="1503"/>
                  </a:lnTo>
                  <a:lnTo>
                    <a:pt x="3375" y="1785"/>
                  </a:lnTo>
                  <a:lnTo>
                    <a:pt x="3640" y="1836"/>
                  </a:lnTo>
                  <a:lnTo>
                    <a:pt x="3792" y="2035"/>
                  </a:lnTo>
                  <a:lnTo>
                    <a:pt x="4180" y="2245"/>
                  </a:lnTo>
                  <a:lnTo>
                    <a:pt x="4437" y="2328"/>
                  </a:lnTo>
                  <a:lnTo>
                    <a:pt x="4702" y="2379"/>
                  </a:lnTo>
                  <a:lnTo>
                    <a:pt x="4817" y="2571"/>
                  </a:lnTo>
                  <a:lnTo>
                    <a:pt x="4751" y="2695"/>
                  </a:lnTo>
                  <a:lnTo>
                    <a:pt x="4926" y="2796"/>
                  </a:lnTo>
                  <a:lnTo>
                    <a:pt x="5115" y="2832"/>
                  </a:lnTo>
                  <a:lnTo>
                    <a:pt x="5287" y="2762"/>
                  </a:lnTo>
                  <a:lnTo>
                    <a:pt x="5501" y="2497"/>
                  </a:lnTo>
                  <a:lnTo>
                    <a:pt x="5605" y="2382"/>
                  </a:lnTo>
                  <a:lnTo>
                    <a:pt x="5664" y="2291"/>
                  </a:lnTo>
                  <a:lnTo>
                    <a:pt x="5824" y="2458"/>
                  </a:lnTo>
                  <a:lnTo>
                    <a:pt x="5644" y="3476"/>
                  </a:lnTo>
                  <a:lnTo>
                    <a:pt x="5298" y="3988"/>
                  </a:lnTo>
                  <a:lnTo>
                    <a:pt x="5267" y="3948"/>
                  </a:lnTo>
                  <a:lnTo>
                    <a:pt x="5229" y="3941"/>
                  </a:lnTo>
                  <a:lnTo>
                    <a:pt x="5236" y="3908"/>
                  </a:lnTo>
                  <a:lnTo>
                    <a:pt x="5199" y="3901"/>
                  </a:lnTo>
                  <a:lnTo>
                    <a:pt x="5161" y="3894"/>
                  </a:lnTo>
                  <a:lnTo>
                    <a:pt x="5123" y="3887"/>
                  </a:lnTo>
                  <a:lnTo>
                    <a:pt x="5130" y="3854"/>
                  </a:lnTo>
                  <a:lnTo>
                    <a:pt x="5092" y="3847"/>
                  </a:lnTo>
                  <a:lnTo>
                    <a:pt x="5085" y="3879"/>
                  </a:lnTo>
                  <a:lnTo>
                    <a:pt x="5048" y="3872"/>
                  </a:lnTo>
                  <a:lnTo>
                    <a:pt x="5009" y="3865"/>
                  </a:lnTo>
                  <a:lnTo>
                    <a:pt x="4965" y="3890"/>
                  </a:lnTo>
                  <a:lnTo>
                    <a:pt x="4958" y="3924"/>
                  </a:lnTo>
                  <a:lnTo>
                    <a:pt x="4913" y="3949"/>
                  </a:lnTo>
                  <a:lnTo>
                    <a:pt x="4869" y="3974"/>
                  </a:lnTo>
                  <a:lnTo>
                    <a:pt x="4862" y="4006"/>
                  </a:lnTo>
                  <a:lnTo>
                    <a:pt x="4816" y="4032"/>
                  </a:lnTo>
                  <a:lnTo>
                    <a:pt x="4809" y="4064"/>
                  </a:lnTo>
                  <a:lnTo>
                    <a:pt x="4786" y="3992"/>
                  </a:lnTo>
                  <a:lnTo>
                    <a:pt x="4779" y="4025"/>
                  </a:lnTo>
                  <a:lnTo>
                    <a:pt x="4741" y="4018"/>
                  </a:lnTo>
                  <a:lnTo>
                    <a:pt x="4703" y="4010"/>
                  </a:lnTo>
                  <a:lnTo>
                    <a:pt x="4696" y="4043"/>
                  </a:lnTo>
                  <a:lnTo>
                    <a:pt x="4658" y="4036"/>
                  </a:lnTo>
                  <a:lnTo>
                    <a:pt x="4621" y="4029"/>
                  </a:lnTo>
                  <a:lnTo>
                    <a:pt x="4614" y="4061"/>
                  </a:lnTo>
                  <a:lnTo>
                    <a:pt x="4607" y="4093"/>
                  </a:lnTo>
                  <a:lnTo>
                    <a:pt x="4600" y="4127"/>
                  </a:lnTo>
                  <a:lnTo>
                    <a:pt x="4593" y="4159"/>
                  </a:lnTo>
                  <a:lnTo>
                    <a:pt x="4555" y="4152"/>
                  </a:lnTo>
                  <a:lnTo>
                    <a:pt x="4517" y="4145"/>
                  </a:lnTo>
                  <a:lnTo>
                    <a:pt x="4479" y="4137"/>
                  </a:lnTo>
                  <a:lnTo>
                    <a:pt x="4435" y="4163"/>
                  </a:lnTo>
                  <a:lnTo>
                    <a:pt x="4396" y="4155"/>
                  </a:lnTo>
                  <a:lnTo>
                    <a:pt x="4390" y="4189"/>
                  </a:lnTo>
                  <a:lnTo>
                    <a:pt x="4383" y="4221"/>
                  </a:lnTo>
                  <a:lnTo>
                    <a:pt x="4338" y="4246"/>
                  </a:lnTo>
                  <a:lnTo>
                    <a:pt x="4300" y="4239"/>
                  </a:lnTo>
                  <a:lnTo>
                    <a:pt x="4263" y="4232"/>
                  </a:lnTo>
                  <a:lnTo>
                    <a:pt x="4224" y="4225"/>
                  </a:lnTo>
                  <a:lnTo>
                    <a:pt x="4187" y="4218"/>
                  </a:lnTo>
                  <a:lnTo>
                    <a:pt x="4180" y="4250"/>
                  </a:lnTo>
                  <a:lnTo>
                    <a:pt x="4142" y="4243"/>
                  </a:lnTo>
                  <a:lnTo>
                    <a:pt x="4097" y="4268"/>
                  </a:lnTo>
                  <a:lnTo>
                    <a:pt x="4052" y="4294"/>
                  </a:lnTo>
                  <a:lnTo>
                    <a:pt x="4015" y="4287"/>
                  </a:lnTo>
                  <a:lnTo>
                    <a:pt x="3978" y="4280"/>
                  </a:lnTo>
                  <a:lnTo>
                    <a:pt x="3985" y="4246"/>
                  </a:lnTo>
                  <a:lnTo>
                    <a:pt x="3991" y="4214"/>
                  </a:lnTo>
                  <a:lnTo>
                    <a:pt x="3998" y="4181"/>
                  </a:lnTo>
                  <a:lnTo>
                    <a:pt x="3923" y="4167"/>
                  </a:lnTo>
                  <a:lnTo>
                    <a:pt x="3886" y="4159"/>
                  </a:lnTo>
                  <a:lnTo>
                    <a:pt x="3840" y="4185"/>
                  </a:lnTo>
                  <a:lnTo>
                    <a:pt x="3765" y="4170"/>
                  </a:lnTo>
                  <a:lnTo>
                    <a:pt x="3772" y="4138"/>
                  </a:lnTo>
                  <a:lnTo>
                    <a:pt x="3734" y="4131"/>
                  </a:lnTo>
                  <a:lnTo>
                    <a:pt x="3703" y="4091"/>
                  </a:lnTo>
                  <a:lnTo>
                    <a:pt x="3659" y="4117"/>
                  </a:lnTo>
                  <a:lnTo>
                    <a:pt x="3628" y="4076"/>
                  </a:lnTo>
                  <a:lnTo>
                    <a:pt x="3597" y="4037"/>
                  </a:lnTo>
                  <a:lnTo>
                    <a:pt x="3567" y="3996"/>
                  </a:lnTo>
                  <a:lnTo>
                    <a:pt x="3528" y="3989"/>
                  </a:lnTo>
                  <a:lnTo>
                    <a:pt x="3491" y="3982"/>
                  </a:lnTo>
                  <a:lnTo>
                    <a:pt x="3454" y="3975"/>
                  </a:lnTo>
                  <a:lnTo>
                    <a:pt x="3408" y="4000"/>
                  </a:lnTo>
                  <a:lnTo>
                    <a:pt x="3364" y="4026"/>
                  </a:lnTo>
                  <a:lnTo>
                    <a:pt x="3326" y="4019"/>
                  </a:lnTo>
                  <a:lnTo>
                    <a:pt x="3281" y="4044"/>
                  </a:lnTo>
                  <a:lnTo>
                    <a:pt x="3236" y="4069"/>
                  </a:lnTo>
                  <a:lnTo>
                    <a:pt x="3229" y="4103"/>
                  </a:lnTo>
                  <a:lnTo>
                    <a:pt x="3185" y="4128"/>
                  </a:lnTo>
                  <a:lnTo>
                    <a:pt x="3177" y="4160"/>
                  </a:lnTo>
                  <a:lnTo>
                    <a:pt x="3133" y="4185"/>
                  </a:lnTo>
                  <a:lnTo>
                    <a:pt x="3094" y="4178"/>
                  </a:lnTo>
                  <a:lnTo>
                    <a:pt x="3087" y="4211"/>
                  </a:lnTo>
                  <a:lnTo>
                    <a:pt x="3081" y="4244"/>
                  </a:lnTo>
                  <a:lnTo>
                    <a:pt x="3043" y="4236"/>
                  </a:lnTo>
                  <a:lnTo>
                    <a:pt x="3013" y="4197"/>
                  </a:lnTo>
                  <a:lnTo>
                    <a:pt x="3020" y="4164"/>
                  </a:lnTo>
                  <a:lnTo>
                    <a:pt x="3027" y="4132"/>
                  </a:lnTo>
                  <a:lnTo>
                    <a:pt x="3071" y="4106"/>
                  </a:lnTo>
                  <a:lnTo>
                    <a:pt x="3078" y="4073"/>
                  </a:lnTo>
                  <a:lnTo>
                    <a:pt x="3092" y="4008"/>
                  </a:lnTo>
                  <a:lnTo>
                    <a:pt x="3055" y="4000"/>
                  </a:lnTo>
                  <a:lnTo>
                    <a:pt x="3024" y="3961"/>
                  </a:lnTo>
                  <a:lnTo>
                    <a:pt x="2979" y="3986"/>
                  </a:lnTo>
                  <a:lnTo>
                    <a:pt x="2942" y="3979"/>
                  </a:lnTo>
                  <a:lnTo>
                    <a:pt x="2903" y="3972"/>
                  </a:lnTo>
                  <a:lnTo>
                    <a:pt x="2866" y="3965"/>
                  </a:lnTo>
                  <a:lnTo>
                    <a:pt x="2859" y="3997"/>
                  </a:lnTo>
                  <a:lnTo>
                    <a:pt x="2821" y="3990"/>
                  </a:lnTo>
                  <a:lnTo>
                    <a:pt x="2790" y="3951"/>
                  </a:lnTo>
                  <a:lnTo>
                    <a:pt x="2753" y="3943"/>
                  </a:lnTo>
                  <a:lnTo>
                    <a:pt x="2715" y="3936"/>
                  </a:lnTo>
                  <a:lnTo>
                    <a:pt x="2708" y="3969"/>
                  </a:lnTo>
                  <a:lnTo>
                    <a:pt x="2671" y="3961"/>
                  </a:lnTo>
                  <a:lnTo>
                    <a:pt x="2632" y="3954"/>
                  </a:lnTo>
                  <a:lnTo>
                    <a:pt x="2595" y="3947"/>
                  </a:lnTo>
                  <a:lnTo>
                    <a:pt x="2557" y="3940"/>
                  </a:lnTo>
                  <a:lnTo>
                    <a:pt x="2519" y="3933"/>
                  </a:lnTo>
                  <a:lnTo>
                    <a:pt x="2489" y="3892"/>
                  </a:lnTo>
                  <a:lnTo>
                    <a:pt x="2458" y="3853"/>
                  </a:lnTo>
                  <a:lnTo>
                    <a:pt x="2382" y="3839"/>
                  </a:lnTo>
                  <a:lnTo>
                    <a:pt x="2389" y="3805"/>
                  </a:lnTo>
                  <a:lnTo>
                    <a:pt x="2306" y="3823"/>
                  </a:lnTo>
                  <a:lnTo>
                    <a:pt x="2269" y="3816"/>
                  </a:lnTo>
                  <a:lnTo>
                    <a:pt x="2232" y="3809"/>
                  </a:lnTo>
                  <a:lnTo>
                    <a:pt x="2239" y="3777"/>
                  </a:lnTo>
                  <a:lnTo>
                    <a:pt x="2207" y="3737"/>
                  </a:lnTo>
                  <a:lnTo>
                    <a:pt x="2200" y="3770"/>
                  </a:lnTo>
                  <a:lnTo>
                    <a:pt x="2193" y="3802"/>
                  </a:lnTo>
                  <a:lnTo>
                    <a:pt x="2156" y="3795"/>
                  </a:lnTo>
                  <a:lnTo>
                    <a:pt x="2118" y="3788"/>
                  </a:lnTo>
                  <a:lnTo>
                    <a:pt x="2125" y="3756"/>
                  </a:lnTo>
                  <a:lnTo>
                    <a:pt x="2101" y="3683"/>
                  </a:lnTo>
                  <a:lnTo>
                    <a:pt x="2108" y="3650"/>
                  </a:lnTo>
                  <a:lnTo>
                    <a:pt x="2071" y="3642"/>
                  </a:lnTo>
                  <a:lnTo>
                    <a:pt x="2064" y="3676"/>
                  </a:lnTo>
                  <a:lnTo>
                    <a:pt x="2033" y="3635"/>
                  </a:lnTo>
                  <a:lnTo>
                    <a:pt x="1995" y="3628"/>
                  </a:lnTo>
                  <a:lnTo>
                    <a:pt x="1957" y="3621"/>
                  </a:lnTo>
                  <a:lnTo>
                    <a:pt x="1920" y="3614"/>
                  </a:lnTo>
                  <a:lnTo>
                    <a:pt x="1851" y="3566"/>
                  </a:lnTo>
                  <a:lnTo>
                    <a:pt x="1896" y="3541"/>
                  </a:lnTo>
                  <a:lnTo>
                    <a:pt x="1903" y="3509"/>
                  </a:lnTo>
                  <a:lnTo>
                    <a:pt x="1910" y="3476"/>
                  </a:lnTo>
                  <a:lnTo>
                    <a:pt x="1865" y="3502"/>
                  </a:lnTo>
                  <a:lnTo>
                    <a:pt x="1835" y="3461"/>
                  </a:lnTo>
                  <a:lnTo>
                    <a:pt x="1797" y="3454"/>
                  </a:lnTo>
                  <a:lnTo>
                    <a:pt x="1804" y="3422"/>
                  </a:lnTo>
                  <a:lnTo>
                    <a:pt x="1766" y="3415"/>
                  </a:lnTo>
                  <a:lnTo>
                    <a:pt x="1690" y="3401"/>
                  </a:lnTo>
                  <a:lnTo>
                    <a:pt x="1705" y="3335"/>
                  </a:lnTo>
                  <a:lnTo>
                    <a:pt x="1681" y="3262"/>
                  </a:lnTo>
                  <a:lnTo>
                    <a:pt x="1688" y="3230"/>
                  </a:lnTo>
                  <a:lnTo>
                    <a:pt x="1695" y="3197"/>
                  </a:lnTo>
                  <a:lnTo>
                    <a:pt x="1657" y="3190"/>
                  </a:lnTo>
                  <a:lnTo>
                    <a:pt x="1627" y="3150"/>
                  </a:lnTo>
                  <a:lnTo>
                    <a:pt x="1589" y="3143"/>
                  </a:lnTo>
                  <a:lnTo>
                    <a:pt x="1544" y="3168"/>
                  </a:lnTo>
                  <a:lnTo>
                    <a:pt x="1506" y="3161"/>
                  </a:lnTo>
                  <a:lnTo>
                    <a:pt x="1469" y="3154"/>
                  </a:lnTo>
                  <a:lnTo>
                    <a:pt x="1476" y="3121"/>
                  </a:lnTo>
                  <a:lnTo>
                    <a:pt x="1438" y="3114"/>
                  </a:lnTo>
                  <a:lnTo>
                    <a:pt x="1445" y="3081"/>
                  </a:lnTo>
                  <a:lnTo>
                    <a:pt x="1452" y="3049"/>
                  </a:lnTo>
                  <a:lnTo>
                    <a:pt x="1421" y="3009"/>
                  </a:lnTo>
                  <a:lnTo>
                    <a:pt x="1391" y="2969"/>
                  </a:lnTo>
                  <a:lnTo>
                    <a:pt x="1353" y="2962"/>
                  </a:lnTo>
                  <a:lnTo>
                    <a:pt x="1322" y="2922"/>
                  </a:lnTo>
                  <a:lnTo>
                    <a:pt x="1246" y="2908"/>
                  </a:lnTo>
                  <a:lnTo>
                    <a:pt x="1253" y="2875"/>
                  </a:lnTo>
                  <a:lnTo>
                    <a:pt x="1261" y="2842"/>
                  </a:lnTo>
                  <a:lnTo>
                    <a:pt x="1200" y="2762"/>
                  </a:lnTo>
                  <a:lnTo>
                    <a:pt x="1193" y="2795"/>
                  </a:lnTo>
                  <a:lnTo>
                    <a:pt x="1154" y="2788"/>
                  </a:lnTo>
                  <a:lnTo>
                    <a:pt x="1124" y="2748"/>
                  </a:lnTo>
                  <a:lnTo>
                    <a:pt x="1131" y="2716"/>
                  </a:lnTo>
                  <a:lnTo>
                    <a:pt x="1145" y="2650"/>
                  </a:lnTo>
                  <a:lnTo>
                    <a:pt x="1107" y="2643"/>
                  </a:lnTo>
                  <a:lnTo>
                    <a:pt x="1069" y="2636"/>
                  </a:lnTo>
                  <a:lnTo>
                    <a:pt x="1032" y="2629"/>
                  </a:lnTo>
                  <a:lnTo>
                    <a:pt x="1039" y="2595"/>
                  </a:lnTo>
                  <a:lnTo>
                    <a:pt x="1002" y="2588"/>
                  </a:lnTo>
                  <a:lnTo>
                    <a:pt x="963" y="2581"/>
                  </a:lnTo>
                  <a:lnTo>
                    <a:pt x="919" y="2607"/>
                  </a:lnTo>
                  <a:lnTo>
                    <a:pt x="912" y="2640"/>
                  </a:lnTo>
                  <a:lnTo>
                    <a:pt x="874" y="2632"/>
                  </a:lnTo>
                  <a:lnTo>
                    <a:pt x="867" y="2665"/>
                  </a:lnTo>
                  <a:lnTo>
                    <a:pt x="860" y="2698"/>
                  </a:lnTo>
                  <a:lnTo>
                    <a:pt x="829" y="2658"/>
                  </a:lnTo>
                  <a:lnTo>
                    <a:pt x="798" y="2618"/>
                  </a:lnTo>
                  <a:lnTo>
                    <a:pt x="761" y="2611"/>
                  </a:lnTo>
                  <a:lnTo>
                    <a:pt x="775" y="2546"/>
                  </a:lnTo>
                  <a:lnTo>
                    <a:pt x="737" y="2538"/>
                  </a:lnTo>
                  <a:lnTo>
                    <a:pt x="706" y="2498"/>
                  </a:lnTo>
                  <a:lnTo>
                    <a:pt x="637" y="2451"/>
                  </a:lnTo>
                  <a:lnTo>
                    <a:pt x="614" y="2379"/>
                  </a:lnTo>
                  <a:lnTo>
                    <a:pt x="577" y="2372"/>
                  </a:lnTo>
                  <a:lnTo>
                    <a:pt x="538" y="2364"/>
                  </a:lnTo>
                  <a:lnTo>
                    <a:pt x="545" y="2331"/>
                  </a:lnTo>
                  <a:lnTo>
                    <a:pt x="552" y="2299"/>
                  </a:lnTo>
                  <a:lnTo>
                    <a:pt x="515" y="2292"/>
                  </a:lnTo>
                  <a:lnTo>
                    <a:pt x="522" y="2260"/>
                  </a:lnTo>
                  <a:lnTo>
                    <a:pt x="491" y="2219"/>
                  </a:lnTo>
                  <a:lnTo>
                    <a:pt x="453" y="2212"/>
                  </a:lnTo>
                  <a:lnTo>
                    <a:pt x="416" y="2205"/>
                  </a:lnTo>
                  <a:lnTo>
                    <a:pt x="378" y="2198"/>
                  </a:lnTo>
                  <a:lnTo>
                    <a:pt x="347" y="2157"/>
                  </a:lnTo>
                  <a:lnTo>
                    <a:pt x="317" y="2118"/>
                  </a:lnTo>
                  <a:lnTo>
                    <a:pt x="292" y="2045"/>
                  </a:lnTo>
                  <a:lnTo>
                    <a:pt x="262" y="2006"/>
                  </a:lnTo>
                  <a:lnTo>
                    <a:pt x="218" y="2031"/>
                  </a:lnTo>
                  <a:lnTo>
                    <a:pt x="179" y="2024"/>
                  </a:lnTo>
                  <a:lnTo>
                    <a:pt x="149" y="1983"/>
                  </a:lnTo>
                  <a:lnTo>
                    <a:pt x="163" y="1919"/>
                  </a:lnTo>
                  <a:lnTo>
                    <a:pt x="170" y="1886"/>
                  </a:lnTo>
                  <a:lnTo>
                    <a:pt x="177" y="1853"/>
                  </a:lnTo>
                  <a:lnTo>
                    <a:pt x="191" y="1788"/>
                  </a:lnTo>
                  <a:lnTo>
                    <a:pt x="205" y="1722"/>
                  </a:lnTo>
                  <a:lnTo>
                    <a:pt x="174" y="1683"/>
                  </a:lnTo>
                  <a:lnTo>
                    <a:pt x="137" y="1676"/>
                  </a:lnTo>
                  <a:lnTo>
                    <a:pt x="113" y="1603"/>
                  </a:lnTo>
                  <a:lnTo>
                    <a:pt x="151" y="1610"/>
                  </a:lnTo>
                  <a:lnTo>
                    <a:pt x="158" y="1578"/>
                  </a:lnTo>
                  <a:lnTo>
                    <a:pt x="165" y="1545"/>
                  </a:lnTo>
                  <a:lnTo>
                    <a:pt x="172" y="1512"/>
                  </a:lnTo>
                  <a:lnTo>
                    <a:pt x="210" y="1520"/>
                  </a:lnTo>
                  <a:lnTo>
                    <a:pt x="247" y="1527"/>
                  </a:lnTo>
                  <a:lnTo>
                    <a:pt x="285" y="1534"/>
                  </a:lnTo>
                  <a:lnTo>
                    <a:pt x="271" y="1599"/>
                  </a:lnTo>
                  <a:lnTo>
                    <a:pt x="333" y="1679"/>
                  </a:lnTo>
                  <a:lnTo>
                    <a:pt x="340" y="1647"/>
                  </a:lnTo>
                  <a:lnTo>
                    <a:pt x="377" y="1654"/>
                  </a:lnTo>
                  <a:lnTo>
                    <a:pt x="422" y="1628"/>
                  </a:lnTo>
                  <a:lnTo>
                    <a:pt x="459" y="1635"/>
                  </a:lnTo>
                  <a:lnTo>
                    <a:pt x="498" y="1643"/>
                  </a:lnTo>
                  <a:lnTo>
                    <a:pt x="549" y="1585"/>
                  </a:lnTo>
                  <a:lnTo>
                    <a:pt x="601" y="1526"/>
                  </a:lnTo>
                  <a:lnTo>
                    <a:pt x="608" y="1494"/>
                  </a:lnTo>
                  <a:lnTo>
                    <a:pt x="571" y="1487"/>
                  </a:lnTo>
                  <a:lnTo>
                    <a:pt x="546" y="1414"/>
                  </a:lnTo>
                  <a:lnTo>
                    <a:pt x="553" y="1382"/>
                  </a:lnTo>
                  <a:lnTo>
                    <a:pt x="561" y="1349"/>
                  </a:lnTo>
                  <a:lnTo>
                    <a:pt x="530" y="1309"/>
                  </a:lnTo>
                  <a:lnTo>
                    <a:pt x="493" y="1302"/>
                  </a:lnTo>
                  <a:lnTo>
                    <a:pt x="468" y="1230"/>
                  </a:lnTo>
                  <a:lnTo>
                    <a:pt x="438" y="1189"/>
                  </a:lnTo>
                  <a:lnTo>
                    <a:pt x="445" y="1157"/>
                  </a:lnTo>
                  <a:lnTo>
                    <a:pt x="490" y="1132"/>
                  </a:lnTo>
                  <a:lnTo>
                    <a:pt x="466" y="1059"/>
                  </a:lnTo>
                  <a:lnTo>
                    <a:pt x="474" y="1027"/>
                  </a:lnTo>
                  <a:lnTo>
                    <a:pt x="518" y="1001"/>
                  </a:lnTo>
                  <a:lnTo>
                    <a:pt x="563" y="976"/>
                  </a:lnTo>
                  <a:lnTo>
                    <a:pt x="570" y="943"/>
                  </a:lnTo>
                  <a:lnTo>
                    <a:pt x="584" y="878"/>
                  </a:lnTo>
                  <a:lnTo>
                    <a:pt x="546" y="871"/>
                  </a:lnTo>
                  <a:lnTo>
                    <a:pt x="509" y="864"/>
                  </a:lnTo>
                  <a:lnTo>
                    <a:pt x="515" y="830"/>
                  </a:lnTo>
                  <a:lnTo>
                    <a:pt x="478" y="823"/>
                  </a:lnTo>
                  <a:lnTo>
                    <a:pt x="447" y="784"/>
                  </a:lnTo>
                  <a:lnTo>
                    <a:pt x="454" y="751"/>
                  </a:lnTo>
                  <a:lnTo>
                    <a:pt x="461" y="718"/>
                  </a:lnTo>
                  <a:lnTo>
                    <a:pt x="468" y="686"/>
                  </a:lnTo>
                  <a:lnTo>
                    <a:pt x="476" y="653"/>
                  </a:lnTo>
                  <a:lnTo>
                    <a:pt x="437" y="646"/>
                  </a:lnTo>
                  <a:lnTo>
                    <a:pt x="407" y="606"/>
                  </a:lnTo>
                  <a:lnTo>
                    <a:pt x="414" y="573"/>
                  </a:lnTo>
                  <a:lnTo>
                    <a:pt x="458" y="548"/>
                  </a:lnTo>
                  <a:lnTo>
                    <a:pt x="497" y="555"/>
                  </a:lnTo>
                  <a:lnTo>
                    <a:pt x="503" y="523"/>
                  </a:lnTo>
                  <a:lnTo>
                    <a:pt x="465" y="516"/>
                  </a:lnTo>
                  <a:lnTo>
                    <a:pt x="391" y="501"/>
                  </a:lnTo>
                  <a:lnTo>
                    <a:pt x="428" y="508"/>
                  </a:lnTo>
                  <a:lnTo>
                    <a:pt x="352" y="493"/>
                  </a:lnTo>
                  <a:lnTo>
                    <a:pt x="315" y="486"/>
                  </a:lnTo>
                  <a:lnTo>
                    <a:pt x="284" y="447"/>
                  </a:lnTo>
                  <a:lnTo>
                    <a:pt x="253" y="406"/>
                  </a:lnTo>
                  <a:lnTo>
                    <a:pt x="223" y="367"/>
                  </a:lnTo>
                  <a:lnTo>
                    <a:pt x="185" y="360"/>
                  </a:lnTo>
                  <a:lnTo>
                    <a:pt x="154" y="319"/>
                  </a:lnTo>
                  <a:lnTo>
                    <a:pt x="161" y="287"/>
                  </a:lnTo>
                  <a:lnTo>
                    <a:pt x="124" y="280"/>
                  </a:lnTo>
                  <a:lnTo>
                    <a:pt x="86" y="273"/>
                  </a:lnTo>
                  <a:lnTo>
                    <a:pt x="48" y="266"/>
                  </a:lnTo>
                  <a:lnTo>
                    <a:pt x="17" y="225"/>
                  </a:lnTo>
                  <a:lnTo>
                    <a:pt x="24" y="193"/>
                  </a:lnTo>
                  <a:lnTo>
                    <a:pt x="62" y="200"/>
                  </a:lnTo>
                  <a:lnTo>
                    <a:pt x="69" y="168"/>
                  </a:lnTo>
                  <a:lnTo>
                    <a:pt x="31" y="161"/>
                  </a:lnTo>
                  <a:lnTo>
                    <a:pt x="0" y="120"/>
                  </a:lnTo>
                  <a:lnTo>
                    <a:pt x="46" y="95"/>
                  </a:lnTo>
                  <a:lnTo>
                    <a:pt x="90" y="70"/>
                  </a:lnTo>
                  <a:lnTo>
                    <a:pt x="97" y="3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2" name="Freeform 233"/>
            <p:cNvSpPr>
              <a:spLocks/>
            </p:cNvSpPr>
            <p:nvPr/>
          </p:nvSpPr>
          <p:spPr bwMode="gray">
            <a:xfrm>
              <a:off x="322" y="2043"/>
              <a:ext cx="7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w 38"/>
                <a:gd name="T7" fmla="*/ 0 h 7"/>
                <a:gd name="T8" fmla="*/ 0 w 38"/>
                <a:gd name="T9" fmla="*/ 0 h 7"/>
                <a:gd name="T10" fmla="*/ 0 w 38"/>
                <a:gd name="T11" fmla="*/ 0 h 7"/>
                <a:gd name="T12" fmla="*/ 0 w 38"/>
                <a:gd name="T13" fmla="*/ 0 h 7"/>
                <a:gd name="T14" fmla="*/ 0 w 38"/>
                <a:gd name="T15" fmla="*/ 0 h 7"/>
                <a:gd name="T16" fmla="*/ 0 w 38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8"/>
                <a:gd name="T28" fmla="*/ 0 h 7"/>
                <a:gd name="T29" fmla="*/ 38 w 38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8" h="7">
                  <a:moveTo>
                    <a:pt x="0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3" name="Freeform 234"/>
            <p:cNvSpPr>
              <a:spLocks/>
            </p:cNvSpPr>
            <p:nvPr/>
          </p:nvSpPr>
          <p:spPr bwMode="gray">
            <a:xfrm>
              <a:off x="2125" y="978"/>
              <a:ext cx="588" cy="492"/>
            </a:xfrm>
            <a:custGeom>
              <a:avLst/>
              <a:gdLst>
                <a:gd name="T0" fmla="*/ 0 w 3753"/>
                <a:gd name="T1" fmla="*/ 0 h 2902"/>
                <a:gd name="T2" fmla="*/ 0 w 3753"/>
                <a:gd name="T3" fmla="*/ 0 h 2902"/>
                <a:gd name="T4" fmla="*/ 0 w 3753"/>
                <a:gd name="T5" fmla="*/ 0 h 2902"/>
                <a:gd name="T6" fmla="*/ 0 w 3753"/>
                <a:gd name="T7" fmla="*/ 0 h 2902"/>
                <a:gd name="T8" fmla="*/ 0 w 3753"/>
                <a:gd name="T9" fmla="*/ 0 h 2902"/>
                <a:gd name="T10" fmla="*/ 0 w 3753"/>
                <a:gd name="T11" fmla="*/ 0 h 2902"/>
                <a:gd name="T12" fmla="*/ 0 w 3753"/>
                <a:gd name="T13" fmla="*/ 0 h 2902"/>
                <a:gd name="T14" fmla="*/ 0 w 3753"/>
                <a:gd name="T15" fmla="*/ 0 h 2902"/>
                <a:gd name="T16" fmla="*/ 0 w 3753"/>
                <a:gd name="T17" fmla="*/ 0 h 2902"/>
                <a:gd name="T18" fmla="*/ 0 w 3753"/>
                <a:gd name="T19" fmla="*/ 0 h 2902"/>
                <a:gd name="T20" fmla="*/ 0 w 3753"/>
                <a:gd name="T21" fmla="*/ 0 h 2902"/>
                <a:gd name="T22" fmla="*/ 0 w 3753"/>
                <a:gd name="T23" fmla="*/ 0 h 2902"/>
                <a:gd name="T24" fmla="*/ 0 w 3753"/>
                <a:gd name="T25" fmla="*/ 0 h 2902"/>
                <a:gd name="T26" fmla="*/ 0 w 3753"/>
                <a:gd name="T27" fmla="*/ 0 h 2902"/>
                <a:gd name="T28" fmla="*/ 0 w 3753"/>
                <a:gd name="T29" fmla="*/ 0 h 2902"/>
                <a:gd name="T30" fmla="*/ 0 w 3753"/>
                <a:gd name="T31" fmla="*/ 0 h 2902"/>
                <a:gd name="T32" fmla="*/ 0 w 3753"/>
                <a:gd name="T33" fmla="*/ 0 h 2902"/>
                <a:gd name="T34" fmla="*/ 0 w 3753"/>
                <a:gd name="T35" fmla="*/ 0 h 2902"/>
                <a:gd name="T36" fmla="*/ 0 w 3753"/>
                <a:gd name="T37" fmla="*/ 0 h 2902"/>
                <a:gd name="T38" fmla="*/ 0 w 3753"/>
                <a:gd name="T39" fmla="*/ 0 h 2902"/>
                <a:gd name="T40" fmla="*/ 0 w 3753"/>
                <a:gd name="T41" fmla="*/ 0 h 2902"/>
                <a:gd name="T42" fmla="*/ 0 w 3753"/>
                <a:gd name="T43" fmla="*/ 0 h 2902"/>
                <a:gd name="T44" fmla="*/ 0 w 3753"/>
                <a:gd name="T45" fmla="*/ 0 h 2902"/>
                <a:gd name="T46" fmla="*/ 0 w 3753"/>
                <a:gd name="T47" fmla="*/ 0 h 2902"/>
                <a:gd name="T48" fmla="*/ 0 w 3753"/>
                <a:gd name="T49" fmla="*/ 0 h 2902"/>
                <a:gd name="T50" fmla="*/ 0 w 3753"/>
                <a:gd name="T51" fmla="*/ 0 h 2902"/>
                <a:gd name="T52" fmla="*/ 0 w 3753"/>
                <a:gd name="T53" fmla="*/ 0 h 2902"/>
                <a:gd name="T54" fmla="*/ 0 w 3753"/>
                <a:gd name="T55" fmla="*/ 0 h 2902"/>
                <a:gd name="T56" fmla="*/ 0 w 3753"/>
                <a:gd name="T57" fmla="*/ 0 h 2902"/>
                <a:gd name="T58" fmla="*/ 0 w 3753"/>
                <a:gd name="T59" fmla="*/ 0 h 2902"/>
                <a:gd name="T60" fmla="*/ 0 w 3753"/>
                <a:gd name="T61" fmla="*/ 0 h 2902"/>
                <a:gd name="T62" fmla="*/ 0 w 3753"/>
                <a:gd name="T63" fmla="*/ 0 h 2902"/>
                <a:gd name="T64" fmla="*/ 0 w 3753"/>
                <a:gd name="T65" fmla="*/ 0 h 2902"/>
                <a:gd name="T66" fmla="*/ 0 w 3753"/>
                <a:gd name="T67" fmla="*/ 0 h 2902"/>
                <a:gd name="T68" fmla="*/ 0 w 3753"/>
                <a:gd name="T69" fmla="*/ 0 h 2902"/>
                <a:gd name="T70" fmla="*/ 0 w 3753"/>
                <a:gd name="T71" fmla="*/ 0 h 2902"/>
                <a:gd name="T72" fmla="*/ 0 w 3753"/>
                <a:gd name="T73" fmla="*/ 0 h 2902"/>
                <a:gd name="T74" fmla="*/ 0 w 3753"/>
                <a:gd name="T75" fmla="*/ 0 h 2902"/>
                <a:gd name="T76" fmla="*/ 0 w 3753"/>
                <a:gd name="T77" fmla="*/ 0 h 2902"/>
                <a:gd name="T78" fmla="*/ 0 w 3753"/>
                <a:gd name="T79" fmla="*/ 0 h 2902"/>
                <a:gd name="T80" fmla="*/ 0 w 3753"/>
                <a:gd name="T81" fmla="*/ 0 h 2902"/>
                <a:gd name="T82" fmla="*/ 0 w 3753"/>
                <a:gd name="T83" fmla="*/ 0 h 2902"/>
                <a:gd name="T84" fmla="*/ 0 w 3753"/>
                <a:gd name="T85" fmla="*/ 0 h 2902"/>
                <a:gd name="T86" fmla="*/ 0 w 3753"/>
                <a:gd name="T87" fmla="*/ 0 h 2902"/>
                <a:gd name="T88" fmla="*/ 0 w 3753"/>
                <a:gd name="T89" fmla="*/ 0 h 2902"/>
                <a:gd name="T90" fmla="*/ 0 w 3753"/>
                <a:gd name="T91" fmla="*/ 0 h 2902"/>
                <a:gd name="T92" fmla="*/ 0 w 3753"/>
                <a:gd name="T93" fmla="*/ 0 h 2902"/>
                <a:gd name="T94" fmla="*/ 0 w 3753"/>
                <a:gd name="T95" fmla="*/ 0 h 2902"/>
                <a:gd name="T96" fmla="*/ 0 w 3753"/>
                <a:gd name="T97" fmla="*/ 0 h 2902"/>
                <a:gd name="T98" fmla="*/ 0 w 3753"/>
                <a:gd name="T99" fmla="*/ 0 h 2902"/>
                <a:gd name="T100" fmla="*/ 0 w 3753"/>
                <a:gd name="T101" fmla="*/ 0 h 2902"/>
                <a:gd name="T102" fmla="*/ 0 w 3753"/>
                <a:gd name="T103" fmla="*/ 0 h 2902"/>
                <a:gd name="T104" fmla="*/ 0 w 3753"/>
                <a:gd name="T105" fmla="*/ 0 h 2902"/>
                <a:gd name="T106" fmla="*/ 0 w 3753"/>
                <a:gd name="T107" fmla="*/ 0 h 2902"/>
                <a:gd name="T108" fmla="*/ 0 w 3753"/>
                <a:gd name="T109" fmla="*/ 0 h 29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753"/>
                <a:gd name="T166" fmla="*/ 0 h 2902"/>
                <a:gd name="T167" fmla="*/ 3753 w 3753"/>
                <a:gd name="T168" fmla="*/ 2902 h 290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753" h="2902">
                  <a:moveTo>
                    <a:pt x="3392" y="2709"/>
                  </a:moveTo>
                  <a:lnTo>
                    <a:pt x="3316" y="2695"/>
                  </a:lnTo>
                  <a:lnTo>
                    <a:pt x="3075" y="2716"/>
                  </a:lnTo>
                  <a:lnTo>
                    <a:pt x="3099" y="2789"/>
                  </a:lnTo>
                  <a:lnTo>
                    <a:pt x="3153" y="2902"/>
                  </a:lnTo>
                  <a:lnTo>
                    <a:pt x="2972" y="2833"/>
                  </a:lnTo>
                  <a:lnTo>
                    <a:pt x="2835" y="2739"/>
                  </a:lnTo>
                  <a:lnTo>
                    <a:pt x="2767" y="2691"/>
                  </a:lnTo>
                  <a:lnTo>
                    <a:pt x="2781" y="2626"/>
                  </a:lnTo>
                  <a:lnTo>
                    <a:pt x="2584" y="2623"/>
                  </a:lnTo>
                  <a:lnTo>
                    <a:pt x="2427" y="2626"/>
                  </a:lnTo>
                  <a:lnTo>
                    <a:pt x="2320" y="2573"/>
                  </a:lnTo>
                  <a:lnTo>
                    <a:pt x="2238" y="2591"/>
                  </a:lnTo>
                  <a:lnTo>
                    <a:pt x="2066" y="2660"/>
                  </a:lnTo>
                  <a:lnTo>
                    <a:pt x="1915" y="2630"/>
                  </a:lnTo>
                  <a:lnTo>
                    <a:pt x="1761" y="2431"/>
                  </a:lnTo>
                  <a:lnTo>
                    <a:pt x="1603" y="2435"/>
                  </a:lnTo>
                  <a:lnTo>
                    <a:pt x="1483" y="2446"/>
                  </a:lnTo>
                  <a:lnTo>
                    <a:pt x="1421" y="2366"/>
                  </a:lnTo>
                  <a:lnTo>
                    <a:pt x="1549" y="2323"/>
                  </a:lnTo>
                  <a:lnTo>
                    <a:pt x="1361" y="2287"/>
                  </a:lnTo>
                  <a:lnTo>
                    <a:pt x="1254" y="2233"/>
                  </a:lnTo>
                  <a:lnTo>
                    <a:pt x="1200" y="2120"/>
                  </a:lnTo>
                  <a:lnTo>
                    <a:pt x="1334" y="2044"/>
                  </a:lnTo>
                  <a:lnTo>
                    <a:pt x="1310" y="1971"/>
                  </a:lnTo>
                  <a:lnTo>
                    <a:pt x="1355" y="1946"/>
                  </a:lnTo>
                  <a:lnTo>
                    <a:pt x="1384" y="1815"/>
                  </a:lnTo>
                  <a:lnTo>
                    <a:pt x="1487" y="1699"/>
                  </a:lnTo>
                  <a:lnTo>
                    <a:pt x="1510" y="1772"/>
                  </a:lnTo>
                  <a:lnTo>
                    <a:pt x="1638" y="1728"/>
                  </a:lnTo>
                  <a:lnTo>
                    <a:pt x="1588" y="1413"/>
                  </a:lnTo>
                  <a:lnTo>
                    <a:pt x="1677" y="1362"/>
                  </a:lnTo>
                  <a:lnTo>
                    <a:pt x="1592" y="1209"/>
                  </a:lnTo>
                  <a:lnTo>
                    <a:pt x="1559" y="1000"/>
                  </a:lnTo>
                  <a:lnTo>
                    <a:pt x="1566" y="967"/>
                  </a:lnTo>
                  <a:lnTo>
                    <a:pt x="1519" y="822"/>
                  </a:lnTo>
                  <a:lnTo>
                    <a:pt x="1351" y="688"/>
                  </a:lnTo>
                  <a:lnTo>
                    <a:pt x="1194" y="691"/>
                  </a:lnTo>
                  <a:lnTo>
                    <a:pt x="1015" y="794"/>
                  </a:lnTo>
                  <a:lnTo>
                    <a:pt x="757" y="711"/>
                  </a:lnTo>
                  <a:lnTo>
                    <a:pt x="634" y="551"/>
                  </a:lnTo>
                  <a:lnTo>
                    <a:pt x="476" y="555"/>
                  </a:lnTo>
                  <a:lnTo>
                    <a:pt x="319" y="558"/>
                  </a:lnTo>
                  <a:lnTo>
                    <a:pt x="280" y="551"/>
                  </a:lnTo>
                  <a:lnTo>
                    <a:pt x="250" y="511"/>
                  </a:lnTo>
                  <a:lnTo>
                    <a:pt x="257" y="479"/>
                  </a:lnTo>
                  <a:lnTo>
                    <a:pt x="226" y="439"/>
                  </a:lnTo>
                  <a:lnTo>
                    <a:pt x="195" y="399"/>
                  </a:lnTo>
                  <a:lnTo>
                    <a:pt x="202" y="367"/>
                  </a:lnTo>
                  <a:lnTo>
                    <a:pt x="165" y="359"/>
                  </a:lnTo>
                  <a:lnTo>
                    <a:pt x="126" y="352"/>
                  </a:lnTo>
                  <a:lnTo>
                    <a:pt x="120" y="385"/>
                  </a:lnTo>
                  <a:lnTo>
                    <a:pt x="75" y="410"/>
                  </a:lnTo>
                  <a:lnTo>
                    <a:pt x="37" y="402"/>
                  </a:lnTo>
                  <a:lnTo>
                    <a:pt x="0" y="395"/>
                  </a:lnTo>
                  <a:lnTo>
                    <a:pt x="7" y="363"/>
                  </a:lnTo>
                  <a:lnTo>
                    <a:pt x="13" y="330"/>
                  </a:lnTo>
                  <a:lnTo>
                    <a:pt x="20" y="298"/>
                  </a:lnTo>
                  <a:lnTo>
                    <a:pt x="27" y="265"/>
                  </a:lnTo>
                  <a:lnTo>
                    <a:pt x="66" y="272"/>
                  </a:lnTo>
                  <a:lnTo>
                    <a:pt x="73" y="239"/>
                  </a:lnTo>
                  <a:lnTo>
                    <a:pt x="80" y="207"/>
                  </a:lnTo>
                  <a:lnTo>
                    <a:pt x="87" y="175"/>
                  </a:lnTo>
                  <a:lnTo>
                    <a:pt x="124" y="182"/>
                  </a:lnTo>
                  <a:lnTo>
                    <a:pt x="169" y="156"/>
                  </a:lnTo>
                  <a:lnTo>
                    <a:pt x="252" y="138"/>
                  </a:lnTo>
                  <a:lnTo>
                    <a:pt x="296" y="113"/>
                  </a:lnTo>
                  <a:lnTo>
                    <a:pt x="341" y="87"/>
                  </a:lnTo>
                  <a:lnTo>
                    <a:pt x="379" y="95"/>
                  </a:lnTo>
                  <a:lnTo>
                    <a:pt x="424" y="68"/>
                  </a:lnTo>
                  <a:lnTo>
                    <a:pt x="461" y="76"/>
                  </a:lnTo>
                  <a:lnTo>
                    <a:pt x="551" y="25"/>
                  </a:lnTo>
                  <a:lnTo>
                    <a:pt x="596" y="0"/>
                  </a:lnTo>
                  <a:lnTo>
                    <a:pt x="633" y="7"/>
                  </a:lnTo>
                  <a:lnTo>
                    <a:pt x="672" y="14"/>
                  </a:lnTo>
                  <a:lnTo>
                    <a:pt x="746" y="29"/>
                  </a:lnTo>
                  <a:lnTo>
                    <a:pt x="785" y="36"/>
                  </a:lnTo>
                  <a:lnTo>
                    <a:pt x="822" y="43"/>
                  </a:lnTo>
                  <a:lnTo>
                    <a:pt x="860" y="50"/>
                  </a:lnTo>
                  <a:lnTo>
                    <a:pt x="1011" y="79"/>
                  </a:lnTo>
                  <a:lnTo>
                    <a:pt x="1049" y="87"/>
                  </a:lnTo>
                  <a:lnTo>
                    <a:pt x="1093" y="61"/>
                  </a:lnTo>
                  <a:lnTo>
                    <a:pt x="1131" y="68"/>
                  </a:lnTo>
                  <a:lnTo>
                    <a:pt x="1169" y="75"/>
                  </a:lnTo>
                  <a:lnTo>
                    <a:pt x="1207" y="82"/>
                  </a:lnTo>
                  <a:lnTo>
                    <a:pt x="1237" y="122"/>
                  </a:lnTo>
                  <a:lnTo>
                    <a:pt x="1230" y="155"/>
                  </a:lnTo>
                  <a:lnTo>
                    <a:pt x="1254" y="227"/>
                  </a:lnTo>
                  <a:lnTo>
                    <a:pt x="1285" y="268"/>
                  </a:lnTo>
                  <a:lnTo>
                    <a:pt x="1316" y="307"/>
                  </a:lnTo>
                  <a:lnTo>
                    <a:pt x="1384" y="355"/>
                  </a:lnTo>
                  <a:lnTo>
                    <a:pt x="1453" y="401"/>
                  </a:lnTo>
                  <a:lnTo>
                    <a:pt x="1483" y="442"/>
                  </a:lnTo>
                  <a:lnTo>
                    <a:pt x="1476" y="474"/>
                  </a:lnTo>
                  <a:lnTo>
                    <a:pt x="1507" y="513"/>
                  </a:lnTo>
                  <a:lnTo>
                    <a:pt x="1538" y="554"/>
                  </a:lnTo>
                  <a:lnTo>
                    <a:pt x="1568" y="593"/>
                  </a:lnTo>
                  <a:lnTo>
                    <a:pt x="1592" y="666"/>
                  </a:lnTo>
                  <a:lnTo>
                    <a:pt x="1622" y="706"/>
                  </a:lnTo>
                  <a:lnTo>
                    <a:pt x="1691" y="753"/>
                  </a:lnTo>
                  <a:lnTo>
                    <a:pt x="1715" y="825"/>
                  </a:lnTo>
                  <a:lnTo>
                    <a:pt x="1707" y="858"/>
                  </a:lnTo>
                  <a:lnTo>
                    <a:pt x="1739" y="898"/>
                  </a:lnTo>
                  <a:lnTo>
                    <a:pt x="1732" y="930"/>
                  </a:lnTo>
                  <a:lnTo>
                    <a:pt x="1725" y="963"/>
                  </a:lnTo>
                  <a:lnTo>
                    <a:pt x="1755" y="1003"/>
                  </a:lnTo>
                  <a:lnTo>
                    <a:pt x="1785" y="1042"/>
                  </a:lnTo>
                  <a:lnTo>
                    <a:pt x="1778" y="1076"/>
                  </a:lnTo>
                  <a:lnTo>
                    <a:pt x="1810" y="1115"/>
                  </a:lnTo>
                  <a:lnTo>
                    <a:pt x="1847" y="1122"/>
                  </a:lnTo>
                  <a:lnTo>
                    <a:pt x="1892" y="1097"/>
                  </a:lnTo>
                  <a:lnTo>
                    <a:pt x="1937" y="1072"/>
                  </a:lnTo>
                  <a:lnTo>
                    <a:pt x="2019" y="1054"/>
                  </a:lnTo>
                  <a:lnTo>
                    <a:pt x="2057" y="1061"/>
                  </a:lnTo>
                  <a:lnTo>
                    <a:pt x="2102" y="1035"/>
                  </a:lnTo>
                  <a:lnTo>
                    <a:pt x="2177" y="1049"/>
                  </a:lnTo>
                  <a:lnTo>
                    <a:pt x="2290" y="1072"/>
                  </a:lnTo>
                  <a:lnTo>
                    <a:pt x="2336" y="1046"/>
                  </a:lnTo>
                  <a:lnTo>
                    <a:pt x="2373" y="1054"/>
                  </a:lnTo>
                  <a:lnTo>
                    <a:pt x="2541" y="1187"/>
                  </a:lnTo>
                  <a:lnTo>
                    <a:pt x="2571" y="1228"/>
                  </a:lnTo>
                  <a:lnTo>
                    <a:pt x="2616" y="1201"/>
                  </a:lnTo>
                  <a:lnTo>
                    <a:pt x="2692" y="1216"/>
                  </a:lnTo>
                  <a:lnTo>
                    <a:pt x="2729" y="1223"/>
                  </a:lnTo>
                  <a:lnTo>
                    <a:pt x="2768" y="1231"/>
                  </a:lnTo>
                  <a:lnTo>
                    <a:pt x="2761" y="1263"/>
                  </a:lnTo>
                  <a:lnTo>
                    <a:pt x="2753" y="1295"/>
                  </a:lnTo>
                  <a:lnTo>
                    <a:pt x="2784" y="1336"/>
                  </a:lnTo>
                  <a:lnTo>
                    <a:pt x="2777" y="1368"/>
                  </a:lnTo>
                  <a:lnTo>
                    <a:pt x="2800" y="1441"/>
                  </a:lnTo>
                  <a:lnTo>
                    <a:pt x="2831" y="1480"/>
                  </a:lnTo>
                  <a:lnTo>
                    <a:pt x="2824" y="1514"/>
                  </a:lnTo>
                  <a:lnTo>
                    <a:pt x="2862" y="1521"/>
                  </a:lnTo>
                  <a:lnTo>
                    <a:pt x="2899" y="1528"/>
                  </a:lnTo>
                  <a:lnTo>
                    <a:pt x="2930" y="1567"/>
                  </a:lnTo>
                  <a:lnTo>
                    <a:pt x="2968" y="1574"/>
                  </a:lnTo>
                  <a:lnTo>
                    <a:pt x="3005" y="1582"/>
                  </a:lnTo>
                  <a:lnTo>
                    <a:pt x="3126" y="1571"/>
                  </a:lnTo>
                  <a:lnTo>
                    <a:pt x="3171" y="1545"/>
                  </a:lnTo>
                  <a:lnTo>
                    <a:pt x="3209" y="1553"/>
                  </a:lnTo>
                  <a:lnTo>
                    <a:pt x="3253" y="1527"/>
                  </a:lnTo>
                  <a:lnTo>
                    <a:pt x="3298" y="1502"/>
                  </a:lnTo>
                  <a:lnTo>
                    <a:pt x="3305" y="1469"/>
                  </a:lnTo>
                  <a:lnTo>
                    <a:pt x="3350" y="1444"/>
                  </a:lnTo>
                  <a:lnTo>
                    <a:pt x="3357" y="1412"/>
                  </a:lnTo>
                  <a:lnTo>
                    <a:pt x="3395" y="1419"/>
                  </a:lnTo>
                  <a:lnTo>
                    <a:pt x="3402" y="1386"/>
                  </a:lnTo>
                  <a:lnTo>
                    <a:pt x="3446" y="1360"/>
                  </a:lnTo>
                  <a:lnTo>
                    <a:pt x="3453" y="1328"/>
                  </a:lnTo>
                  <a:lnTo>
                    <a:pt x="3505" y="1270"/>
                  </a:lnTo>
                  <a:lnTo>
                    <a:pt x="3551" y="1245"/>
                  </a:lnTo>
                  <a:lnTo>
                    <a:pt x="3558" y="1211"/>
                  </a:lnTo>
                  <a:lnTo>
                    <a:pt x="3565" y="1179"/>
                  </a:lnTo>
                  <a:lnTo>
                    <a:pt x="3609" y="1154"/>
                  </a:lnTo>
                  <a:lnTo>
                    <a:pt x="3616" y="1121"/>
                  </a:lnTo>
                  <a:lnTo>
                    <a:pt x="3654" y="1128"/>
                  </a:lnTo>
                  <a:lnTo>
                    <a:pt x="3661" y="1096"/>
                  </a:lnTo>
                  <a:lnTo>
                    <a:pt x="3698" y="1103"/>
                  </a:lnTo>
                  <a:lnTo>
                    <a:pt x="3737" y="1110"/>
                  </a:lnTo>
                  <a:lnTo>
                    <a:pt x="3730" y="1143"/>
                  </a:lnTo>
                  <a:lnTo>
                    <a:pt x="3723" y="1175"/>
                  </a:lnTo>
                  <a:lnTo>
                    <a:pt x="3715" y="1208"/>
                  </a:lnTo>
                  <a:lnTo>
                    <a:pt x="3753" y="1215"/>
                  </a:lnTo>
                  <a:lnTo>
                    <a:pt x="3746" y="1248"/>
                  </a:lnTo>
                  <a:lnTo>
                    <a:pt x="3701" y="1273"/>
                  </a:lnTo>
                  <a:lnTo>
                    <a:pt x="3694" y="1305"/>
                  </a:lnTo>
                  <a:lnTo>
                    <a:pt x="3650" y="1332"/>
                  </a:lnTo>
                  <a:lnTo>
                    <a:pt x="3636" y="1396"/>
                  </a:lnTo>
                  <a:lnTo>
                    <a:pt x="3666" y="1437"/>
                  </a:lnTo>
                  <a:lnTo>
                    <a:pt x="3659" y="1469"/>
                  </a:lnTo>
                  <a:lnTo>
                    <a:pt x="3621" y="1462"/>
                  </a:lnTo>
                  <a:lnTo>
                    <a:pt x="3614" y="1495"/>
                  </a:lnTo>
                  <a:lnTo>
                    <a:pt x="3645" y="1534"/>
                  </a:lnTo>
                  <a:lnTo>
                    <a:pt x="3638" y="1567"/>
                  </a:lnTo>
                  <a:lnTo>
                    <a:pt x="3630" y="1600"/>
                  </a:lnTo>
                  <a:lnTo>
                    <a:pt x="3623" y="1632"/>
                  </a:lnTo>
                  <a:lnTo>
                    <a:pt x="3616" y="1664"/>
                  </a:lnTo>
                  <a:lnTo>
                    <a:pt x="3648" y="1705"/>
                  </a:lnTo>
                  <a:lnTo>
                    <a:pt x="3641" y="1737"/>
                  </a:lnTo>
                  <a:lnTo>
                    <a:pt x="3678" y="1744"/>
                  </a:lnTo>
                  <a:lnTo>
                    <a:pt x="3671" y="1777"/>
                  </a:lnTo>
                  <a:lnTo>
                    <a:pt x="3708" y="1785"/>
                  </a:lnTo>
                  <a:lnTo>
                    <a:pt x="3701" y="1817"/>
                  </a:lnTo>
                  <a:lnTo>
                    <a:pt x="3695" y="1850"/>
                  </a:lnTo>
                  <a:lnTo>
                    <a:pt x="3688" y="1882"/>
                  </a:lnTo>
                  <a:lnTo>
                    <a:pt x="3681" y="1915"/>
                  </a:lnTo>
                  <a:lnTo>
                    <a:pt x="3674" y="1948"/>
                  </a:lnTo>
                  <a:lnTo>
                    <a:pt x="3697" y="2021"/>
                  </a:lnTo>
                  <a:lnTo>
                    <a:pt x="3690" y="2053"/>
                  </a:lnTo>
                  <a:lnTo>
                    <a:pt x="3683" y="2085"/>
                  </a:lnTo>
                  <a:lnTo>
                    <a:pt x="3676" y="2118"/>
                  </a:lnTo>
                  <a:lnTo>
                    <a:pt x="3707" y="2158"/>
                  </a:lnTo>
                  <a:lnTo>
                    <a:pt x="3693" y="2223"/>
                  </a:lnTo>
                  <a:lnTo>
                    <a:pt x="3686" y="2256"/>
                  </a:lnTo>
                  <a:lnTo>
                    <a:pt x="3679" y="2289"/>
                  </a:lnTo>
                  <a:lnTo>
                    <a:pt x="3672" y="2321"/>
                  </a:lnTo>
                  <a:lnTo>
                    <a:pt x="3709" y="2328"/>
                  </a:lnTo>
                  <a:lnTo>
                    <a:pt x="3688" y="2426"/>
                  </a:lnTo>
                  <a:lnTo>
                    <a:pt x="3695" y="2394"/>
                  </a:lnTo>
                  <a:lnTo>
                    <a:pt x="3658" y="2387"/>
                  </a:lnTo>
                  <a:lnTo>
                    <a:pt x="3665" y="2353"/>
                  </a:lnTo>
                  <a:lnTo>
                    <a:pt x="3626" y="2346"/>
                  </a:lnTo>
                  <a:lnTo>
                    <a:pt x="3596" y="2307"/>
                  </a:lnTo>
                  <a:lnTo>
                    <a:pt x="3559" y="2300"/>
                  </a:lnTo>
                  <a:lnTo>
                    <a:pt x="3521" y="2293"/>
                  </a:lnTo>
                  <a:lnTo>
                    <a:pt x="3514" y="2325"/>
                  </a:lnTo>
                  <a:lnTo>
                    <a:pt x="3476" y="2318"/>
                  </a:lnTo>
                  <a:lnTo>
                    <a:pt x="3469" y="2350"/>
                  </a:lnTo>
                  <a:lnTo>
                    <a:pt x="3462" y="2383"/>
                  </a:lnTo>
                  <a:lnTo>
                    <a:pt x="3424" y="2376"/>
                  </a:lnTo>
                  <a:lnTo>
                    <a:pt x="3380" y="2401"/>
                  </a:lnTo>
                  <a:lnTo>
                    <a:pt x="3373" y="2433"/>
                  </a:lnTo>
                  <a:lnTo>
                    <a:pt x="3358" y="2499"/>
                  </a:lnTo>
                  <a:lnTo>
                    <a:pt x="3321" y="2492"/>
                  </a:lnTo>
                  <a:lnTo>
                    <a:pt x="3314" y="2524"/>
                  </a:lnTo>
                  <a:lnTo>
                    <a:pt x="3275" y="2517"/>
                  </a:lnTo>
                  <a:lnTo>
                    <a:pt x="3282" y="2485"/>
                  </a:lnTo>
                  <a:lnTo>
                    <a:pt x="3275" y="2517"/>
                  </a:lnTo>
                  <a:lnTo>
                    <a:pt x="3307" y="2557"/>
                  </a:lnTo>
                  <a:lnTo>
                    <a:pt x="3337" y="2597"/>
                  </a:lnTo>
                  <a:lnTo>
                    <a:pt x="3367" y="2637"/>
                  </a:lnTo>
                  <a:lnTo>
                    <a:pt x="3392" y="2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4" name="Freeform 235"/>
            <p:cNvSpPr>
              <a:spLocks/>
            </p:cNvSpPr>
            <p:nvPr/>
          </p:nvSpPr>
          <p:spPr bwMode="gray">
            <a:xfrm>
              <a:off x="2125" y="978"/>
              <a:ext cx="588" cy="492"/>
            </a:xfrm>
            <a:custGeom>
              <a:avLst/>
              <a:gdLst>
                <a:gd name="T0" fmla="*/ 0 w 3753"/>
                <a:gd name="T1" fmla="*/ 0 h 2902"/>
                <a:gd name="T2" fmla="*/ 0 w 3753"/>
                <a:gd name="T3" fmla="*/ 0 h 2902"/>
                <a:gd name="T4" fmla="*/ 0 w 3753"/>
                <a:gd name="T5" fmla="*/ 0 h 2902"/>
                <a:gd name="T6" fmla="*/ 0 w 3753"/>
                <a:gd name="T7" fmla="*/ 0 h 2902"/>
                <a:gd name="T8" fmla="*/ 0 w 3753"/>
                <a:gd name="T9" fmla="*/ 0 h 2902"/>
                <a:gd name="T10" fmla="*/ 0 w 3753"/>
                <a:gd name="T11" fmla="*/ 0 h 2902"/>
                <a:gd name="T12" fmla="*/ 0 w 3753"/>
                <a:gd name="T13" fmla="*/ 0 h 2902"/>
                <a:gd name="T14" fmla="*/ 0 w 3753"/>
                <a:gd name="T15" fmla="*/ 0 h 2902"/>
                <a:gd name="T16" fmla="*/ 0 w 3753"/>
                <a:gd name="T17" fmla="*/ 0 h 2902"/>
                <a:gd name="T18" fmla="*/ 0 w 3753"/>
                <a:gd name="T19" fmla="*/ 0 h 2902"/>
                <a:gd name="T20" fmla="*/ 0 w 3753"/>
                <a:gd name="T21" fmla="*/ 0 h 2902"/>
                <a:gd name="T22" fmla="*/ 0 w 3753"/>
                <a:gd name="T23" fmla="*/ 0 h 2902"/>
                <a:gd name="T24" fmla="*/ 0 w 3753"/>
                <a:gd name="T25" fmla="*/ 0 h 2902"/>
                <a:gd name="T26" fmla="*/ 0 w 3753"/>
                <a:gd name="T27" fmla="*/ 0 h 2902"/>
                <a:gd name="T28" fmla="*/ 0 w 3753"/>
                <a:gd name="T29" fmla="*/ 0 h 2902"/>
                <a:gd name="T30" fmla="*/ 0 w 3753"/>
                <a:gd name="T31" fmla="*/ 0 h 2902"/>
                <a:gd name="T32" fmla="*/ 0 w 3753"/>
                <a:gd name="T33" fmla="*/ 0 h 2902"/>
                <a:gd name="T34" fmla="*/ 0 w 3753"/>
                <a:gd name="T35" fmla="*/ 0 h 2902"/>
                <a:gd name="T36" fmla="*/ 0 w 3753"/>
                <a:gd name="T37" fmla="*/ 0 h 2902"/>
                <a:gd name="T38" fmla="*/ 0 w 3753"/>
                <a:gd name="T39" fmla="*/ 0 h 2902"/>
                <a:gd name="T40" fmla="*/ 0 w 3753"/>
                <a:gd name="T41" fmla="*/ 0 h 2902"/>
                <a:gd name="T42" fmla="*/ 0 w 3753"/>
                <a:gd name="T43" fmla="*/ 0 h 2902"/>
                <a:gd name="T44" fmla="*/ 0 w 3753"/>
                <a:gd name="T45" fmla="*/ 0 h 2902"/>
                <a:gd name="T46" fmla="*/ 0 w 3753"/>
                <a:gd name="T47" fmla="*/ 0 h 2902"/>
                <a:gd name="T48" fmla="*/ 0 w 3753"/>
                <a:gd name="T49" fmla="*/ 0 h 2902"/>
                <a:gd name="T50" fmla="*/ 0 w 3753"/>
                <a:gd name="T51" fmla="*/ 0 h 2902"/>
                <a:gd name="T52" fmla="*/ 0 w 3753"/>
                <a:gd name="T53" fmla="*/ 0 h 2902"/>
                <a:gd name="T54" fmla="*/ 0 w 3753"/>
                <a:gd name="T55" fmla="*/ 0 h 2902"/>
                <a:gd name="T56" fmla="*/ 0 w 3753"/>
                <a:gd name="T57" fmla="*/ 0 h 2902"/>
                <a:gd name="T58" fmla="*/ 0 w 3753"/>
                <a:gd name="T59" fmla="*/ 0 h 2902"/>
                <a:gd name="T60" fmla="*/ 0 w 3753"/>
                <a:gd name="T61" fmla="*/ 0 h 2902"/>
                <a:gd name="T62" fmla="*/ 0 w 3753"/>
                <a:gd name="T63" fmla="*/ 0 h 2902"/>
                <a:gd name="T64" fmla="*/ 0 w 3753"/>
                <a:gd name="T65" fmla="*/ 0 h 2902"/>
                <a:gd name="T66" fmla="*/ 0 w 3753"/>
                <a:gd name="T67" fmla="*/ 0 h 2902"/>
                <a:gd name="T68" fmla="*/ 0 w 3753"/>
                <a:gd name="T69" fmla="*/ 0 h 2902"/>
                <a:gd name="T70" fmla="*/ 0 w 3753"/>
                <a:gd name="T71" fmla="*/ 0 h 2902"/>
                <a:gd name="T72" fmla="*/ 0 w 3753"/>
                <a:gd name="T73" fmla="*/ 0 h 2902"/>
                <a:gd name="T74" fmla="*/ 0 w 3753"/>
                <a:gd name="T75" fmla="*/ 0 h 2902"/>
                <a:gd name="T76" fmla="*/ 0 w 3753"/>
                <a:gd name="T77" fmla="*/ 0 h 2902"/>
                <a:gd name="T78" fmla="*/ 0 w 3753"/>
                <a:gd name="T79" fmla="*/ 0 h 2902"/>
                <a:gd name="T80" fmla="*/ 0 w 3753"/>
                <a:gd name="T81" fmla="*/ 0 h 2902"/>
                <a:gd name="T82" fmla="*/ 0 w 3753"/>
                <a:gd name="T83" fmla="*/ 0 h 2902"/>
                <a:gd name="T84" fmla="*/ 0 w 3753"/>
                <a:gd name="T85" fmla="*/ 0 h 2902"/>
                <a:gd name="T86" fmla="*/ 0 w 3753"/>
                <a:gd name="T87" fmla="*/ 0 h 2902"/>
                <a:gd name="T88" fmla="*/ 0 w 3753"/>
                <a:gd name="T89" fmla="*/ 0 h 2902"/>
                <a:gd name="T90" fmla="*/ 0 w 3753"/>
                <a:gd name="T91" fmla="*/ 0 h 2902"/>
                <a:gd name="T92" fmla="*/ 0 w 3753"/>
                <a:gd name="T93" fmla="*/ 0 h 2902"/>
                <a:gd name="T94" fmla="*/ 0 w 3753"/>
                <a:gd name="T95" fmla="*/ 0 h 2902"/>
                <a:gd name="T96" fmla="*/ 0 w 3753"/>
                <a:gd name="T97" fmla="*/ 0 h 2902"/>
                <a:gd name="T98" fmla="*/ 0 w 3753"/>
                <a:gd name="T99" fmla="*/ 0 h 2902"/>
                <a:gd name="T100" fmla="*/ 0 w 3753"/>
                <a:gd name="T101" fmla="*/ 0 h 2902"/>
                <a:gd name="T102" fmla="*/ 0 w 3753"/>
                <a:gd name="T103" fmla="*/ 0 h 2902"/>
                <a:gd name="T104" fmla="*/ 0 w 3753"/>
                <a:gd name="T105" fmla="*/ 0 h 2902"/>
                <a:gd name="T106" fmla="*/ 0 w 3753"/>
                <a:gd name="T107" fmla="*/ 0 h 29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753"/>
                <a:gd name="T163" fmla="*/ 0 h 2902"/>
                <a:gd name="T164" fmla="*/ 3753 w 3753"/>
                <a:gd name="T165" fmla="*/ 2902 h 290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753" h="2902">
                  <a:moveTo>
                    <a:pt x="3392" y="2709"/>
                  </a:moveTo>
                  <a:lnTo>
                    <a:pt x="3316" y="2695"/>
                  </a:lnTo>
                  <a:lnTo>
                    <a:pt x="3075" y="2716"/>
                  </a:lnTo>
                  <a:lnTo>
                    <a:pt x="3099" y="2789"/>
                  </a:lnTo>
                  <a:lnTo>
                    <a:pt x="3153" y="2902"/>
                  </a:lnTo>
                  <a:lnTo>
                    <a:pt x="2972" y="2833"/>
                  </a:lnTo>
                  <a:lnTo>
                    <a:pt x="2835" y="2739"/>
                  </a:lnTo>
                  <a:lnTo>
                    <a:pt x="2767" y="2691"/>
                  </a:lnTo>
                  <a:lnTo>
                    <a:pt x="2781" y="2626"/>
                  </a:lnTo>
                  <a:lnTo>
                    <a:pt x="2584" y="2623"/>
                  </a:lnTo>
                  <a:lnTo>
                    <a:pt x="2427" y="2626"/>
                  </a:lnTo>
                  <a:lnTo>
                    <a:pt x="2320" y="2573"/>
                  </a:lnTo>
                  <a:lnTo>
                    <a:pt x="2238" y="2591"/>
                  </a:lnTo>
                  <a:lnTo>
                    <a:pt x="2066" y="2660"/>
                  </a:lnTo>
                  <a:lnTo>
                    <a:pt x="1915" y="2630"/>
                  </a:lnTo>
                  <a:lnTo>
                    <a:pt x="1761" y="2431"/>
                  </a:lnTo>
                  <a:lnTo>
                    <a:pt x="1603" y="2435"/>
                  </a:lnTo>
                  <a:lnTo>
                    <a:pt x="1483" y="2446"/>
                  </a:lnTo>
                  <a:lnTo>
                    <a:pt x="1421" y="2366"/>
                  </a:lnTo>
                  <a:lnTo>
                    <a:pt x="1549" y="2323"/>
                  </a:lnTo>
                  <a:lnTo>
                    <a:pt x="1361" y="2287"/>
                  </a:lnTo>
                  <a:lnTo>
                    <a:pt x="1254" y="2233"/>
                  </a:lnTo>
                  <a:lnTo>
                    <a:pt x="1200" y="2120"/>
                  </a:lnTo>
                  <a:lnTo>
                    <a:pt x="1334" y="2044"/>
                  </a:lnTo>
                  <a:lnTo>
                    <a:pt x="1310" y="1971"/>
                  </a:lnTo>
                  <a:lnTo>
                    <a:pt x="1355" y="1946"/>
                  </a:lnTo>
                  <a:lnTo>
                    <a:pt x="1384" y="1815"/>
                  </a:lnTo>
                  <a:lnTo>
                    <a:pt x="1487" y="1699"/>
                  </a:lnTo>
                  <a:lnTo>
                    <a:pt x="1510" y="1772"/>
                  </a:lnTo>
                  <a:lnTo>
                    <a:pt x="1638" y="1728"/>
                  </a:lnTo>
                  <a:lnTo>
                    <a:pt x="1588" y="1413"/>
                  </a:lnTo>
                  <a:lnTo>
                    <a:pt x="1677" y="1362"/>
                  </a:lnTo>
                  <a:lnTo>
                    <a:pt x="1592" y="1209"/>
                  </a:lnTo>
                  <a:lnTo>
                    <a:pt x="1559" y="1000"/>
                  </a:lnTo>
                  <a:lnTo>
                    <a:pt x="1566" y="967"/>
                  </a:lnTo>
                  <a:lnTo>
                    <a:pt x="1519" y="822"/>
                  </a:lnTo>
                  <a:lnTo>
                    <a:pt x="1351" y="688"/>
                  </a:lnTo>
                  <a:lnTo>
                    <a:pt x="1194" y="691"/>
                  </a:lnTo>
                  <a:lnTo>
                    <a:pt x="1015" y="794"/>
                  </a:lnTo>
                  <a:lnTo>
                    <a:pt x="757" y="711"/>
                  </a:lnTo>
                  <a:lnTo>
                    <a:pt x="634" y="551"/>
                  </a:lnTo>
                  <a:lnTo>
                    <a:pt x="476" y="555"/>
                  </a:lnTo>
                  <a:lnTo>
                    <a:pt x="319" y="558"/>
                  </a:lnTo>
                  <a:lnTo>
                    <a:pt x="280" y="551"/>
                  </a:lnTo>
                  <a:lnTo>
                    <a:pt x="250" y="511"/>
                  </a:lnTo>
                  <a:lnTo>
                    <a:pt x="257" y="479"/>
                  </a:lnTo>
                  <a:lnTo>
                    <a:pt x="226" y="439"/>
                  </a:lnTo>
                  <a:lnTo>
                    <a:pt x="195" y="399"/>
                  </a:lnTo>
                  <a:lnTo>
                    <a:pt x="202" y="367"/>
                  </a:lnTo>
                  <a:lnTo>
                    <a:pt x="165" y="359"/>
                  </a:lnTo>
                  <a:lnTo>
                    <a:pt x="126" y="352"/>
                  </a:lnTo>
                  <a:lnTo>
                    <a:pt x="120" y="385"/>
                  </a:lnTo>
                  <a:lnTo>
                    <a:pt x="75" y="410"/>
                  </a:lnTo>
                  <a:lnTo>
                    <a:pt x="37" y="402"/>
                  </a:lnTo>
                  <a:lnTo>
                    <a:pt x="0" y="395"/>
                  </a:lnTo>
                  <a:lnTo>
                    <a:pt x="7" y="363"/>
                  </a:lnTo>
                  <a:lnTo>
                    <a:pt x="13" y="330"/>
                  </a:lnTo>
                  <a:lnTo>
                    <a:pt x="20" y="298"/>
                  </a:lnTo>
                  <a:lnTo>
                    <a:pt x="27" y="265"/>
                  </a:lnTo>
                  <a:lnTo>
                    <a:pt x="66" y="272"/>
                  </a:lnTo>
                  <a:lnTo>
                    <a:pt x="73" y="239"/>
                  </a:lnTo>
                  <a:lnTo>
                    <a:pt x="80" y="207"/>
                  </a:lnTo>
                  <a:lnTo>
                    <a:pt x="87" y="175"/>
                  </a:lnTo>
                  <a:lnTo>
                    <a:pt x="124" y="182"/>
                  </a:lnTo>
                  <a:lnTo>
                    <a:pt x="169" y="156"/>
                  </a:lnTo>
                  <a:lnTo>
                    <a:pt x="252" y="138"/>
                  </a:lnTo>
                  <a:lnTo>
                    <a:pt x="296" y="113"/>
                  </a:lnTo>
                  <a:lnTo>
                    <a:pt x="341" y="87"/>
                  </a:lnTo>
                  <a:lnTo>
                    <a:pt x="379" y="95"/>
                  </a:lnTo>
                  <a:lnTo>
                    <a:pt x="424" y="68"/>
                  </a:lnTo>
                  <a:lnTo>
                    <a:pt x="461" y="76"/>
                  </a:lnTo>
                  <a:lnTo>
                    <a:pt x="551" y="25"/>
                  </a:lnTo>
                  <a:lnTo>
                    <a:pt x="596" y="0"/>
                  </a:lnTo>
                  <a:lnTo>
                    <a:pt x="633" y="7"/>
                  </a:lnTo>
                  <a:lnTo>
                    <a:pt x="672" y="14"/>
                  </a:lnTo>
                  <a:lnTo>
                    <a:pt x="746" y="29"/>
                  </a:lnTo>
                  <a:lnTo>
                    <a:pt x="785" y="36"/>
                  </a:lnTo>
                  <a:lnTo>
                    <a:pt x="822" y="43"/>
                  </a:lnTo>
                  <a:lnTo>
                    <a:pt x="860" y="50"/>
                  </a:lnTo>
                  <a:lnTo>
                    <a:pt x="1011" y="79"/>
                  </a:lnTo>
                  <a:lnTo>
                    <a:pt x="1049" y="87"/>
                  </a:lnTo>
                  <a:lnTo>
                    <a:pt x="1093" y="61"/>
                  </a:lnTo>
                  <a:lnTo>
                    <a:pt x="1131" y="68"/>
                  </a:lnTo>
                  <a:lnTo>
                    <a:pt x="1169" y="75"/>
                  </a:lnTo>
                  <a:lnTo>
                    <a:pt x="1207" y="82"/>
                  </a:lnTo>
                  <a:lnTo>
                    <a:pt x="1237" y="122"/>
                  </a:lnTo>
                  <a:lnTo>
                    <a:pt x="1230" y="155"/>
                  </a:lnTo>
                  <a:lnTo>
                    <a:pt x="1254" y="227"/>
                  </a:lnTo>
                  <a:lnTo>
                    <a:pt x="1285" y="268"/>
                  </a:lnTo>
                  <a:lnTo>
                    <a:pt x="1316" y="307"/>
                  </a:lnTo>
                  <a:lnTo>
                    <a:pt x="1384" y="355"/>
                  </a:lnTo>
                  <a:lnTo>
                    <a:pt x="1453" y="401"/>
                  </a:lnTo>
                  <a:lnTo>
                    <a:pt x="1483" y="442"/>
                  </a:lnTo>
                  <a:lnTo>
                    <a:pt x="1476" y="474"/>
                  </a:lnTo>
                  <a:lnTo>
                    <a:pt x="1507" y="513"/>
                  </a:lnTo>
                  <a:lnTo>
                    <a:pt x="1538" y="554"/>
                  </a:lnTo>
                  <a:lnTo>
                    <a:pt x="1568" y="593"/>
                  </a:lnTo>
                  <a:lnTo>
                    <a:pt x="1592" y="666"/>
                  </a:lnTo>
                  <a:lnTo>
                    <a:pt x="1622" y="706"/>
                  </a:lnTo>
                  <a:lnTo>
                    <a:pt x="1691" y="753"/>
                  </a:lnTo>
                  <a:lnTo>
                    <a:pt x="1715" y="825"/>
                  </a:lnTo>
                  <a:lnTo>
                    <a:pt x="1707" y="858"/>
                  </a:lnTo>
                  <a:lnTo>
                    <a:pt x="1739" y="898"/>
                  </a:lnTo>
                  <a:lnTo>
                    <a:pt x="1732" y="930"/>
                  </a:lnTo>
                  <a:lnTo>
                    <a:pt x="1725" y="963"/>
                  </a:lnTo>
                  <a:lnTo>
                    <a:pt x="1755" y="1003"/>
                  </a:lnTo>
                  <a:lnTo>
                    <a:pt x="1785" y="1042"/>
                  </a:lnTo>
                  <a:lnTo>
                    <a:pt x="1778" y="1076"/>
                  </a:lnTo>
                  <a:lnTo>
                    <a:pt x="1810" y="1115"/>
                  </a:lnTo>
                  <a:lnTo>
                    <a:pt x="1847" y="1122"/>
                  </a:lnTo>
                  <a:lnTo>
                    <a:pt x="1892" y="1097"/>
                  </a:lnTo>
                  <a:lnTo>
                    <a:pt x="1937" y="1072"/>
                  </a:lnTo>
                  <a:lnTo>
                    <a:pt x="2019" y="1054"/>
                  </a:lnTo>
                  <a:lnTo>
                    <a:pt x="2057" y="1061"/>
                  </a:lnTo>
                  <a:lnTo>
                    <a:pt x="2102" y="1035"/>
                  </a:lnTo>
                  <a:lnTo>
                    <a:pt x="2177" y="1049"/>
                  </a:lnTo>
                  <a:lnTo>
                    <a:pt x="2290" y="1072"/>
                  </a:lnTo>
                  <a:lnTo>
                    <a:pt x="2336" y="1046"/>
                  </a:lnTo>
                  <a:lnTo>
                    <a:pt x="2373" y="1054"/>
                  </a:lnTo>
                  <a:lnTo>
                    <a:pt x="2541" y="1187"/>
                  </a:lnTo>
                  <a:lnTo>
                    <a:pt x="2571" y="1228"/>
                  </a:lnTo>
                  <a:lnTo>
                    <a:pt x="2616" y="1201"/>
                  </a:lnTo>
                  <a:lnTo>
                    <a:pt x="2692" y="1216"/>
                  </a:lnTo>
                  <a:lnTo>
                    <a:pt x="2729" y="1223"/>
                  </a:lnTo>
                  <a:lnTo>
                    <a:pt x="2768" y="1231"/>
                  </a:lnTo>
                  <a:lnTo>
                    <a:pt x="2761" y="1263"/>
                  </a:lnTo>
                  <a:lnTo>
                    <a:pt x="2753" y="1295"/>
                  </a:lnTo>
                  <a:lnTo>
                    <a:pt x="2784" y="1336"/>
                  </a:lnTo>
                  <a:lnTo>
                    <a:pt x="2777" y="1368"/>
                  </a:lnTo>
                  <a:lnTo>
                    <a:pt x="2800" y="1441"/>
                  </a:lnTo>
                  <a:lnTo>
                    <a:pt x="2831" y="1480"/>
                  </a:lnTo>
                  <a:lnTo>
                    <a:pt x="2824" y="1514"/>
                  </a:lnTo>
                  <a:lnTo>
                    <a:pt x="2862" y="1521"/>
                  </a:lnTo>
                  <a:lnTo>
                    <a:pt x="2899" y="1528"/>
                  </a:lnTo>
                  <a:lnTo>
                    <a:pt x="2930" y="1567"/>
                  </a:lnTo>
                  <a:lnTo>
                    <a:pt x="2968" y="1574"/>
                  </a:lnTo>
                  <a:lnTo>
                    <a:pt x="3005" y="1582"/>
                  </a:lnTo>
                  <a:lnTo>
                    <a:pt x="3126" y="1571"/>
                  </a:lnTo>
                  <a:lnTo>
                    <a:pt x="3171" y="1545"/>
                  </a:lnTo>
                  <a:lnTo>
                    <a:pt x="3209" y="1553"/>
                  </a:lnTo>
                  <a:lnTo>
                    <a:pt x="3253" y="1527"/>
                  </a:lnTo>
                  <a:lnTo>
                    <a:pt x="3298" y="1502"/>
                  </a:lnTo>
                  <a:lnTo>
                    <a:pt x="3305" y="1469"/>
                  </a:lnTo>
                  <a:lnTo>
                    <a:pt x="3350" y="1444"/>
                  </a:lnTo>
                  <a:lnTo>
                    <a:pt x="3357" y="1412"/>
                  </a:lnTo>
                  <a:lnTo>
                    <a:pt x="3395" y="1419"/>
                  </a:lnTo>
                  <a:lnTo>
                    <a:pt x="3402" y="1386"/>
                  </a:lnTo>
                  <a:lnTo>
                    <a:pt x="3446" y="1360"/>
                  </a:lnTo>
                  <a:lnTo>
                    <a:pt x="3453" y="1328"/>
                  </a:lnTo>
                  <a:lnTo>
                    <a:pt x="3505" y="1270"/>
                  </a:lnTo>
                  <a:lnTo>
                    <a:pt x="3551" y="1245"/>
                  </a:lnTo>
                  <a:lnTo>
                    <a:pt x="3558" y="1211"/>
                  </a:lnTo>
                  <a:lnTo>
                    <a:pt x="3565" y="1179"/>
                  </a:lnTo>
                  <a:lnTo>
                    <a:pt x="3609" y="1154"/>
                  </a:lnTo>
                  <a:lnTo>
                    <a:pt x="3616" y="1121"/>
                  </a:lnTo>
                  <a:lnTo>
                    <a:pt x="3654" y="1128"/>
                  </a:lnTo>
                  <a:lnTo>
                    <a:pt x="3661" y="1096"/>
                  </a:lnTo>
                  <a:lnTo>
                    <a:pt x="3698" y="1103"/>
                  </a:lnTo>
                  <a:lnTo>
                    <a:pt x="3737" y="1110"/>
                  </a:lnTo>
                  <a:lnTo>
                    <a:pt x="3730" y="1143"/>
                  </a:lnTo>
                  <a:lnTo>
                    <a:pt x="3723" y="1175"/>
                  </a:lnTo>
                  <a:lnTo>
                    <a:pt x="3715" y="1208"/>
                  </a:lnTo>
                  <a:lnTo>
                    <a:pt x="3753" y="1215"/>
                  </a:lnTo>
                  <a:lnTo>
                    <a:pt x="3746" y="1248"/>
                  </a:lnTo>
                  <a:lnTo>
                    <a:pt x="3701" y="1273"/>
                  </a:lnTo>
                  <a:lnTo>
                    <a:pt x="3694" y="1305"/>
                  </a:lnTo>
                  <a:lnTo>
                    <a:pt x="3650" y="1332"/>
                  </a:lnTo>
                  <a:lnTo>
                    <a:pt x="3636" y="1396"/>
                  </a:lnTo>
                  <a:lnTo>
                    <a:pt x="3666" y="1437"/>
                  </a:lnTo>
                  <a:lnTo>
                    <a:pt x="3659" y="1469"/>
                  </a:lnTo>
                  <a:lnTo>
                    <a:pt x="3621" y="1462"/>
                  </a:lnTo>
                  <a:lnTo>
                    <a:pt x="3614" y="1495"/>
                  </a:lnTo>
                  <a:lnTo>
                    <a:pt x="3645" y="1534"/>
                  </a:lnTo>
                  <a:lnTo>
                    <a:pt x="3638" y="1567"/>
                  </a:lnTo>
                  <a:lnTo>
                    <a:pt x="3630" y="1600"/>
                  </a:lnTo>
                  <a:lnTo>
                    <a:pt x="3623" y="1632"/>
                  </a:lnTo>
                  <a:lnTo>
                    <a:pt x="3616" y="1664"/>
                  </a:lnTo>
                  <a:lnTo>
                    <a:pt x="3648" y="1705"/>
                  </a:lnTo>
                  <a:lnTo>
                    <a:pt x="3641" y="1737"/>
                  </a:lnTo>
                  <a:lnTo>
                    <a:pt x="3678" y="1744"/>
                  </a:lnTo>
                  <a:lnTo>
                    <a:pt x="3671" y="1777"/>
                  </a:lnTo>
                  <a:lnTo>
                    <a:pt x="3708" y="1785"/>
                  </a:lnTo>
                  <a:lnTo>
                    <a:pt x="3701" y="1817"/>
                  </a:lnTo>
                  <a:lnTo>
                    <a:pt x="3695" y="1850"/>
                  </a:lnTo>
                  <a:lnTo>
                    <a:pt x="3688" y="1882"/>
                  </a:lnTo>
                  <a:lnTo>
                    <a:pt x="3681" y="1915"/>
                  </a:lnTo>
                  <a:lnTo>
                    <a:pt x="3674" y="1948"/>
                  </a:lnTo>
                  <a:lnTo>
                    <a:pt x="3697" y="2021"/>
                  </a:lnTo>
                  <a:lnTo>
                    <a:pt x="3690" y="2053"/>
                  </a:lnTo>
                  <a:lnTo>
                    <a:pt x="3683" y="2085"/>
                  </a:lnTo>
                  <a:lnTo>
                    <a:pt x="3676" y="2118"/>
                  </a:lnTo>
                  <a:lnTo>
                    <a:pt x="3707" y="2158"/>
                  </a:lnTo>
                  <a:lnTo>
                    <a:pt x="3693" y="2223"/>
                  </a:lnTo>
                  <a:lnTo>
                    <a:pt x="3686" y="2256"/>
                  </a:lnTo>
                  <a:lnTo>
                    <a:pt x="3679" y="2289"/>
                  </a:lnTo>
                  <a:lnTo>
                    <a:pt x="3672" y="2321"/>
                  </a:lnTo>
                  <a:lnTo>
                    <a:pt x="3709" y="2328"/>
                  </a:lnTo>
                  <a:lnTo>
                    <a:pt x="3688" y="2426"/>
                  </a:lnTo>
                  <a:lnTo>
                    <a:pt x="3695" y="2394"/>
                  </a:lnTo>
                  <a:lnTo>
                    <a:pt x="3658" y="2387"/>
                  </a:lnTo>
                  <a:lnTo>
                    <a:pt x="3665" y="2353"/>
                  </a:lnTo>
                  <a:lnTo>
                    <a:pt x="3626" y="2346"/>
                  </a:lnTo>
                  <a:lnTo>
                    <a:pt x="3596" y="2307"/>
                  </a:lnTo>
                  <a:lnTo>
                    <a:pt x="3559" y="2300"/>
                  </a:lnTo>
                  <a:lnTo>
                    <a:pt x="3521" y="2293"/>
                  </a:lnTo>
                  <a:lnTo>
                    <a:pt x="3514" y="2325"/>
                  </a:lnTo>
                  <a:lnTo>
                    <a:pt x="3476" y="2318"/>
                  </a:lnTo>
                  <a:lnTo>
                    <a:pt x="3469" y="2350"/>
                  </a:lnTo>
                  <a:lnTo>
                    <a:pt x="3462" y="2383"/>
                  </a:lnTo>
                  <a:lnTo>
                    <a:pt x="3424" y="2376"/>
                  </a:lnTo>
                  <a:lnTo>
                    <a:pt x="3380" y="2401"/>
                  </a:lnTo>
                  <a:lnTo>
                    <a:pt x="3373" y="2433"/>
                  </a:lnTo>
                  <a:lnTo>
                    <a:pt x="3358" y="2499"/>
                  </a:lnTo>
                  <a:lnTo>
                    <a:pt x="3321" y="2492"/>
                  </a:lnTo>
                  <a:lnTo>
                    <a:pt x="3314" y="2524"/>
                  </a:lnTo>
                  <a:lnTo>
                    <a:pt x="3275" y="2517"/>
                  </a:lnTo>
                  <a:lnTo>
                    <a:pt x="3282" y="2485"/>
                  </a:lnTo>
                  <a:lnTo>
                    <a:pt x="3275" y="2517"/>
                  </a:lnTo>
                  <a:lnTo>
                    <a:pt x="3307" y="2557"/>
                  </a:lnTo>
                  <a:lnTo>
                    <a:pt x="3337" y="2597"/>
                  </a:lnTo>
                  <a:lnTo>
                    <a:pt x="3367" y="2637"/>
                  </a:lnTo>
                  <a:lnTo>
                    <a:pt x="3392" y="270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5" name="Freeform 236"/>
            <p:cNvSpPr>
              <a:spLocks/>
            </p:cNvSpPr>
            <p:nvPr/>
          </p:nvSpPr>
          <p:spPr bwMode="gray">
            <a:xfrm>
              <a:off x="2301" y="1390"/>
              <a:ext cx="402" cy="278"/>
            </a:xfrm>
            <a:custGeom>
              <a:avLst/>
              <a:gdLst>
                <a:gd name="T0" fmla="*/ 0 w 2559"/>
                <a:gd name="T1" fmla="*/ 0 h 1642"/>
                <a:gd name="T2" fmla="*/ 0 w 2559"/>
                <a:gd name="T3" fmla="*/ 0 h 1642"/>
                <a:gd name="T4" fmla="*/ 0 w 2559"/>
                <a:gd name="T5" fmla="*/ 0 h 1642"/>
                <a:gd name="T6" fmla="*/ 0 w 2559"/>
                <a:gd name="T7" fmla="*/ 0 h 1642"/>
                <a:gd name="T8" fmla="*/ 0 w 2559"/>
                <a:gd name="T9" fmla="*/ 0 h 1642"/>
                <a:gd name="T10" fmla="*/ 0 w 2559"/>
                <a:gd name="T11" fmla="*/ 0 h 1642"/>
                <a:gd name="T12" fmla="*/ 0 w 2559"/>
                <a:gd name="T13" fmla="*/ 0 h 1642"/>
                <a:gd name="T14" fmla="*/ 0 w 2559"/>
                <a:gd name="T15" fmla="*/ 0 h 1642"/>
                <a:gd name="T16" fmla="*/ 0 w 2559"/>
                <a:gd name="T17" fmla="*/ 0 h 1642"/>
                <a:gd name="T18" fmla="*/ 0 w 2559"/>
                <a:gd name="T19" fmla="*/ 0 h 1642"/>
                <a:gd name="T20" fmla="*/ 0 w 2559"/>
                <a:gd name="T21" fmla="*/ 0 h 1642"/>
                <a:gd name="T22" fmla="*/ 0 w 2559"/>
                <a:gd name="T23" fmla="*/ 0 h 1642"/>
                <a:gd name="T24" fmla="*/ 0 w 2559"/>
                <a:gd name="T25" fmla="*/ 0 h 1642"/>
                <a:gd name="T26" fmla="*/ 0 w 2559"/>
                <a:gd name="T27" fmla="*/ 0 h 1642"/>
                <a:gd name="T28" fmla="*/ 0 w 2559"/>
                <a:gd name="T29" fmla="*/ 0 h 1642"/>
                <a:gd name="T30" fmla="*/ 0 w 2559"/>
                <a:gd name="T31" fmla="*/ 0 h 1642"/>
                <a:gd name="T32" fmla="*/ 0 w 2559"/>
                <a:gd name="T33" fmla="*/ 0 h 1642"/>
                <a:gd name="T34" fmla="*/ 0 w 2559"/>
                <a:gd name="T35" fmla="*/ 0 h 1642"/>
                <a:gd name="T36" fmla="*/ 0 w 2559"/>
                <a:gd name="T37" fmla="*/ 0 h 1642"/>
                <a:gd name="T38" fmla="*/ 0 w 2559"/>
                <a:gd name="T39" fmla="*/ 0 h 1642"/>
                <a:gd name="T40" fmla="*/ 0 w 2559"/>
                <a:gd name="T41" fmla="*/ 0 h 1642"/>
                <a:gd name="T42" fmla="*/ 0 w 2559"/>
                <a:gd name="T43" fmla="*/ 0 h 1642"/>
                <a:gd name="T44" fmla="*/ 0 w 2559"/>
                <a:gd name="T45" fmla="*/ 0 h 1642"/>
                <a:gd name="T46" fmla="*/ 0 w 2559"/>
                <a:gd name="T47" fmla="*/ 0 h 1642"/>
                <a:gd name="T48" fmla="*/ 0 w 2559"/>
                <a:gd name="T49" fmla="*/ 0 h 1642"/>
                <a:gd name="T50" fmla="*/ 0 w 2559"/>
                <a:gd name="T51" fmla="*/ 0 h 1642"/>
                <a:gd name="T52" fmla="*/ 0 w 2559"/>
                <a:gd name="T53" fmla="*/ 0 h 1642"/>
                <a:gd name="T54" fmla="*/ 0 w 2559"/>
                <a:gd name="T55" fmla="*/ 0 h 1642"/>
                <a:gd name="T56" fmla="*/ 0 w 2559"/>
                <a:gd name="T57" fmla="*/ 0 h 1642"/>
                <a:gd name="T58" fmla="*/ 0 w 2559"/>
                <a:gd name="T59" fmla="*/ 0 h 1642"/>
                <a:gd name="T60" fmla="*/ 0 w 2559"/>
                <a:gd name="T61" fmla="*/ 0 h 1642"/>
                <a:gd name="T62" fmla="*/ 0 w 2559"/>
                <a:gd name="T63" fmla="*/ 0 h 1642"/>
                <a:gd name="T64" fmla="*/ 0 w 2559"/>
                <a:gd name="T65" fmla="*/ 0 h 1642"/>
                <a:gd name="T66" fmla="*/ 0 w 2559"/>
                <a:gd name="T67" fmla="*/ 0 h 1642"/>
                <a:gd name="T68" fmla="*/ 0 w 2559"/>
                <a:gd name="T69" fmla="*/ 0 h 1642"/>
                <a:gd name="T70" fmla="*/ 0 w 2559"/>
                <a:gd name="T71" fmla="*/ 0 h 1642"/>
                <a:gd name="T72" fmla="*/ 0 w 2559"/>
                <a:gd name="T73" fmla="*/ 0 h 1642"/>
                <a:gd name="T74" fmla="*/ 0 w 2559"/>
                <a:gd name="T75" fmla="*/ 0 h 1642"/>
                <a:gd name="T76" fmla="*/ 0 w 2559"/>
                <a:gd name="T77" fmla="*/ 0 h 1642"/>
                <a:gd name="T78" fmla="*/ 0 w 2559"/>
                <a:gd name="T79" fmla="*/ 0 h 1642"/>
                <a:gd name="T80" fmla="*/ 0 w 2559"/>
                <a:gd name="T81" fmla="*/ 0 h 1642"/>
                <a:gd name="T82" fmla="*/ 0 w 2559"/>
                <a:gd name="T83" fmla="*/ 0 h 1642"/>
                <a:gd name="T84" fmla="*/ 0 w 2559"/>
                <a:gd name="T85" fmla="*/ 0 h 1642"/>
                <a:gd name="T86" fmla="*/ 0 w 2559"/>
                <a:gd name="T87" fmla="*/ 0 h 1642"/>
                <a:gd name="T88" fmla="*/ 0 w 2559"/>
                <a:gd name="T89" fmla="*/ 0 h 1642"/>
                <a:gd name="T90" fmla="*/ 0 w 2559"/>
                <a:gd name="T91" fmla="*/ 0 h 1642"/>
                <a:gd name="T92" fmla="*/ 0 w 2559"/>
                <a:gd name="T93" fmla="*/ 0 h 1642"/>
                <a:gd name="T94" fmla="*/ 0 w 2559"/>
                <a:gd name="T95" fmla="*/ 0 h 16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59"/>
                <a:gd name="T145" fmla="*/ 0 h 1642"/>
                <a:gd name="T146" fmla="*/ 2559 w 2559"/>
                <a:gd name="T147" fmla="*/ 1642 h 16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59" h="1642">
                  <a:moveTo>
                    <a:pt x="393" y="22"/>
                  </a:moveTo>
                  <a:lnTo>
                    <a:pt x="365" y="153"/>
                  </a:lnTo>
                  <a:lnTo>
                    <a:pt x="155" y="215"/>
                  </a:lnTo>
                  <a:lnTo>
                    <a:pt x="80" y="200"/>
                  </a:lnTo>
                  <a:lnTo>
                    <a:pt x="0" y="389"/>
                  </a:lnTo>
                  <a:lnTo>
                    <a:pt x="165" y="352"/>
                  </a:lnTo>
                  <a:lnTo>
                    <a:pt x="271" y="407"/>
                  </a:lnTo>
                  <a:lnTo>
                    <a:pt x="273" y="577"/>
                  </a:lnTo>
                  <a:lnTo>
                    <a:pt x="328" y="690"/>
                  </a:lnTo>
                  <a:lnTo>
                    <a:pt x="389" y="769"/>
                  </a:lnTo>
                  <a:lnTo>
                    <a:pt x="547" y="766"/>
                  </a:lnTo>
                  <a:lnTo>
                    <a:pt x="606" y="675"/>
                  </a:lnTo>
                  <a:lnTo>
                    <a:pt x="675" y="722"/>
                  </a:lnTo>
                  <a:lnTo>
                    <a:pt x="774" y="808"/>
                  </a:lnTo>
                  <a:lnTo>
                    <a:pt x="927" y="1008"/>
                  </a:lnTo>
                  <a:lnTo>
                    <a:pt x="942" y="943"/>
                  </a:lnTo>
                  <a:lnTo>
                    <a:pt x="1009" y="989"/>
                  </a:lnTo>
                  <a:lnTo>
                    <a:pt x="1130" y="979"/>
                  </a:lnTo>
                  <a:lnTo>
                    <a:pt x="1222" y="1099"/>
                  </a:lnTo>
                  <a:lnTo>
                    <a:pt x="1280" y="1008"/>
                  </a:lnTo>
                  <a:lnTo>
                    <a:pt x="1342" y="1088"/>
                  </a:lnTo>
                  <a:lnTo>
                    <a:pt x="1373" y="1127"/>
                  </a:lnTo>
                  <a:lnTo>
                    <a:pt x="1533" y="1294"/>
                  </a:lnTo>
                  <a:lnTo>
                    <a:pt x="1650" y="1486"/>
                  </a:lnTo>
                  <a:lnTo>
                    <a:pt x="1862" y="1594"/>
                  </a:lnTo>
                  <a:lnTo>
                    <a:pt x="1892" y="1635"/>
                  </a:lnTo>
                  <a:lnTo>
                    <a:pt x="1930" y="1642"/>
                  </a:lnTo>
                  <a:lnTo>
                    <a:pt x="1937" y="1610"/>
                  </a:lnTo>
                  <a:lnTo>
                    <a:pt x="1981" y="1583"/>
                  </a:lnTo>
                  <a:lnTo>
                    <a:pt x="1996" y="1518"/>
                  </a:lnTo>
                  <a:lnTo>
                    <a:pt x="2003" y="1486"/>
                  </a:lnTo>
                  <a:lnTo>
                    <a:pt x="2010" y="1453"/>
                  </a:lnTo>
                  <a:lnTo>
                    <a:pt x="2017" y="1420"/>
                  </a:lnTo>
                  <a:lnTo>
                    <a:pt x="2024" y="1388"/>
                  </a:lnTo>
                  <a:lnTo>
                    <a:pt x="2062" y="1395"/>
                  </a:lnTo>
                  <a:lnTo>
                    <a:pt x="2070" y="1363"/>
                  </a:lnTo>
                  <a:lnTo>
                    <a:pt x="2076" y="1329"/>
                  </a:lnTo>
                  <a:lnTo>
                    <a:pt x="2083" y="1297"/>
                  </a:lnTo>
                  <a:lnTo>
                    <a:pt x="2090" y="1265"/>
                  </a:lnTo>
                  <a:lnTo>
                    <a:pt x="2128" y="1272"/>
                  </a:lnTo>
                  <a:lnTo>
                    <a:pt x="2135" y="1239"/>
                  </a:lnTo>
                  <a:lnTo>
                    <a:pt x="2149" y="1174"/>
                  </a:lnTo>
                  <a:lnTo>
                    <a:pt x="2163" y="1109"/>
                  </a:lnTo>
                  <a:lnTo>
                    <a:pt x="2170" y="1076"/>
                  </a:lnTo>
                  <a:lnTo>
                    <a:pt x="2177" y="1043"/>
                  </a:lnTo>
                  <a:lnTo>
                    <a:pt x="2215" y="1050"/>
                  </a:lnTo>
                  <a:lnTo>
                    <a:pt x="2253" y="1058"/>
                  </a:lnTo>
                  <a:lnTo>
                    <a:pt x="2290" y="1065"/>
                  </a:lnTo>
                  <a:lnTo>
                    <a:pt x="2328" y="1072"/>
                  </a:lnTo>
                  <a:lnTo>
                    <a:pt x="2366" y="1079"/>
                  </a:lnTo>
                  <a:lnTo>
                    <a:pt x="2403" y="1087"/>
                  </a:lnTo>
                  <a:lnTo>
                    <a:pt x="2435" y="1126"/>
                  </a:lnTo>
                  <a:lnTo>
                    <a:pt x="2472" y="1134"/>
                  </a:lnTo>
                  <a:lnTo>
                    <a:pt x="2502" y="1174"/>
                  </a:lnTo>
                  <a:lnTo>
                    <a:pt x="2510" y="1141"/>
                  </a:lnTo>
                  <a:lnTo>
                    <a:pt x="2479" y="1101"/>
                  </a:lnTo>
                  <a:lnTo>
                    <a:pt x="2449" y="1061"/>
                  </a:lnTo>
                  <a:lnTo>
                    <a:pt x="2493" y="1036"/>
                  </a:lnTo>
                  <a:lnTo>
                    <a:pt x="2508" y="970"/>
                  </a:lnTo>
                  <a:lnTo>
                    <a:pt x="2552" y="945"/>
                  </a:lnTo>
                  <a:lnTo>
                    <a:pt x="2559" y="913"/>
                  </a:lnTo>
                  <a:lnTo>
                    <a:pt x="2529" y="872"/>
                  </a:lnTo>
                  <a:lnTo>
                    <a:pt x="2497" y="833"/>
                  </a:lnTo>
                  <a:lnTo>
                    <a:pt x="2474" y="760"/>
                  </a:lnTo>
                  <a:lnTo>
                    <a:pt x="2481" y="727"/>
                  </a:lnTo>
                  <a:lnTo>
                    <a:pt x="2488" y="695"/>
                  </a:lnTo>
                  <a:lnTo>
                    <a:pt x="2457" y="655"/>
                  </a:lnTo>
                  <a:lnTo>
                    <a:pt x="2471" y="590"/>
                  </a:lnTo>
                  <a:lnTo>
                    <a:pt x="2434" y="583"/>
                  </a:lnTo>
                  <a:lnTo>
                    <a:pt x="2441" y="550"/>
                  </a:lnTo>
                  <a:lnTo>
                    <a:pt x="2403" y="542"/>
                  </a:lnTo>
                  <a:lnTo>
                    <a:pt x="2410" y="510"/>
                  </a:lnTo>
                  <a:lnTo>
                    <a:pt x="2372" y="503"/>
                  </a:lnTo>
                  <a:lnTo>
                    <a:pt x="2342" y="463"/>
                  </a:lnTo>
                  <a:lnTo>
                    <a:pt x="2349" y="430"/>
                  </a:lnTo>
                  <a:lnTo>
                    <a:pt x="2356" y="398"/>
                  </a:lnTo>
                  <a:lnTo>
                    <a:pt x="2324" y="358"/>
                  </a:lnTo>
                  <a:lnTo>
                    <a:pt x="2294" y="318"/>
                  </a:lnTo>
                  <a:lnTo>
                    <a:pt x="2264" y="278"/>
                  </a:lnTo>
                  <a:lnTo>
                    <a:pt x="2188" y="264"/>
                  </a:lnTo>
                  <a:lnTo>
                    <a:pt x="1947" y="285"/>
                  </a:lnTo>
                  <a:lnTo>
                    <a:pt x="1971" y="358"/>
                  </a:lnTo>
                  <a:lnTo>
                    <a:pt x="2025" y="471"/>
                  </a:lnTo>
                  <a:lnTo>
                    <a:pt x="1844" y="402"/>
                  </a:lnTo>
                  <a:lnTo>
                    <a:pt x="1707" y="308"/>
                  </a:lnTo>
                  <a:lnTo>
                    <a:pt x="1639" y="260"/>
                  </a:lnTo>
                  <a:lnTo>
                    <a:pt x="1653" y="195"/>
                  </a:lnTo>
                  <a:lnTo>
                    <a:pt x="1456" y="192"/>
                  </a:lnTo>
                  <a:lnTo>
                    <a:pt x="1299" y="195"/>
                  </a:lnTo>
                  <a:lnTo>
                    <a:pt x="1192" y="142"/>
                  </a:lnTo>
                  <a:lnTo>
                    <a:pt x="1110" y="160"/>
                  </a:lnTo>
                  <a:lnTo>
                    <a:pt x="938" y="229"/>
                  </a:lnTo>
                  <a:lnTo>
                    <a:pt x="787" y="199"/>
                  </a:lnTo>
                  <a:lnTo>
                    <a:pt x="633" y="0"/>
                  </a:lnTo>
                  <a:lnTo>
                    <a:pt x="475" y="4"/>
                  </a:lnTo>
                  <a:lnTo>
                    <a:pt x="393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6" name="Freeform 237"/>
            <p:cNvSpPr>
              <a:spLocks/>
            </p:cNvSpPr>
            <p:nvPr/>
          </p:nvSpPr>
          <p:spPr bwMode="gray">
            <a:xfrm>
              <a:off x="2301" y="1390"/>
              <a:ext cx="402" cy="278"/>
            </a:xfrm>
            <a:custGeom>
              <a:avLst/>
              <a:gdLst>
                <a:gd name="T0" fmla="*/ 0 w 2559"/>
                <a:gd name="T1" fmla="*/ 0 h 1642"/>
                <a:gd name="T2" fmla="*/ 0 w 2559"/>
                <a:gd name="T3" fmla="*/ 0 h 1642"/>
                <a:gd name="T4" fmla="*/ 0 w 2559"/>
                <a:gd name="T5" fmla="*/ 0 h 1642"/>
                <a:gd name="T6" fmla="*/ 0 w 2559"/>
                <a:gd name="T7" fmla="*/ 0 h 1642"/>
                <a:gd name="T8" fmla="*/ 0 w 2559"/>
                <a:gd name="T9" fmla="*/ 0 h 1642"/>
                <a:gd name="T10" fmla="*/ 0 w 2559"/>
                <a:gd name="T11" fmla="*/ 0 h 1642"/>
                <a:gd name="T12" fmla="*/ 0 w 2559"/>
                <a:gd name="T13" fmla="*/ 0 h 1642"/>
                <a:gd name="T14" fmla="*/ 0 w 2559"/>
                <a:gd name="T15" fmla="*/ 0 h 1642"/>
                <a:gd name="T16" fmla="*/ 0 w 2559"/>
                <a:gd name="T17" fmla="*/ 0 h 1642"/>
                <a:gd name="T18" fmla="*/ 0 w 2559"/>
                <a:gd name="T19" fmla="*/ 0 h 1642"/>
                <a:gd name="T20" fmla="*/ 0 w 2559"/>
                <a:gd name="T21" fmla="*/ 0 h 1642"/>
                <a:gd name="T22" fmla="*/ 0 w 2559"/>
                <a:gd name="T23" fmla="*/ 0 h 1642"/>
                <a:gd name="T24" fmla="*/ 0 w 2559"/>
                <a:gd name="T25" fmla="*/ 0 h 1642"/>
                <a:gd name="T26" fmla="*/ 0 w 2559"/>
                <a:gd name="T27" fmla="*/ 0 h 1642"/>
                <a:gd name="T28" fmla="*/ 0 w 2559"/>
                <a:gd name="T29" fmla="*/ 0 h 1642"/>
                <a:gd name="T30" fmla="*/ 0 w 2559"/>
                <a:gd name="T31" fmla="*/ 0 h 1642"/>
                <a:gd name="T32" fmla="*/ 0 w 2559"/>
                <a:gd name="T33" fmla="*/ 0 h 1642"/>
                <a:gd name="T34" fmla="*/ 0 w 2559"/>
                <a:gd name="T35" fmla="*/ 0 h 1642"/>
                <a:gd name="T36" fmla="*/ 0 w 2559"/>
                <a:gd name="T37" fmla="*/ 0 h 1642"/>
                <a:gd name="T38" fmla="*/ 0 w 2559"/>
                <a:gd name="T39" fmla="*/ 0 h 1642"/>
                <a:gd name="T40" fmla="*/ 0 w 2559"/>
                <a:gd name="T41" fmla="*/ 0 h 1642"/>
                <a:gd name="T42" fmla="*/ 0 w 2559"/>
                <a:gd name="T43" fmla="*/ 0 h 1642"/>
                <a:gd name="T44" fmla="*/ 0 w 2559"/>
                <a:gd name="T45" fmla="*/ 0 h 1642"/>
                <a:gd name="T46" fmla="*/ 0 w 2559"/>
                <a:gd name="T47" fmla="*/ 0 h 1642"/>
                <a:gd name="T48" fmla="*/ 0 w 2559"/>
                <a:gd name="T49" fmla="*/ 0 h 1642"/>
                <a:gd name="T50" fmla="*/ 0 w 2559"/>
                <a:gd name="T51" fmla="*/ 0 h 1642"/>
                <a:gd name="T52" fmla="*/ 0 w 2559"/>
                <a:gd name="T53" fmla="*/ 0 h 1642"/>
                <a:gd name="T54" fmla="*/ 0 w 2559"/>
                <a:gd name="T55" fmla="*/ 0 h 1642"/>
                <a:gd name="T56" fmla="*/ 0 w 2559"/>
                <a:gd name="T57" fmla="*/ 0 h 1642"/>
                <a:gd name="T58" fmla="*/ 0 w 2559"/>
                <a:gd name="T59" fmla="*/ 0 h 1642"/>
                <a:gd name="T60" fmla="*/ 0 w 2559"/>
                <a:gd name="T61" fmla="*/ 0 h 1642"/>
                <a:gd name="T62" fmla="*/ 0 w 2559"/>
                <a:gd name="T63" fmla="*/ 0 h 1642"/>
                <a:gd name="T64" fmla="*/ 0 w 2559"/>
                <a:gd name="T65" fmla="*/ 0 h 1642"/>
                <a:gd name="T66" fmla="*/ 0 w 2559"/>
                <a:gd name="T67" fmla="*/ 0 h 1642"/>
                <a:gd name="T68" fmla="*/ 0 w 2559"/>
                <a:gd name="T69" fmla="*/ 0 h 1642"/>
                <a:gd name="T70" fmla="*/ 0 w 2559"/>
                <a:gd name="T71" fmla="*/ 0 h 1642"/>
                <a:gd name="T72" fmla="*/ 0 w 2559"/>
                <a:gd name="T73" fmla="*/ 0 h 1642"/>
                <a:gd name="T74" fmla="*/ 0 w 2559"/>
                <a:gd name="T75" fmla="*/ 0 h 1642"/>
                <a:gd name="T76" fmla="*/ 0 w 2559"/>
                <a:gd name="T77" fmla="*/ 0 h 1642"/>
                <a:gd name="T78" fmla="*/ 0 w 2559"/>
                <a:gd name="T79" fmla="*/ 0 h 1642"/>
                <a:gd name="T80" fmla="*/ 0 w 2559"/>
                <a:gd name="T81" fmla="*/ 0 h 1642"/>
                <a:gd name="T82" fmla="*/ 0 w 2559"/>
                <a:gd name="T83" fmla="*/ 0 h 1642"/>
                <a:gd name="T84" fmla="*/ 0 w 2559"/>
                <a:gd name="T85" fmla="*/ 0 h 1642"/>
                <a:gd name="T86" fmla="*/ 0 w 2559"/>
                <a:gd name="T87" fmla="*/ 0 h 1642"/>
                <a:gd name="T88" fmla="*/ 0 w 2559"/>
                <a:gd name="T89" fmla="*/ 0 h 1642"/>
                <a:gd name="T90" fmla="*/ 0 w 2559"/>
                <a:gd name="T91" fmla="*/ 0 h 1642"/>
                <a:gd name="T92" fmla="*/ 0 w 2559"/>
                <a:gd name="T93" fmla="*/ 0 h 1642"/>
                <a:gd name="T94" fmla="*/ 0 w 2559"/>
                <a:gd name="T95" fmla="*/ 0 h 1642"/>
                <a:gd name="T96" fmla="*/ 0 w 2559"/>
                <a:gd name="T97" fmla="*/ 0 h 1642"/>
                <a:gd name="T98" fmla="*/ 0 w 2559"/>
                <a:gd name="T99" fmla="*/ 0 h 1642"/>
                <a:gd name="T100" fmla="*/ 0 w 2559"/>
                <a:gd name="T101" fmla="*/ 0 h 1642"/>
                <a:gd name="T102" fmla="*/ 0 w 2559"/>
                <a:gd name="T103" fmla="*/ 0 h 1642"/>
                <a:gd name="T104" fmla="*/ 0 w 2559"/>
                <a:gd name="T105" fmla="*/ 0 h 1642"/>
                <a:gd name="T106" fmla="*/ 0 w 2559"/>
                <a:gd name="T107" fmla="*/ 0 h 1642"/>
                <a:gd name="T108" fmla="*/ 0 w 2559"/>
                <a:gd name="T109" fmla="*/ 0 h 1642"/>
                <a:gd name="T110" fmla="*/ 0 w 2559"/>
                <a:gd name="T111" fmla="*/ 0 h 1642"/>
                <a:gd name="T112" fmla="*/ 0 w 2559"/>
                <a:gd name="T113" fmla="*/ 0 h 1642"/>
                <a:gd name="T114" fmla="*/ 0 w 2559"/>
                <a:gd name="T115" fmla="*/ 0 h 16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59"/>
                <a:gd name="T175" fmla="*/ 0 h 1642"/>
                <a:gd name="T176" fmla="*/ 2559 w 2559"/>
                <a:gd name="T177" fmla="*/ 1642 h 164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59" h="1642">
                  <a:moveTo>
                    <a:pt x="393" y="22"/>
                  </a:moveTo>
                  <a:lnTo>
                    <a:pt x="393" y="22"/>
                  </a:lnTo>
                  <a:lnTo>
                    <a:pt x="365" y="153"/>
                  </a:lnTo>
                  <a:lnTo>
                    <a:pt x="155" y="215"/>
                  </a:lnTo>
                  <a:lnTo>
                    <a:pt x="80" y="200"/>
                  </a:lnTo>
                  <a:lnTo>
                    <a:pt x="0" y="389"/>
                  </a:lnTo>
                  <a:lnTo>
                    <a:pt x="165" y="352"/>
                  </a:lnTo>
                  <a:lnTo>
                    <a:pt x="271" y="407"/>
                  </a:lnTo>
                  <a:lnTo>
                    <a:pt x="273" y="577"/>
                  </a:lnTo>
                  <a:lnTo>
                    <a:pt x="328" y="690"/>
                  </a:lnTo>
                  <a:lnTo>
                    <a:pt x="389" y="769"/>
                  </a:lnTo>
                  <a:lnTo>
                    <a:pt x="547" y="766"/>
                  </a:lnTo>
                  <a:lnTo>
                    <a:pt x="606" y="675"/>
                  </a:lnTo>
                  <a:lnTo>
                    <a:pt x="675" y="722"/>
                  </a:lnTo>
                  <a:lnTo>
                    <a:pt x="774" y="808"/>
                  </a:lnTo>
                  <a:lnTo>
                    <a:pt x="927" y="1008"/>
                  </a:lnTo>
                  <a:lnTo>
                    <a:pt x="942" y="943"/>
                  </a:lnTo>
                  <a:lnTo>
                    <a:pt x="1009" y="989"/>
                  </a:lnTo>
                  <a:lnTo>
                    <a:pt x="1130" y="979"/>
                  </a:lnTo>
                  <a:lnTo>
                    <a:pt x="1222" y="1099"/>
                  </a:lnTo>
                  <a:lnTo>
                    <a:pt x="1280" y="1008"/>
                  </a:lnTo>
                  <a:lnTo>
                    <a:pt x="1342" y="1088"/>
                  </a:lnTo>
                  <a:lnTo>
                    <a:pt x="1373" y="1127"/>
                  </a:lnTo>
                  <a:lnTo>
                    <a:pt x="1533" y="1294"/>
                  </a:lnTo>
                  <a:lnTo>
                    <a:pt x="1650" y="1486"/>
                  </a:lnTo>
                  <a:lnTo>
                    <a:pt x="1862" y="1594"/>
                  </a:lnTo>
                  <a:lnTo>
                    <a:pt x="1892" y="1635"/>
                  </a:lnTo>
                  <a:lnTo>
                    <a:pt x="1930" y="1642"/>
                  </a:lnTo>
                  <a:lnTo>
                    <a:pt x="1937" y="1610"/>
                  </a:lnTo>
                  <a:lnTo>
                    <a:pt x="1981" y="1583"/>
                  </a:lnTo>
                  <a:lnTo>
                    <a:pt x="1996" y="1518"/>
                  </a:lnTo>
                  <a:lnTo>
                    <a:pt x="2003" y="1486"/>
                  </a:lnTo>
                  <a:lnTo>
                    <a:pt x="2010" y="1453"/>
                  </a:lnTo>
                  <a:lnTo>
                    <a:pt x="2017" y="1420"/>
                  </a:lnTo>
                  <a:lnTo>
                    <a:pt x="2024" y="1388"/>
                  </a:lnTo>
                  <a:lnTo>
                    <a:pt x="2062" y="1395"/>
                  </a:lnTo>
                  <a:lnTo>
                    <a:pt x="2070" y="1363"/>
                  </a:lnTo>
                  <a:lnTo>
                    <a:pt x="2076" y="1329"/>
                  </a:lnTo>
                  <a:lnTo>
                    <a:pt x="2083" y="1297"/>
                  </a:lnTo>
                  <a:lnTo>
                    <a:pt x="2090" y="1265"/>
                  </a:lnTo>
                  <a:lnTo>
                    <a:pt x="2128" y="1272"/>
                  </a:lnTo>
                  <a:lnTo>
                    <a:pt x="2135" y="1239"/>
                  </a:lnTo>
                  <a:lnTo>
                    <a:pt x="2149" y="1174"/>
                  </a:lnTo>
                  <a:lnTo>
                    <a:pt x="2163" y="1109"/>
                  </a:lnTo>
                  <a:lnTo>
                    <a:pt x="2170" y="1076"/>
                  </a:lnTo>
                  <a:lnTo>
                    <a:pt x="2177" y="1043"/>
                  </a:lnTo>
                  <a:lnTo>
                    <a:pt x="2215" y="1050"/>
                  </a:lnTo>
                  <a:lnTo>
                    <a:pt x="2253" y="1058"/>
                  </a:lnTo>
                  <a:lnTo>
                    <a:pt x="2290" y="1065"/>
                  </a:lnTo>
                  <a:lnTo>
                    <a:pt x="2328" y="1072"/>
                  </a:lnTo>
                  <a:lnTo>
                    <a:pt x="2366" y="1079"/>
                  </a:lnTo>
                  <a:lnTo>
                    <a:pt x="2403" y="1087"/>
                  </a:lnTo>
                  <a:lnTo>
                    <a:pt x="2435" y="1126"/>
                  </a:lnTo>
                  <a:lnTo>
                    <a:pt x="2472" y="1134"/>
                  </a:lnTo>
                  <a:lnTo>
                    <a:pt x="2502" y="1174"/>
                  </a:lnTo>
                  <a:lnTo>
                    <a:pt x="2510" y="1141"/>
                  </a:lnTo>
                  <a:lnTo>
                    <a:pt x="2479" y="1101"/>
                  </a:lnTo>
                  <a:lnTo>
                    <a:pt x="2449" y="1061"/>
                  </a:lnTo>
                  <a:lnTo>
                    <a:pt x="2493" y="1036"/>
                  </a:lnTo>
                  <a:lnTo>
                    <a:pt x="2508" y="970"/>
                  </a:lnTo>
                  <a:lnTo>
                    <a:pt x="2552" y="945"/>
                  </a:lnTo>
                  <a:lnTo>
                    <a:pt x="2559" y="913"/>
                  </a:lnTo>
                  <a:lnTo>
                    <a:pt x="2529" y="872"/>
                  </a:lnTo>
                  <a:lnTo>
                    <a:pt x="2497" y="833"/>
                  </a:lnTo>
                  <a:lnTo>
                    <a:pt x="2474" y="760"/>
                  </a:lnTo>
                  <a:lnTo>
                    <a:pt x="2481" y="727"/>
                  </a:lnTo>
                  <a:lnTo>
                    <a:pt x="2488" y="695"/>
                  </a:lnTo>
                  <a:lnTo>
                    <a:pt x="2457" y="655"/>
                  </a:lnTo>
                  <a:lnTo>
                    <a:pt x="2471" y="590"/>
                  </a:lnTo>
                  <a:lnTo>
                    <a:pt x="2434" y="583"/>
                  </a:lnTo>
                  <a:lnTo>
                    <a:pt x="2441" y="550"/>
                  </a:lnTo>
                  <a:lnTo>
                    <a:pt x="2403" y="542"/>
                  </a:lnTo>
                  <a:lnTo>
                    <a:pt x="2410" y="510"/>
                  </a:lnTo>
                  <a:lnTo>
                    <a:pt x="2372" y="503"/>
                  </a:lnTo>
                  <a:lnTo>
                    <a:pt x="2342" y="463"/>
                  </a:lnTo>
                  <a:lnTo>
                    <a:pt x="2349" y="430"/>
                  </a:lnTo>
                  <a:lnTo>
                    <a:pt x="2356" y="398"/>
                  </a:lnTo>
                  <a:lnTo>
                    <a:pt x="2324" y="358"/>
                  </a:lnTo>
                  <a:lnTo>
                    <a:pt x="2294" y="318"/>
                  </a:lnTo>
                  <a:lnTo>
                    <a:pt x="2264" y="278"/>
                  </a:lnTo>
                  <a:lnTo>
                    <a:pt x="2188" y="264"/>
                  </a:lnTo>
                  <a:lnTo>
                    <a:pt x="1947" y="285"/>
                  </a:lnTo>
                  <a:lnTo>
                    <a:pt x="1971" y="358"/>
                  </a:lnTo>
                  <a:lnTo>
                    <a:pt x="2025" y="471"/>
                  </a:lnTo>
                  <a:lnTo>
                    <a:pt x="1844" y="402"/>
                  </a:lnTo>
                  <a:lnTo>
                    <a:pt x="1707" y="308"/>
                  </a:lnTo>
                  <a:lnTo>
                    <a:pt x="1639" y="260"/>
                  </a:lnTo>
                  <a:lnTo>
                    <a:pt x="1653" y="195"/>
                  </a:lnTo>
                  <a:lnTo>
                    <a:pt x="1456" y="192"/>
                  </a:lnTo>
                  <a:lnTo>
                    <a:pt x="1299" y="195"/>
                  </a:lnTo>
                  <a:lnTo>
                    <a:pt x="1192" y="142"/>
                  </a:lnTo>
                  <a:lnTo>
                    <a:pt x="1110" y="160"/>
                  </a:lnTo>
                  <a:lnTo>
                    <a:pt x="938" y="229"/>
                  </a:lnTo>
                  <a:lnTo>
                    <a:pt x="787" y="199"/>
                  </a:lnTo>
                  <a:lnTo>
                    <a:pt x="633" y="0"/>
                  </a:lnTo>
                  <a:lnTo>
                    <a:pt x="475" y="4"/>
                  </a:lnTo>
                  <a:lnTo>
                    <a:pt x="393" y="22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7" name="Freeform 238"/>
            <p:cNvSpPr>
              <a:spLocks/>
            </p:cNvSpPr>
            <p:nvPr/>
          </p:nvSpPr>
          <p:spPr bwMode="gray">
            <a:xfrm>
              <a:off x="2180" y="1504"/>
              <a:ext cx="419" cy="393"/>
            </a:xfrm>
            <a:custGeom>
              <a:avLst/>
              <a:gdLst>
                <a:gd name="T0" fmla="*/ 0 w 2671"/>
                <a:gd name="T1" fmla="*/ 0 h 2313"/>
                <a:gd name="T2" fmla="*/ 0 w 2671"/>
                <a:gd name="T3" fmla="*/ 0 h 2313"/>
                <a:gd name="T4" fmla="*/ 0 w 2671"/>
                <a:gd name="T5" fmla="*/ 0 h 2313"/>
                <a:gd name="T6" fmla="*/ 0 w 2671"/>
                <a:gd name="T7" fmla="*/ 0 h 2313"/>
                <a:gd name="T8" fmla="*/ 0 w 2671"/>
                <a:gd name="T9" fmla="*/ 0 h 2313"/>
                <a:gd name="T10" fmla="*/ 0 w 2671"/>
                <a:gd name="T11" fmla="*/ 0 h 2313"/>
                <a:gd name="T12" fmla="*/ 0 w 2671"/>
                <a:gd name="T13" fmla="*/ 0 h 2313"/>
                <a:gd name="T14" fmla="*/ 0 w 2671"/>
                <a:gd name="T15" fmla="*/ 0 h 2313"/>
                <a:gd name="T16" fmla="*/ 0 w 2671"/>
                <a:gd name="T17" fmla="*/ 0 h 2313"/>
                <a:gd name="T18" fmla="*/ 0 w 2671"/>
                <a:gd name="T19" fmla="*/ 0 h 2313"/>
                <a:gd name="T20" fmla="*/ 0 w 2671"/>
                <a:gd name="T21" fmla="*/ 0 h 2313"/>
                <a:gd name="T22" fmla="*/ 0 w 2671"/>
                <a:gd name="T23" fmla="*/ 0 h 2313"/>
                <a:gd name="T24" fmla="*/ 0 w 2671"/>
                <a:gd name="T25" fmla="*/ 0 h 2313"/>
                <a:gd name="T26" fmla="*/ 0 w 2671"/>
                <a:gd name="T27" fmla="*/ 0 h 2313"/>
                <a:gd name="T28" fmla="*/ 0 w 2671"/>
                <a:gd name="T29" fmla="*/ 0 h 2313"/>
                <a:gd name="T30" fmla="*/ 0 w 2671"/>
                <a:gd name="T31" fmla="*/ 0 h 2313"/>
                <a:gd name="T32" fmla="*/ 0 w 2671"/>
                <a:gd name="T33" fmla="*/ 0 h 2313"/>
                <a:gd name="T34" fmla="*/ 0 w 2671"/>
                <a:gd name="T35" fmla="*/ 0 h 2313"/>
                <a:gd name="T36" fmla="*/ 0 w 2671"/>
                <a:gd name="T37" fmla="*/ 0 h 2313"/>
                <a:gd name="T38" fmla="*/ 0 w 2671"/>
                <a:gd name="T39" fmla="*/ 0 h 2313"/>
                <a:gd name="T40" fmla="*/ 0 w 2671"/>
                <a:gd name="T41" fmla="*/ 0 h 2313"/>
                <a:gd name="T42" fmla="*/ 0 w 2671"/>
                <a:gd name="T43" fmla="*/ 0 h 2313"/>
                <a:gd name="T44" fmla="*/ 0 w 2671"/>
                <a:gd name="T45" fmla="*/ 0 h 2313"/>
                <a:gd name="T46" fmla="*/ 0 w 2671"/>
                <a:gd name="T47" fmla="*/ 0 h 2313"/>
                <a:gd name="T48" fmla="*/ 0 w 2671"/>
                <a:gd name="T49" fmla="*/ 0 h 2313"/>
                <a:gd name="T50" fmla="*/ 0 w 2671"/>
                <a:gd name="T51" fmla="*/ 0 h 2313"/>
                <a:gd name="T52" fmla="*/ 0 w 2671"/>
                <a:gd name="T53" fmla="*/ 0 h 2313"/>
                <a:gd name="T54" fmla="*/ 0 w 2671"/>
                <a:gd name="T55" fmla="*/ 0 h 2313"/>
                <a:gd name="T56" fmla="*/ 0 w 2671"/>
                <a:gd name="T57" fmla="*/ 0 h 2313"/>
                <a:gd name="T58" fmla="*/ 0 w 2671"/>
                <a:gd name="T59" fmla="*/ 0 h 2313"/>
                <a:gd name="T60" fmla="*/ 0 w 2671"/>
                <a:gd name="T61" fmla="*/ 0 h 2313"/>
                <a:gd name="T62" fmla="*/ 0 w 2671"/>
                <a:gd name="T63" fmla="*/ 0 h 2313"/>
                <a:gd name="T64" fmla="*/ 0 w 2671"/>
                <a:gd name="T65" fmla="*/ 0 h 2313"/>
                <a:gd name="T66" fmla="*/ 0 w 2671"/>
                <a:gd name="T67" fmla="*/ 0 h 2313"/>
                <a:gd name="T68" fmla="*/ 0 w 2671"/>
                <a:gd name="T69" fmla="*/ 0 h 2313"/>
                <a:gd name="T70" fmla="*/ 0 w 2671"/>
                <a:gd name="T71" fmla="*/ 0 h 2313"/>
                <a:gd name="T72" fmla="*/ 0 w 2671"/>
                <a:gd name="T73" fmla="*/ 0 h 2313"/>
                <a:gd name="T74" fmla="*/ 0 w 2671"/>
                <a:gd name="T75" fmla="*/ 0 h 2313"/>
                <a:gd name="T76" fmla="*/ 0 w 2671"/>
                <a:gd name="T77" fmla="*/ 0 h 2313"/>
                <a:gd name="T78" fmla="*/ 0 w 2671"/>
                <a:gd name="T79" fmla="*/ 0 h 2313"/>
                <a:gd name="T80" fmla="*/ 0 w 2671"/>
                <a:gd name="T81" fmla="*/ 0 h 2313"/>
                <a:gd name="T82" fmla="*/ 0 w 2671"/>
                <a:gd name="T83" fmla="*/ 0 h 2313"/>
                <a:gd name="T84" fmla="*/ 0 w 2671"/>
                <a:gd name="T85" fmla="*/ 0 h 2313"/>
                <a:gd name="T86" fmla="*/ 0 w 2671"/>
                <a:gd name="T87" fmla="*/ 0 h 2313"/>
                <a:gd name="T88" fmla="*/ 0 w 2671"/>
                <a:gd name="T89" fmla="*/ 0 h 2313"/>
                <a:gd name="T90" fmla="*/ 0 w 2671"/>
                <a:gd name="T91" fmla="*/ 0 h 2313"/>
                <a:gd name="T92" fmla="*/ 0 w 2671"/>
                <a:gd name="T93" fmla="*/ 0 h 2313"/>
                <a:gd name="T94" fmla="*/ 0 w 2671"/>
                <a:gd name="T95" fmla="*/ 0 h 2313"/>
                <a:gd name="T96" fmla="*/ 0 w 2671"/>
                <a:gd name="T97" fmla="*/ 0 h 2313"/>
                <a:gd name="T98" fmla="*/ 0 w 2671"/>
                <a:gd name="T99" fmla="*/ 0 h 2313"/>
                <a:gd name="T100" fmla="*/ 0 w 2671"/>
                <a:gd name="T101" fmla="*/ 0 h 2313"/>
                <a:gd name="T102" fmla="*/ 0 w 2671"/>
                <a:gd name="T103" fmla="*/ 0 h 2313"/>
                <a:gd name="T104" fmla="*/ 0 w 2671"/>
                <a:gd name="T105" fmla="*/ 0 h 2313"/>
                <a:gd name="T106" fmla="*/ 0 w 2671"/>
                <a:gd name="T107" fmla="*/ 0 h 2313"/>
                <a:gd name="T108" fmla="*/ 0 w 2671"/>
                <a:gd name="T109" fmla="*/ 0 h 2313"/>
                <a:gd name="T110" fmla="*/ 0 w 2671"/>
                <a:gd name="T111" fmla="*/ 0 h 2313"/>
                <a:gd name="T112" fmla="*/ 0 w 2671"/>
                <a:gd name="T113" fmla="*/ 0 h 231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71"/>
                <a:gd name="T172" fmla="*/ 0 h 2313"/>
                <a:gd name="T173" fmla="*/ 2671 w 2671"/>
                <a:gd name="T174" fmla="*/ 2313 h 231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71" h="2313">
                  <a:moveTo>
                    <a:pt x="1289" y="84"/>
                  </a:moveTo>
                  <a:lnTo>
                    <a:pt x="1312" y="156"/>
                  </a:lnTo>
                  <a:lnTo>
                    <a:pt x="1239" y="311"/>
                  </a:lnTo>
                  <a:lnTo>
                    <a:pt x="1159" y="501"/>
                  </a:lnTo>
                  <a:lnTo>
                    <a:pt x="1131" y="631"/>
                  </a:lnTo>
                  <a:lnTo>
                    <a:pt x="975" y="805"/>
                  </a:lnTo>
                  <a:lnTo>
                    <a:pt x="728" y="860"/>
                  </a:lnTo>
                  <a:lnTo>
                    <a:pt x="535" y="1027"/>
                  </a:lnTo>
                  <a:lnTo>
                    <a:pt x="379" y="1201"/>
                  </a:lnTo>
                  <a:lnTo>
                    <a:pt x="321" y="1292"/>
                  </a:lnTo>
                  <a:lnTo>
                    <a:pt x="207" y="1270"/>
                  </a:lnTo>
                  <a:lnTo>
                    <a:pt x="146" y="1190"/>
                  </a:lnTo>
                  <a:lnTo>
                    <a:pt x="32" y="1168"/>
                  </a:lnTo>
                  <a:lnTo>
                    <a:pt x="66" y="1379"/>
                  </a:lnTo>
                  <a:lnTo>
                    <a:pt x="0" y="1502"/>
                  </a:lnTo>
                  <a:lnTo>
                    <a:pt x="99" y="1589"/>
                  </a:lnTo>
                  <a:lnTo>
                    <a:pt x="140" y="1767"/>
                  </a:lnTo>
                  <a:lnTo>
                    <a:pt x="283" y="1828"/>
                  </a:lnTo>
                  <a:lnTo>
                    <a:pt x="472" y="1864"/>
                  </a:lnTo>
                  <a:lnTo>
                    <a:pt x="540" y="1912"/>
                  </a:lnTo>
                  <a:lnTo>
                    <a:pt x="579" y="1919"/>
                  </a:lnTo>
                  <a:lnTo>
                    <a:pt x="586" y="1886"/>
                  </a:lnTo>
                  <a:lnTo>
                    <a:pt x="630" y="1860"/>
                  </a:lnTo>
                  <a:lnTo>
                    <a:pt x="637" y="1828"/>
                  </a:lnTo>
                  <a:lnTo>
                    <a:pt x="644" y="1795"/>
                  </a:lnTo>
                  <a:lnTo>
                    <a:pt x="651" y="1763"/>
                  </a:lnTo>
                  <a:lnTo>
                    <a:pt x="658" y="1730"/>
                  </a:lnTo>
                  <a:lnTo>
                    <a:pt x="696" y="1738"/>
                  </a:lnTo>
                  <a:lnTo>
                    <a:pt x="703" y="1704"/>
                  </a:lnTo>
                  <a:lnTo>
                    <a:pt x="710" y="1672"/>
                  </a:lnTo>
                  <a:lnTo>
                    <a:pt x="717" y="1640"/>
                  </a:lnTo>
                  <a:lnTo>
                    <a:pt x="755" y="1647"/>
                  </a:lnTo>
                  <a:lnTo>
                    <a:pt x="762" y="1614"/>
                  </a:lnTo>
                  <a:lnTo>
                    <a:pt x="769" y="1581"/>
                  </a:lnTo>
                  <a:lnTo>
                    <a:pt x="806" y="1588"/>
                  </a:lnTo>
                  <a:lnTo>
                    <a:pt x="845" y="1596"/>
                  </a:lnTo>
                  <a:lnTo>
                    <a:pt x="889" y="1570"/>
                  </a:lnTo>
                  <a:lnTo>
                    <a:pt x="927" y="1578"/>
                  </a:lnTo>
                  <a:lnTo>
                    <a:pt x="934" y="1544"/>
                  </a:lnTo>
                  <a:lnTo>
                    <a:pt x="896" y="1537"/>
                  </a:lnTo>
                  <a:lnTo>
                    <a:pt x="903" y="1505"/>
                  </a:lnTo>
                  <a:lnTo>
                    <a:pt x="948" y="1480"/>
                  </a:lnTo>
                  <a:lnTo>
                    <a:pt x="941" y="1512"/>
                  </a:lnTo>
                  <a:lnTo>
                    <a:pt x="948" y="1480"/>
                  </a:lnTo>
                  <a:lnTo>
                    <a:pt x="985" y="1487"/>
                  </a:lnTo>
                  <a:lnTo>
                    <a:pt x="978" y="1519"/>
                  </a:lnTo>
                  <a:lnTo>
                    <a:pt x="972" y="1552"/>
                  </a:lnTo>
                  <a:lnTo>
                    <a:pt x="965" y="1585"/>
                  </a:lnTo>
                  <a:lnTo>
                    <a:pt x="1002" y="1592"/>
                  </a:lnTo>
                  <a:lnTo>
                    <a:pt x="1040" y="1599"/>
                  </a:lnTo>
                  <a:lnTo>
                    <a:pt x="1033" y="1631"/>
                  </a:lnTo>
                  <a:lnTo>
                    <a:pt x="1026" y="1665"/>
                  </a:lnTo>
                  <a:lnTo>
                    <a:pt x="1019" y="1697"/>
                  </a:lnTo>
                  <a:lnTo>
                    <a:pt x="1057" y="1704"/>
                  </a:lnTo>
                  <a:lnTo>
                    <a:pt x="1050" y="1737"/>
                  </a:lnTo>
                  <a:lnTo>
                    <a:pt x="1043" y="1769"/>
                  </a:lnTo>
                  <a:lnTo>
                    <a:pt x="1036" y="1802"/>
                  </a:lnTo>
                  <a:lnTo>
                    <a:pt x="984" y="1860"/>
                  </a:lnTo>
                  <a:lnTo>
                    <a:pt x="970" y="1926"/>
                  </a:lnTo>
                  <a:lnTo>
                    <a:pt x="917" y="1983"/>
                  </a:lnTo>
                  <a:lnTo>
                    <a:pt x="859" y="2075"/>
                  </a:lnTo>
                  <a:lnTo>
                    <a:pt x="897" y="2082"/>
                  </a:lnTo>
                  <a:lnTo>
                    <a:pt x="935" y="2089"/>
                  </a:lnTo>
                  <a:lnTo>
                    <a:pt x="928" y="2121"/>
                  </a:lnTo>
                  <a:lnTo>
                    <a:pt x="965" y="2128"/>
                  </a:lnTo>
                  <a:lnTo>
                    <a:pt x="972" y="2096"/>
                  </a:lnTo>
                  <a:lnTo>
                    <a:pt x="1010" y="2103"/>
                  </a:lnTo>
                  <a:lnTo>
                    <a:pt x="1048" y="2110"/>
                  </a:lnTo>
                  <a:lnTo>
                    <a:pt x="1062" y="2045"/>
                  </a:lnTo>
                  <a:lnTo>
                    <a:pt x="1100" y="2052"/>
                  </a:lnTo>
                  <a:lnTo>
                    <a:pt x="1137" y="2059"/>
                  </a:lnTo>
                  <a:lnTo>
                    <a:pt x="1092" y="2085"/>
                  </a:lnTo>
                  <a:lnTo>
                    <a:pt x="1085" y="2118"/>
                  </a:lnTo>
                  <a:lnTo>
                    <a:pt x="1078" y="2150"/>
                  </a:lnTo>
                  <a:lnTo>
                    <a:pt x="1071" y="2183"/>
                  </a:lnTo>
                  <a:lnTo>
                    <a:pt x="1027" y="2208"/>
                  </a:lnTo>
                  <a:lnTo>
                    <a:pt x="1020" y="2240"/>
                  </a:lnTo>
                  <a:lnTo>
                    <a:pt x="982" y="2233"/>
                  </a:lnTo>
                  <a:lnTo>
                    <a:pt x="975" y="2267"/>
                  </a:lnTo>
                  <a:lnTo>
                    <a:pt x="968" y="2299"/>
                  </a:lnTo>
                  <a:lnTo>
                    <a:pt x="930" y="2292"/>
                  </a:lnTo>
                  <a:lnTo>
                    <a:pt x="968" y="2299"/>
                  </a:lnTo>
                  <a:lnTo>
                    <a:pt x="1005" y="2306"/>
                  </a:lnTo>
                  <a:lnTo>
                    <a:pt x="1043" y="2313"/>
                  </a:lnTo>
                  <a:lnTo>
                    <a:pt x="1050" y="2281"/>
                  </a:lnTo>
                  <a:lnTo>
                    <a:pt x="1057" y="2248"/>
                  </a:lnTo>
                  <a:lnTo>
                    <a:pt x="1095" y="2256"/>
                  </a:lnTo>
                  <a:lnTo>
                    <a:pt x="1140" y="2230"/>
                  </a:lnTo>
                  <a:lnTo>
                    <a:pt x="1147" y="2197"/>
                  </a:lnTo>
                  <a:lnTo>
                    <a:pt x="1184" y="2204"/>
                  </a:lnTo>
                  <a:lnTo>
                    <a:pt x="1222" y="2212"/>
                  </a:lnTo>
                  <a:lnTo>
                    <a:pt x="1229" y="2179"/>
                  </a:lnTo>
                  <a:lnTo>
                    <a:pt x="1267" y="2186"/>
                  </a:lnTo>
                  <a:lnTo>
                    <a:pt x="1275" y="2153"/>
                  </a:lnTo>
                  <a:lnTo>
                    <a:pt x="1319" y="2128"/>
                  </a:lnTo>
                  <a:lnTo>
                    <a:pt x="1326" y="2096"/>
                  </a:lnTo>
                  <a:lnTo>
                    <a:pt x="1333" y="2063"/>
                  </a:lnTo>
                  <a:lnTo>
                    <a:pt x="1340" y="2030"/>
                  </a:lnTo>
                  <a:lnTo>
                    <a:pt x="1347" y="1998"/>
                  </a:lnTo>
                  <a:lnTo>
                    <a:pt x="1392" y="1972"/>
                  </a:lnTo>
                  <a:lnTo>
                    <a:pt x="1443" y="1914"/>
                  </a:lnTo>
                  <a:lnTo>
                    <a:pt x="1451" y="1881"/>
                  </a:lnTo>
                  <a:lnTo>
                    <a:pt x="1502" y="1824"/>
                  </a:lnTo>
                  <a:lnTo>
                    <a:pt x="1548" y="1798"/>
                  </a:lnTo>
                  <a:lnTo>
                    <a:pt x="1592" y="1773"/>
                  </a:lnTo>
                  <a:lnTo>
                    <a:pt x="1630" y="1780"/>
                  </a:lnTo>
                  <a:lnTo>
                    <a:pt x="1622" y="1813"/>
                  </a:lnTo>
                  <a:lnTo>
                    <a:pt x="1585" y="1805"/>
                  </a:lnTo>
                  <a:lnTo>
                    <a:pt x="1668" y="1787"/>
                  </a:lnTo>
                  <a:lnTo>
                    <a:pt x="1705" y="1794"/>
                  </a:lnTo>
                  <a:lnTo>
                    <a:pt x="1750" y="1769"/>
                  </a:lnTo>
                  <a:lnTo>
                    <a:pt x="1757" y="1737"/>
                  </a:lnTo>
                  <a:lnTo>
                    <a:pt x="1720" y="1729"/>
                  </a:lnTo>
                  <a:lnTo>
                    <a:pt x="1727" y="1696"/>
                  </a:lnTo>
                  <a:lnTo>
                    <a:pt x="1734" y="1664"/>
                  </a:lnTo>
                  <a:lnTo>
                    <a:pt x="1771" y="1671"/>
                  </a:lnTo>
                  <a:lnTo>
                    <a:pt x="1778" y="1639"/>
                  </a:lnTo>
                  <a:lnTo>
                    <a:pt x="1785" y="1606"/>
                  </a:lnTo>
                  <a:lnTo>
                    <a:pt x="1800" y="1540"/>
                  </a:lnTo>
                  <a:lnTo>
                    <a:pt x="1844" y="1515"/>
                  </a:lnTo>
                  <a:lnTo>
                    <a:pt x="1851" y="1483"/>
                  </a:lnTo>
                  <a:lnTo>
                    <a:pt x="1858" y="1449"/>
                  </a:lnTo>
                  <a:lnTo>
                    <a:pt x="1865" y="1417"/>
                  </a:lnTo>
                  <a:lnTo>
                    <a:pt x="1910" y="1392"/>
                  </a:lnTo>
                  <a:lnTo>
                    <a:pt x="1917" y="1359"/>
                  </a:lnTo>
                  <a:lnTo>
                    <a:pt x="1924" y="1326"/>
                  </a:lnTo>
                  <a:lnTo>
                    <a:pt x="1962" y="1334"/>
                  </a:lnTo>
                  <a:lnTo>
                    <a:pt x="2000" y="1341"/>
                  </a:lnTo>
                  <a:lnTo>
                    <a:pt x="2007" y="1308"/>
                  </a:lnTo>
                  <a:lnTo>
                    <a:pt x="2014" y="1275"/>
                  </a:lnTo>
                  <a:lnTo>
                    <a:pt x="2021" y="1243"/>
                  </a:lnTo>
                  <a:lnTo>
                    <a:pt x="2058" y="1250"/>
                  </a:lnTo>
                  <a:lnTo>
                    <a:pt x="2066" y="1218"/>
                  </a:lnTo>
                  <a:lnTo>
                    <a:pt x="2103" y="1225"/>
                  </a:lnTo>
                  <a:lnTo>
                    <a:pt x="2149" y="1200"/>
                  </a:lnTo>
                  <a:lnTo>
                    <a:pt x="2156" y="1166"/>
                  </a:lnTo>
                  <a:lnTo>
                    <a:pt x="2163" y="1134"/>
                  </a:lnTo>
                  <a:lnTo>
                    <a:pt x="2214" y="1076"/>
                  </a:lnTo>
                  <a:lnTo>
                    <a:pt x="2221" y="1044"/>
                  </a:lnTo>
                  <a:lnTo>
                    <a:pt x="2259" y="1051"/>
                  </a:lnTo>
                  <a:lnTo>
                    <a:pt x="2266" y="1017"/>
                  </a:lnTo>
                  <a:lnTo>
                    <a:pt x="2310" y="992"/>
                  </a:lnTo>
                  <a:lnTo>
                    <a:pt x="2303" y="1026"/>
                  </a:lnTo>
                  <a:lnTo>
                    <a:pt x="2342" y="1033"/>
                  </a:lnTo>
                  <a:lnTo>
                    <a:pt x="2335" y="1065"/>
                  </a:lnTo>
                  <a:lnTo>
                    <a:pt x="2372" y="1072"/>
                  </a:lnTo>
                  <a:lnTo>
                    <a:pt x="2409" y="1079"/>
                  </a:lnTo>
                  <a:lnTo>
                    <a:pt x="2455" y="1054"/>
                  </a:lnTo>
                  <a:lnTo>
                    <a:pt x="2500" y="1029"/>
                  </a:lnTo>
                  <a:lnTo>
                    <a:pt x="2537" y="1036"/>
                  </a:lnTo>
                  <a:lnTo>
                    <a:pt x="2544" y="1003"/>
                  </a:lnTo>
                  <a:lnTo>
                    <a:pt x="2551" y="971"/>
                  </a:lnTo>
                  <a:lnTo>
                    <a:pt x="2589" y="978"/>
                  </a:lnTo>
                  <a:lnTo>
                    <a:pt x="2596" y="945"/>
                  </a:lnTo>
                  <a:lnTo>
                    <a:pt x="2634" y="953"/>
                  </a:lnTo>
                  <a:lnTo>
                    <a:pt x="2671" y="960"/>
                  </a:lnTo>
                  <a:lnTo>
                    <a:pt x="2641" y="919"/>
                  </a:lnTo>
                  <a:lnTo>
                    <a:pt x="2429" y="811"/>
                  </a:lnTo>
                  <a:lnTo>
                    <a:pt x="2312" y="619"/>
                  </a:lnTo>
                  <a:lnTo>
                    <a:pt x="2152" y="452"/>
                  </a:lnTo>
                  <a:lnTo>
                    <a:pt x="2121" y="413"/>
                  </a:lnTo>
                  <a:lnTo>
                    <a:pt x="2059" y="333"/>
                  </a:lnTo>
                  <a:lnTo>
                    <a:pt x="2001" y="424"/>
                  </a:lnTo>
                  <a:lnTo>
                    <a:pt x="1909" y="304"/>
                  </a:lnTo>
                  <a:lnTo>
                    <a:pt x="1788" y="314"/>
                  </a:lnTo>
                  <a:lnTo>
                    <a:pt x="1721" y="268"/>
                  </a:lnTo>
                  <a:lnTo>
                    <a:pt x="1706" y="333"/>
                  </a:lnTo>
                  <a:lnTo>
                    <a:pt x="1553" y="133"/>
                  </a:lnTo>
                  <a:lnTo>
                    <a:pt x="1454" y="47"/>
                  </a:lnTo>
                  <a:lnTo>
                    <a:pt x="1385" y="0"/>
                  </a:lnTo>
                  <a:lnTo>
                    <a:pt x="1326" y="91"/>
                  </a:lnTo>
                  <a:lnTo>
                    <a:pt x="1289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8" name="Freeform 239"/>
            <p:cNvSpPr>
              <a:spLocks/>
            </p:cNvSpPr>
            <p:nvPr/>
          </p:nvSpPr>
          <p:spPr bwMode="gray">
            <a:xfrm>
              <a:off x="2180" y="1504"/>
              <a:ext cx="419" cy="393"/>
            </a:xfrm>
            <a:custGeom>
              <a:avLst/>
              <a:gdLst>
                <a:gd name="T0" fmla="*/ 0 w 2671"/>
                <a:gd name="T1" fmla="*/ 0 h 2313"/>
                <a:gd name="T2" fmla="*/ 0 w 2671"/>
                <a:gd name="T3" fmla="*/ 0 h 2313"/>
                <a:gd name="T4" fmla="*/ 0 w 2671"/>
                <a:gd name="T5" fmla="*/ 0 h 2313"/>
                <a:gd name="T6" fmla="*/ 0 w 2671"/>
                <a:gd name="T7" fmla="*/ 0 h 2313"/>
                <a:gd name="T8" fmla="*/ 0 w 2671"/>
                <a:gd name="T9" fmla="*/ 0 h 2313"/>
                <a:gd name="T10" fmla="*/ 0 w 2671"/>
                <a:gd name="T11" fmla="*/ 0 h 2313"/>
                <a:gd name="T12" fmla="*/ 0 w 2671"/>
                <a:gd name="T13" fmla="*/ 0 h 2313"/>
                <a:gd name="T14" fmla="*/ 0 w 2671"/>
                <a:gd name="T15" fmla="*/ 0 h 2313"/>
                <a:gd name="T16" fmla="*/ 0 w 2671"/>
                <a:gd name="T17" fmla="*/ 0 h 2313"/>
                <a:gd name="T18" fmla="*/ 0 w 2671"/>
                <a:gd name="T19" fmla="*/ 0 h 2313"/>
                <a:gd name="T20" fmla="*/ 0 w 2671"/>
                <a:gd name="T21" fmla="*/ 0 h 2313"/>
                <a:gd name="T22" fmla="*/ 0 w 2671"/>
                <a:gd name="T23" fmla="*/ 0 h 2313"/>
                <a:gd name="T24" fmla="*/ 0 w 2671"/>
                <a:gd name="T25" fmla="*/ 0 h 2313"/>
                <a:gd name="T26" fmla="*/ 0 w 2671"/>
                <a:gd name="T27" fmla="*/ 0 h 2313"/>
                <a:gd name="T28" fmla="*/ 0 w 2671"/>
                <a:gd name="T29" fmla="*/ 0 h 2313"/>
                <a:gd name="T30" fmla="*/ 0 w 2671"/>
                <a:gd name="T31" fmla="*/ 0 h 2313"/>
                <a:gd name="T32" fmla="*/ 0 w 2671"/>
                <a:gd name="T33" fmla="*/ 0 h 2313"/>
                <a:gd name="T34" fmla="*/ 0 w 2671"/>
                <a:gd name="T35" fmla="*/ 0 h 2313"/>
                <a:gd name="T36" fmla="*/ 0 w 2671"/>
                <a:gd name="T37" fmla="*/ 0 h 2313"/>
                <a:gd name="T38" fmla="*/ 0 w 2671"/>
                <a:gd name="T39" fmla="*/ 0 h 2313"/>
                <a:gd name="T40" fmla="*/ 0 w 2671"/>
                <a:gd name="T41" fmla="*/ 0 h 2313"/>
                <a:gd name="T42" fmla="*/ 0 w 2671"/>
                <a:gd name="T43" fmla="*/ 0 h 2313"/>
                <a:gd name="T44" fmla="*/ 0 w 2671"/>
                <a:gd name="T45" fmla="*/ 0 h 2313"/>
                <a:gd name="T46" fmla="*/ 0 w 2671"/>
                <a:gd name="T47" fmla="*/ 0 h 2313"/>
                <a:gd name="T48" fmla="*/ 0 w 2671"/>
                <a:gd name="T49" fmla="*/ 0 h 2313"/>
                <a:gd name="T50" fmla="*/ 0 w 2671"/>
                <a:gd name="T51" fmla="*/ 0 h 2313"/>
                <a:gd name="T52" fmla="*/ 0 w 2671"/>
                <a:gd name="T53" fmla="*/ 0 h 2313"/>
                <a:gd name="T54" fmla="*/ 0 w 2671"/>
                <a:gd name="T55" fmla="*/ 0 h 2313"/>
                <a:gd name="T56" fmla="*/ 0 w 2671"/>
                <a:gd name="T57" fmla="*/ 0 h 2313"/>
                <a:gd name="T58" fmla="*/ 0 w 2671"/>
                <a:gd name="T59" fmla="*/ 0 h 2313"/>
                <a:gd name="T60" fmla="*/ 0 w 2671"/>
                <a:gd name="T61" fmla="*/ 0 h 2313"/>
                <a:gd name="T62" fmla="*/ 0 w 2671"/>
                <a:gd name="T63" fmla="*/ 0 h 2313"/>
                <a:gd name="T64" fmla="*/ 0 w 2671"/>
                <a:gd name="T65" fmla="*/ 0 h 2313"/>
                <a:gd name="T66" fmla="*/ 0 w 2671"/>
                <a:gd name="T67" fmla="*/ 0 h 2313"/>
                <a:gd name="T68" fmla="*/ 0 w 2671"/>
                <a:gd name="T69" fmla="*/ 0 h 2313"/>
                <a:gd name="T70" fmla="*/ 0 w 2671"/>
                <a:gd name="T71" fmla="*/ 0 h 2313"/>
                <a:gd name="T72" fmla="*/ 0 w 2671"/>
                <a:gd name="T73" fmla="*/ 0 h 2313"/>
                <a:gd name="T74" fmla="*/ 0 w 2671"/>
                <a:gd name="T75" fmla="*/ 0 h 2313"/>
                <a:gd name="T76" fmla="*/ 0 w 2671"/>
                <a:gd name="T77" fmla="*/ 0 h 2313"/>
                <a:gd name="T78" fmla="*/ 0 w 2671"/>
                <a:gd name="T79" fmla="*/ 0 h 2313"/>
                <a:gd name="T80" fmla="*/ 0 w 2671"/>
                <a:gd name="T81" fmla="*/ 0 h 2313"/>
                <a:gd name="T82" fmla="*/ 0 w 2671"/>
                <a:gd name="T83" fmla="*/ 0 h 2313"/>
                <a:gd name="T84" fmla="*/ 0 w 2671"/>
                <a:gd name="T85" fmla="*/ 0 h 2313"/>
                <a:gd name="T86" fmla="*/ 0 w 2671"/>
                <a:gd name="T87" fmla="*/ 0 h 2313"/>
                <a:gd name="T88" fmla="*/ 0 w 2671"/>
                <a:gd name="T89" fmla="*/ 0 h 2313"/>
                <a:gd name="T90" fmla="*/ 0 w 2671"/>
                <a:gd name="T91" fmla="*/ 0 h 2313"/>
                <a:gd name="T92" fmla="*/ 0 w 2671"/>
                <a:gd name="T93" fmla="*/ 0 h 2313"/>
                <a:gd name="T94" fmla="*/ 0 w 2671"/>
                <a:gd name="T95" fmla="*/ 0 h 2313"/>
                <a:gd name="T96" fmla="*/ 0 w 2671"/>
                <a:gd name="T97" fmla="*/ 0 h 2313"/>
                <a:gd name="T98" fmla="*/ 0 w 2671"/>
                <a:gd name="T99" fmla="*/ 0 h 2313"/>
                <a:gd name="T100" fmla="*/ 0 w 2671"/>
                <a:gd name="T101" fmla="*/ 0 h 2313"/>
                <a:gd name="T102" fmla="*/ 0 w 2671"/>
                <a:gd name="T103" fmla="*/ 0 h 2313"/>
                <a:gd name="T104" fmla="*/ 0 w 2671"/>
                <a:gd name="T105" fmla="*/ 0 h 2313"/>
                <a:gd name="T106" fmla="*/ 0 w 2671"/>
                <a:gd name="T107" fmla="*/ 0 h 2313"/>
                <a:gd name="T108" fmla="*/ 0 w 2671"/>
                <a:gd name="T109" fmla="*/ 0 h 2313"/>
                <a:gd name="T110" fmla="*/ 0 w 2671"/>
                <a:gd name="T111" fmla="*/ 0 h 231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671"/>
                <a:gd name="T169" fmla="*/ 0 h 2313"/>
                <a:gd name="T170" fmla="*/ 2671 w 2671"/>
                <a:gd name="T171" fmla="*/ 2313 h 231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671" h="2313">
                  <a:moveTo>
                    <a:pt x="1289" y="84"/>
                  </a:moveTo>
                  <a:lnTo>
                    <a:pt x="1312" y="156"/>
                  </a:lnTo>
                  <a:lnTo>
                    <a:pt x="1239" y="311"/>
                  </a:lnTo>
                  <a:lnTo>
                    <a:pt x="1159" y="501"/>
                  </a:lnTo>
                  <a:lnTo>
                    <a:pt x="1131" y="631"/>
                  </a:lnTo>
                  <a:lnTo>
                    <a:pt x="975" y="805"/>
                  </a:lnTo>
                  <a:lnTo>
                    <a:pt x="728" y="860"/>
                  </a:lnTo>
                  <a:lnTo>
                    <a:pt x="535" y="1027"/>
                  </a:lnTo>
                  <a:lnTo>
                    <a:pt x="379" y="1201"/>
                  </a:lnTo>
                  <a:lnTo>
                    <a:pt x="321" y="1292"/>
                  </a:lnTo>
                  <a:lnTo>
                    <a:pt x="207" y="1270"/>
                  </a:lnTo>
                  <a:lnTo>
                    <a:pt x="146" y="1190"/>
                  </a:lnTo>
                  <a:lnTo>
                    <a:pt x="32" y="1168"/>
                  </a:lnTo>
                  <a:lnTo>
                    <a:pt x="66" y="1379"/>
                  </a:lnTo>
                  <a:lnTo>
                    <a:pt x="0" y="1502"/>
                  </a:lnTo>
                  <a:lnTo>
                    <a:pt x="99" y="1589"/>
                  </a:lnTo>
                  <a:lnTo>
                    <a:pt x="140" y="1767"/>
                  </a:lnTo>
                  <a:lnTo>
                    <a:pt x="283" y="1828"/>
                  </a:lnTo>
                  <a:lnTo>
                    <a:pt x="472" y="1864"/>
                  </a:lnTo>
                  <a:lnTo>
                    <a:pt x="540" y="1912"/>
                  </a:lnTo>
                  <a:lnTo>
                    <a:pt x="579" y="1919"/>
                  </a:lnTo>
                  <a:lnTo>
                    <a:pt x="586" y="1886"/>
                  </a:lnTo>
                  <a:lnTo>
                    <a:pt x="630" y="1860"/>
                  </a:lnTo>
                  <a:lnTo>
                    <a:pt x="637" y="1828"/>
                  </a:lnTo>
                  <a:lnTo>
                    <a:pt x="644" y="1795"/>
                  </a:lnTo>
                  <a:lnTo>
                    <a:pt x="651" y="1763"/>
                  </a:lnTo>
                  <a:lnTo>
                    <a:pt x="658" y="1730"/>
                  </a:lnTo>
                  <a:lnTo>
                    <a:pt x="696" y="1738"/>
                  </a:lnTo>
                  <a:lnTo>
                    <a:pt x="703" y="1704"/>
                  </a:lnTo>
                  <a:lnTo>
                    <a:pt x="710" y="1672"/>
                  </a:lnTo>
                  <a:lnTo>
                    <a:pt x="717" y="1640"/>
                  </a:lnTo>
                  <a:lnTo>
                    <a:pt x="755" y="1647"/>
                  </a:lnTo>
                  <a:lnTo>
                    <a:pt x="762" y="1614"/>
                  </a:lnTo>
                  <a:lnTo>
                    <a:pt x="769" y="1581"/>
                  </a:lnTo>
                  <a:lnTo>
                    <a:pt x="806" y="1588"/>
                  </a:lnTo>
                  <a:lnTo>
                    <a:pt x="845" y="1596"/>
                  </a:lnTo>
                  <a:lnTo>
                    <a:pt x="889" y="1570"/>
                  </a:lnTo>
                  <a:lnTo>
                    <a:pt x="927" y="1578"/>
                  </a:lnTo>
                  <a:lnTo>
                    <a:pt x="934" y="1544"/>
                  </a:lnTo>
                  <a:lnTo>
                    <a:pt x="896" y="1537"/>
                  </a:lnTo>
                  <a:lnTo>
                    <a:pt x="903" y="1505"/>
                  </a:lnTo>
                  <a:lnTo>
                    <a:pt x="948" y="1480"/>
                  </a:lnTo>
                  <a:lnTo>
                    <a:pt x="941" y="1512"/>
                  </a:lnTo>
                  <a:lnTo>
                    <a:pt x="948" y="1480"/>
                  </a:lnTo>
                  <a:lnTo>
                    <a:pt x="985" y="1487"/>
                  </a:lnTo>
                  <a:lnTo>
                    <a:pt x="978" y="1519"/>
                  </a:lnTo>
                  <a:lnTo>
                    <a:pt x="972" y="1552"/>
                  </a:lnTo>
                  <a:lnTo>
                    <a:pt x="965" y="1585"/>
                  </a:lnTo>
                  <a:lnTo>
                    <a:pt x="1002" y="1592"/>
                  </a:lnTo>
                  <a:lnTo>
                    <a:pt x="1040" y="1599"/>
                  </a:lnTo>
                  <a:lnTo>
                    <a:pt x="1033" y="1631"/>
                  </a:lnTo>
                  <a:lnTo>
                    <a:pt x="1026" y="1665"/>
                  </a:lnTo>
                  <a:lnTo>
                    <a:pt x="1019" y="1697"/>
                  </a:lnTo>
                  <a:lnTo>
                    <a:pt x="1057" y="1704"/>
                  </a:lnTo>
                  <a:lnTo>
                    <a:pt x="1050" y="1737"/>
                  </a:lnTo>
                  <a:lnTo>
                    <a:pt x="1043" y="1769"/>
                  </a:lnTo>
                  <a:lnTo>
                    <a:pt x="1036" y="1802"/>
                  </a:lnTo>
                  <a:lnTo>
                    <a:pt x="984" y="1860"/>
                  </a:lnTo>
                  <a:lnTo>
                    <a:pt x="970" y="1926"/>
                  </a:lnTo>
                  <a:lnTo>
                    <a:pt x="917" y="1983"/>
                  </a:lnTo>
                  <a:lnTo>
                    <a:pt x="859" y="2075"/>
                  </a:lnTo>
                  <a:lnTo>
                    <a:pt x="897" y="2082"/>
                  </a:lnTo>
                  <a:lnTo>
                    <a:pt x="935" y="2089"/>
                  </a:lnTo>
                  <a:lnTo>
                    <a:pt x="928" y="2121"/>
                  </a:lnTo>
                  <a:lnTo>
                    <a:pt x="965" y="2128"/>
                  </a:lnTo>
                  <a:lnTo>
                    <a:pt x="972" y="2096"/>
                  </a:lnTo>
                  <a:lnTo>
                    <a:pt x="1010" y="2103"/>
                  </a:lnTo>
                  <a:lnTo>
                    <a:pt x="1048" y="2110"/>
                  </a:lnTo>
                  <a:lnTo>
                    <a:pt x="1062" y="2045"/>
                  </a:lnTo>
                  <a:lnTo>
                    <a:pt x="1100" y="2052"/>
                  </a:lnTo>
                  <a:lnTo>
                    <a:pt x="1137" y="2059"/>
                  </a:lnTo>
                  <a:lnTo>
                    <a:pt x="1092" y="2085"/>
                  </a:lnTo>
                  <a:lnTo>
                    <a:pt x="1085" y="2118"/>
                  </a:lnTo>
                  <a:lnTo>
                    <a:pt x="1078" y="2150"/>
                  </a:lnTo>
                  <a:lnTo>
                    <a:pt x="1071" y="2183"/>
                  </a:lnTo>
                  <a:lnTo>
                    <a:pt x="1027" y="2208"/>
                  </a:lnTo>
                  <a:lnTo>
                    <a:pt x="1020" y="2240"/>
                  </a:lnTo>
                  <a:lnTo>
                    <a:pt x="982" y="2233"/>
                  </a:lnTo>
                  <a:lnTo>
                    <a:pt x="975" y="2267"/>
                  </a:lnTo>
                  <a:lnTo>
                    <a:pt x="968" y="2299"/>
                  </a:lnTo>
                  <a:lnTo>
                    <a:pt x="930" y="2292"/>
                  </a:lnTo>
                  <a:lnTo>
                    <a:pt x="968" y="2299"/>
                  </a:lnTo>
                  <a:lnTo>
                    <a:pt x="1005" y="2306"/>
                  </a:lnTo>
                  <a:lnTo>
                    <a:pt x="1043" y="2313"/>
                  </a:lnTo>
                  <a:lnTo>
                    <a:pt x="1050" y="2281"/>
                  </a:lnTo>
                  <a:lnTo>
                    <a:pt x="1057" y="2248"/>
                  </a:lnTo>
                  <a:lnTo>
                    <a:pt x="1095" y="2256"/>
                  </a:lnTo>
                  <a:lnTo>
                    <a:pt x="1140" y="2230"/>
                  </a:lnTo>
                  <a:lnTo>
                    <a:pt x="1147" y="2197"/>
                  </a:lnTo>
                  <a:lnTo>
                    <a:pt x="1184" y="2204"/>
                  </a:lnTo>
                  <a:lnTo>
                    <a:pt x="1222" y="2212"/>
                  </a:lnTo>
                  <a:lnTo>
                    <a:pt x="1229" y="2179"/>
                  </a:lnTo>
                  <a:lnTo>
                    <a:pt x="1267" y="2186"/>
                  </a:lnTo>
                  <a:lnTo>
                    <a:pt x="1275" y="2153"/>
                  </a:lnTo>
                  <a:lnTo>
                    <a:pt x="1319" y="2128"/>
                  </a:lnTo>
                  <a:lnTo>
                    <a:pt x="1326" y="2096"/>
                  </a:lnTo>
                  <a:lnTo>
                    <a:pt x="1333" y="2063"/>
                  </a:lnTo>
                  <a:lnTo>
                    <a:pt x="1340" y="2030"/>
                  </a:lnTo>
                  <a:lnTo>
                    <a:pt x="1347" y="1998"/>
                  </a:lnTo>
                  <a:lnTo>
                    <a:pt x="1392" y="1972"/>
                  </a:lnTo>
                  <a:lnTo>
                    <a:pt x="1443" y="1914"/>
                  </a:lnTo>
                  <a:lnTo>
                    <a:pt x="1451" y="1881"/>
                  </a:lnTo>
                  <a:lnTo>
                    <a:pt x="1502" y="1824"/>
                  </a:lnTo>
                  <a:lnTo>
                    <a:pt x="1548" y="1798"/>
                  </a:lnTo>
                  <a:lnTo>
                    <a:pt x="1592" y="1773"/>
                  </a:lnTo>
                  <a:lnTo>
                    <a:pt x="1630" y="1780"/>
                  </a:lnTo>
                  <a:lnTo>
                    <a:pt x="1622" y="1813"/>
                  </a:lnTo>
                  <a:lnTo>
                    <a:pt x="1585" y="1805"/>
                  </a:lnTo>
                  <a:lnTo>
                    <a:pt x="1668" y="1787"/>
                  </a:lnTo>
                  <a:lnTo>
                    <a:pt x="1705" y="1794"/>
                  </a:lnTo>
                  <a:lnTo>
                    <a:pt x="1750" y="1769"/>
                  </a:lnTo>
                  <a:lnTo>
                    <a:pt x="1757" y="1737"/>
                  </a:lnTo>
                  <a:lnTo>
                    <a:pt x="1720" y="1729"/>
                  </a:lnTo>
                  <a:lnTo>
                    <a:pt x="1727" y="1696"/>
                  </a:lnTo>
                  <a:lnTo>
                    <a:pt x="1734" y="1664"/>
                  </a:lnTo>
                  <a:lnTo>
                    <a:pt x="1771" y="1671"/>
                  </a:lnTo>
                  <a:lnTo>
                    <a:pt x="1778" y="1639"/>
                  </a:lnTo>
                  <a:lnTo>
                    <a:pt x="1785" y="1606"/>
                  </a:lnTo>
                  <a:lnTo>
                    <a:pt x="1800" y="1540"/>
                  </a:lnTo>
                  <a:lnTo>
                    <a:pt x="1844" y="1515"/>
                  </a:lnTo>
                  <a:lnTo>
                    <a:pt x="1851" y="1483"/>
                  </a:lnTo>
                  <a:lnTo>
                    <a:pt x="1858" y="1449"/>
                  </a:lnTo>
                  <a:lnTo>
                    <a:pt x="1865" y="1417"/>
                  </a:lnTo>
                  <a:lnTo>
                    <a:pt x="1910" y="1392"/>
                  </a:lnTo>
                  <a:lnTo>
                    <a:pt x="1917" y="1359"/>
                  </a:lnTo>
                  <a:lnTo>
                    <a:pt x="1924" y="1326"/>
                  </a:lnTo>
                  <a:lnTo>
                    <a:pt x="1962" y="1334"/>
                  </a:lnTo>
                  <a:lnTo>
                    <a:pt x="2000" y="1341"/>
                  </a:lnTo>
                  <a:lnTo>
                    <a:pt x="2007" y="1308"/>
                  </a:lnTo>
                  <a:lnTo>
                    <a:pt x="2014" y="1275"/>
                  </a:lnTo>
                  <a:lnTo>
                    <a:pt x="2021" y="1243"/>
                  </a:lnTo>
                  <a:lnTo>
                    <a:pt x="2058" y="1250"/>
                  </a:lnTo>
                  <a:lnTo>
                    <a:pt x="2066" y="1218"/>
                  </a:lnTo>
                  <a:lnTo>
                    <a:pt x="2103" y="1225"/>
                  </a:lnTo>
                  <a:lnTo>
                    <a:pt x="2149" y="1200"/>
                  </a:lnTo>
                  <a:lnTo>
                    <a:pt x="2156" y="1166"/>
                  </a:lnTo>
                  <a:lnTo>
                    <a:pt x="2163" y="1134"/>
                  </a:lnTo>
                  <a:lnTo>
                    <a:pt x="2214" y="1076"/>
                  </a:lnTo>
                  <a:lnTo>
                    <a:pt x="2221" y="1044"/>
                  </a:lnTo>
                  <a:lnTo>
                    <a:pt x="2259" y="1051"/>
                  </a:lnTo>
                  <a:lnTo>
                    <a:pt x="2266" y="1017"/>
                  </a:lnTo>
                  <a:lnTo>
                    <a:pt x="2310" y="992"/>
                  </a:lnTo>
                  <a:lnTo>
                    <a:pt x="2303" y="1026"/>
                  </a:lnTo>
                  <a:lnTo>
                    <a:pt x="2342" y="1033"/>
                  </a:lnTo>
                  <a:lnTo>
                    <a:pt x="2335" y="1065"/>
                  </a:lnTo>
                  <a:lnTo>
                    <a:pt x="2372" y="1072"/>
                  </a:lnTo>
                  <a:lnTo>
                    <a:pt x="2409" y="1079"/>
                  </a:lnTo>
                  <a:lnTo>
                    <a:pt x="2455" y="1054"/>
                  </a:lnTo>
                  <a:lnTo>
                    <a:pt x="2500" y="1029"/>
                  </a:lnTo>
                  <a:lnTo>
                    <a:pt x="2537" y="1036"/>
                  </a:lnTo>
                  <a:lnTo>
                    <a:pt x="2544" y="1003"/>
                  </a:lnTo>
                  <a:lnTo>
                    <a:pt x="2551" y="971"/>
                  </a:lnTo>
                  <a:lnTo>
                    <a:pt x="2589" y="978"/>
                  </a:lnTo>
                  <a:lnTo>
                    <a:pt x="2596" y="945"/>
                  </a:lnTo>
                  <a:lnTo>
                    <a:pt x="2634" y="953"/>
                  </a:lnTo>
                  <a:lnTo>
                    <a:pt x="2671" y="960"/>
                  </a:lnTo>
                  <a:lnTo>
                    <a:pt x="2641" y="919"/>
                  </a:lnTo>
                  <a:lnTo>
                    <a:pt x="2429" y="811"/>
                  </a:lnTo>
                  <a:lnTo>
                    <a:pt x="2312" y="619"/>
                  </a:lnTo>
                  <a:lnTo>
                    <a:pt x="2152" y="452"/>
                  </a:lnTo>
                  <a:lnTo>
                    <a:pt x="2121" y="413"/>
                  </a:lnTo>
                  <a:lnTo>
                    <a:pt x="2059" y="333"/>
                  </a:lnTo>
                  <a:lnTo>
                    <a:pt x="2001" y="424"/>
                  </a:lnTo>
                  <a:lnTo>
                    <a:pt x="1909" y="304"/>
                  </a:lnTo>
                  <a:lnTo>
                    <a:pt x="1788" y="314"/>
                  </a:lnTo>
                  <a:lnTo>
                    <a:pt x="1721" y="268"/>
                  </a:lnTo>
                  <a:lnTo>
                    <a:pt x="1706" y="333"/>
                  </a:lnTo>
                  <a:lnTo>
                    <a:pt x="1553" y="133"/>
                  </a:lnTo>
                  <a:lnTo>
                    <a:pt x="1454" y="47"/>
                  </a:lnTo>
                  <a:lnTo>
                    <a:pt x="1385" y="0"/>
                  </a:lnTo>
                  <a:lnTo>
                    <a:pt x="1326" y="91"/>
                  </a:lnTo>
                  <a:lnTo>
                    <a:pt x="1289" y="84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49" name="Freeform 240"/>
            <p:cNvSpPr>
              <a:spLocks/>
            </p:cNvSpPr>
            <p:nvPr/>
          </p:nvSpPr>
          <p:spPr bwMode="gray">
            <a:xfrm>
              <a:off x="2353" y="1836"/>
              <a:ext cx="8" cy="12"/>
            </a:xfrm>
            <a:custGeom>
              <a:avLst/>
              <a:gdLst>
                <a:gd name="T0" fmla="*/ 0 w 51"/>
                <a:gd name="T1" fmla="*/ 0 h 73"/>
                <a:gd name="T2" fmla="*/ 0 w 51"/>
                <a:gd name="T3" fmla="*/ 0 h 73"/>
                <a:gd name="T4" fmla="*/ 0 w 51"/>
                <a:gd name="T5" fmla="*/ 0 h 73"/>
                <a:gd name="T6" fmla="*/ 0 w 51"/>
                <a:gd name="T7" fmla="*/ 0 h 73"/>
                <a:gd name="T8" fmla="*/ 0 w 51"/>
                <a:gd name="T9" fmla="*/ 0 h 73"/>
                <a:gd name="T10" fmla="*/ 0 w 51"/>
                <a:gd name="T11" fmla="*/ 0 h 73"/>
                <a:gd name="T12" fmla="*/ 0 w 51"/>
                <a:gd name="T13" fmla="*/ 0 h 73"/>
                <a:gd name="T14" fmla="*/ 0 w 51"/>
                <a:gd name="T15" fmla="*/ 0 h 73"/>
                <a:gd name="T16" fmla="*/ 0 w 51"/>
                <a:gd name="T17" fmla="*/ 0 h 73"/>
                <a:gd name="T18" fmla="*/ 0 w 51"/>
                <a:gd name="T19" fmla="*/ 0 h 73"/>
                <a:gd name="T20" fmla="*/ 0 w 51"/>
                <a:gd name="T21" fmla="*/ 0 h 73"/>
                <a:gd name="T22" fmla="*/ 0 w 51"/>
                <a:gd name="T23" fmla="*/ 0 h 73"/>
                <a:gd name="T24" fmla="*/ 0 w 51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1"/>
                <a:gd name="T40" fmla="*/ 0 h 73"/>
                <a:gd name="T41" fmla="*/ 51 w 51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1" h="73">
                  <a:moveTo>
                    <a:pt x="51" y="7"/>
                  </a:moveTo>
                  <a:lnTo>
                    <a:pt x="51" y="7"/>
                  </a:lnTo>
                  <a:lnTo>
                    <a:pt x="44" y="41"/>
                  </a:lnTo>
                  <a:lnTo>
                    <a:pt x="37" y="73"/>
                  </a:lnTo>
                  <a:lnTo>
                    <a:pt x="0" y="66"/>
                  </a:lnTo>
                  <a:lnTo>
                    <a:pt x="7" y="33"/>
                  </a:lnTo>
                  <a:lnTo>
                    <a:pt x="14" y="0"/>
                  </a:lnTo>
                  <a:lnTo>
                    <a:pt x="51" y="7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0" name="Freeform 241"/>
            <p:cNvSpPr>
              <a:spLocks/>
            </p:cNvSpPr>
            <p:nvPr/>
          </p:nvSpPr>
          <p:spPr bwMode="gray">
            <a:xfrm>
              <a:off x="1946" y="1695"/>
              <a:ext cx="319" cy="413"/>
            </a:xfrm>
            <a:custGeom>
              <a:avLst/>
              <a:gdLst>
                <a:gd name="T0" fmla="*/ 0 w 2028"/>
                <a:gd name="T1" fmla="*/ 0 h 2432"/>
                <a:gd name="T2" fmla="*/ 0 w 2028"/>
                <a:gd name="T3" fmla="*/ 0 h 2432"/>
                <a:gd name="T4" fmla="*/ 0 w 2028"/>
                <a:gd name="T5" fmla="*/ 0 h 2432"/>
                <a:gd name="T6" fmla="*/ 0 w 2028"/>
                <a:gd name="T7" fmla="*/ 0 h 2432"/>
                <a:gd name="T8" fmla="*/ 0 w 2028"/>
                <a:gd name="T9" fmla="*/ 0 h 2432"/>
                <a:gd name="T10" fmla="*/ 0 w 2028"/>
                <a:gd name="T11" fmla="*/ 0 h 2432"/>
                <a:gd name="T12" fmla="*/ 0 w 2028"/>
                <a:gd name="T13" fmla="*/ 0 h 2432"/>
                <a:gd name="T14" fmla="*/ 0 w 2028"/>
                <a:gd name="T15" fmla="*/ 0 h 2432"/>
                <a:gd name="T16" fmla="*/ 0 w 2028"/>
                <a:gd name="T17" fmla="*/ 0 h 2432"/>
                <a:gd name="T18" fmla="*/ 0 w 2028"/>
                <a:gd name="T19" fmla="*/ 0 h 2432"/>
                <a:gd name="T20" fmla="*/ 0 w 2028"/>
                <a:gd name="T21" fmla="*/ 0 h 2432"/>
                <a:gd name="T22" fmla="*/ 0 w 2028"/>
                <a:gd name="T23" fmla="*/ 0 h 2432"/>
                <a:gd name="T24" fmla="*/ 0 w 2028"/>
                <a:gd name="T25" fmla="*/ 0 h 2432"/>
                <a:gd name="T26" fmla="*/ 0 w 2028"/>
                <a:gd name="T27" fmla="*/ 0 h 2432"/>
                <a:gd name="T28" fmla="*/ 0 w 2028"/>
                <a:gd name="T29" fmla="*/ 0 h 2432"/>
                <a:gd name="T30" fmla="*/ 0 w 2028"/>
                <a:gd name="T31" fmla="*/ 0 h 2432"/>
                <a:gd name="T32" fmla="*/ 0 w 2028"/>
                <a:gd name="T33" fmla="*/ 0 h 2432"/>
                <a:gd name="T34" fmla="*/ 0 w 2028"/>
                <a:gd name="T35" fmla="*/ 0 h 2432"/>
                <a:gd name="T36" fmla="*/ 0 w 2028"/>
                <a:gd name="T37" fmla="*/ 0 h 2432"/>
                <a:gd name="T38" fmla="*/ 0 w 2028"/>
                <a:gd name="T39" fmla="*/ 0 h 2432"/>
                <a:gd name="T40" fmla="*/ 0 w 2028"/>
                <a:gd name="T41" fmla="*/ 0 h 2432"/>
                <a:gd name="T42" fmla="*/ 0 w 2028"/>
                <a:gd name="T43" fmla="*/ 0 h 2432"/>
                <a:gd name="T44" fmla="*/ 0 w 2028"/>
                <a:gd name="T45" fmla="*/ 0 h 2432"/>
                <a:gd name="T46" fmla="*/ 0 w 2028"/>
                <a:gd name="T47" fmla="*/ 0 h 2432"/>
                <a:gd name="T48" fmla="*/ 0 w 2028"/>
                <a:gd name="T49" fmla="*/ 0 h 2432"/>
                <a:gd name="T50" fmla="*/ 0 w 2028"/>
                <a:gd name="T51" fmla="*/ 0 h 2432"/>
                <a:gd name="T52" fmla="*/ 0 w 2028"/>
                <a:gd name="T53" fmla="*/ 0 h 2432"/>
                <a:gd name="T54" fmla="*/ 0 w 2028"/>
                <a:gd name="T55" fmla="*/ 0 h 2432"/>
                <a:gd name="T56" fmla="*/ 0 w 2028"/>
                <a:gd name="T57" fmla="*/ 0 h 2432"/>
                <a:gd name="T58" fmla="*/ 0 w 2028"/>
                <a:gd name="T59" fmla="*/ 0 h 2432"/>
                <a:gd name="T60" fmla="*/ 0 w 2028"/>
                <a:gd name="T61" fmla="*/ 0 h 2432"/>
                <a:gd name="T62" fmla="*/ 0 w 2028"/>
                <a:gd name="T63" fmla="*/ 0 h 2432"/>
                <a:gd name="T64" fmla="*/ 0 w 2028"/>
                <a:gd name="T65" fmla="*/ 0 h 2432"/>
                <a:gd name="T66" fmla="*/ 0 w 2028"/>
                <a:gd name="T67" fmla="*/ 0 h 2432"/>
                <a:gd name="T68" fmla="*/ 0 w 2028"/>
                <a:gd name="T69" fmla="*/ 0 h 2432"/>
                <a:gd name="T70" fmla="*/ 0 w 2028"/>
                <a:gd name="T71" fmla="*/ 0 h 2432"/>
                <a:gd name="T72" fmla="*/ 0 w 2028"/>
                <a:gd name="T73" fmla="*/ 0 h 2432"/>
                <a:gd name="T74" fmla="*/ 0 w 2028"/>
                <a:gd name="T75" fmla="*/ 0 h 2432"/>
                <a:gd name="T76" fmla="*/ 0 w 2028"/>
                <a:gd name="T77" fmla="*/ 0 h 2432"/>
                <a:gd name="T78" fmla="*/ 0 w 2028"/>
                <a:gd name="T79" fmla="*/ 0 h 2432"/>
                <a:gd name="T80" fmla="*/ 0 w 2028"/>
                <a:gd name="T81" fmla="*/ 0 h 2432"/>
                <a:gd name="T82" fmla="*/ 0 w 2028"/>
                <a:gd name="T83" fmla="*/ 0 h 2432"/>
                <a:gd name="T84" fmla="*/ 0 w 2028"/>
                <a:gd name="T85" fmla="*/ 0 h 2432"/>
                <a:gd name="T86" fmla="*/ 0 w 2028"/>
                <a:gd name="T87" fmla="*/ 0 h 2432"/>
                <a:gd name="T88" fmla="*/ 0 w 2028"/>
                <a:gd name="T89" fmla="*/ 0 h 2432"/>
                <a:gd name="T90" fmla="*/ 0 w 2028"/>
                <a:gd name="T91" fmla="*/ 0 h 2432"/>
                <a:gd name="T92" fmla="*/ 0 w 2028"/>
                <a:gd name="T93" fmla="*/ 0 h 2432"/>
                <a:gd name="T94" fmla="*/ 0 w 2028"/>
                <a:gd name="T95" fmla="*/ 0 h 2432"/>
                <a:gd name="T96" fmla="*/ 0 w 2028"/>
                <a:gd name="T97" fmla="*/ 0 h 2432"/>
                <a:gd name="T98" fmla="*/ 0 w 2028"/>
                <a:gd name="T99" fmla="*/ 0 h 2432"/>
                <a:gd name="T100" fmla="*/ 0 w 2028"/>
                <a:gd name="T101" fmla="*/ 0 h 2432"/>
                <a:gd name="T102" fmla="*/ 0 w 2028"/>
                <a:gd name="T103" fmla="*/ 0 h 2432"/>
                <a:gd name="T104" fmla="*/ 0 w 2028"/>
                <a:gd name="T105" fmla="*/ 0 h 2432"/>
                <a:gd name="T106" fmla="*/ 0 w 2028"/>
                <a:gd name="T107" fmla="*/ 0 h 24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28"/>
                <a:gd name="T163" fmla="*/ 0 h 2432"/>
                <a:gd name="T164" fmla="*/ 2028 w 2028"/>
                <a:gd name="T165" fmla="*/ 2432 h 24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28" h="2432">
                  <a:moveTo>
                    <a:pt x="1488" y="376"/>
                  </a:moveTo>
                  <a:lnTo>
                    <a:pt x="1481" y="408"/>
                  </a:lnTo>
                  <a:lnTo>
                    <a:pt x="1316" y="445"/>
                  </a:lnTo>
                  <a:lnTo>
                    <a:pt x="1207" y="220"/>
                  </a:lnTo>
                  <a:lnTo>
                    <a:pt x="1101" y="167"/>
                  </a:lnTo>
                  <a:lnTo>
                    <a:pt x="1040" y="87"/>
                  </a:lnTo>
                  <a:lnTo>
                    <a:pt x="941" y="0"/>
                  </a:lnTo>
                  <a:lnTo>
                    <a:pt x="874" y="123"/>
                  </a:lnTo>
                  <a:lnTo>
                    <a:pt x="822" y="181"/>
                  </a:lnTo>
                  <a:lnTo>
                    <a:pt x="794" y="311"/>
                  </a:lnTo>
                  <a:lnTo>
                    <a:pt x="592" y="341"/>
                  </a:lnTo>
                  <a:lnTo>
                    <a:pt x="547" y="366"/>
                  </a:lnTo>
                  <a:lnTo>
                    <a:pt x="450" y="450"/>
                  </a:lnTo>
                  <a:lnTo>
                    <a:pt x="323" y="493"/>
                  </a:lnTo>
                  <a:lnTo>
                    <a:pt x="162" y="326"/>
                  </a:lnTo>
                  <a:lnTo>
                    <a:pt x="80" y="345"/>
                  </a:lnTo>
                  <a:lnTo>
                    <a:pt x="0" y="534"/>
                  </a:lnTo>
                  <a:lnTo>
                    <a:pt x="2" y="704"/>
                  </a:lnTo>
                  <a:lnTo>
                    <a:pt x="57" y="816"/>
                  </a:lnTo>
                  <a:lnTo>
                    <a:pt x="125" y="864"/>
                  </a:lnTo>
                  <a:lnTo>
                    <a:pt x="217" y="983"/>
                  </a:lnTo>
                  <a:lnTo>
                    <a:pt x="113" y="1099"/>
                  </a:lnTo>
                  <a:lnTo>
                    <a:pt x="258" y="1160"/>
                  </a:lnTo>
                  <a:lnTo>
                    <a:pt x="305" y="1306"/>
                  </a:lnTo>
                  <a:lnTo>
                    <a:pt x="284" y="1404"/>
                  </a:lnTo>
                  <a:lnTo>
                    <a:pt x="118" y="1440"/>
                  </a:lnTo>
                  <a:lnTo>
                    <a:pt x="173" y="1552"/>
                  </a:lnTo>
                  <a:lnTo>
                    <a:pt x="1" y="1621"/>
                  </a:lnTo>
                  <a:lnTo>
                    <a:pt x="220" y="1697"/>
                  </a:lnTo>
                  <a:lnTo>
                    <a:pt x="237" y="1802"/>
                  </a:lnTo>
                  <a:lnTo>
                    <a:pt x="330" y="1922"/>
                  </a:lnTo>
                  <a:lnTo>
                    <a:pt x="240" y="1972"/>
                  </a:lnTo>
                  <a:lnTo>
                    <a:pt x="287" y="2118"/>
                  </a:lnTo>
                  <a:lnTo>
                    <a:pt x="221" y="2241"/>
                  </a:lnTo>
                  <a:lnTo>
                    <a:pt x="214" y="2274"/>
                  </a:lnTo>
                  <a:lnTo>
                    <a:pt x="252" y="2281"/>
                  </a:lnTo>
                  <a:lnTo>
                    <a:pt x="207" y="2306"/>
                  </a:lnTo>
                  <a:lnTo>
                    <a:pt x="314" y="2361"/>
                  </a:lnTo>
                  <a:lnTo>
                    <a:pt x="337" y="2432"/>
                  </a:lnTo>
                  <a:lnTo>
                    <a:pt x="388" y="2375"/>
                  </a:lnTo>
                  <a:lnTo>
                    <a:pt x="471" y="2357"/>
                  </a:lnTo>
                  <a:lnTo>
                    <a:pt x="540" y="2404"/>
                  </a:lnTo>
                  <a:lnTo>
                    <a:pt x="622" y="2386"/>
                  </a:lnTo>
                  <a:lnTo>
                    <a:pt x="659" y="2393"/>
                  </a:lnTo>
                  <a:lnTo>
                    <a:pt x="735" y="2407"/>
                  </a:lnTo>
                  <a:lnTo>
                    <a:pt x="794" y="2316"/>
                  </a:lnTo>
                  <a:lnTo>
                    <a:pt x="815" y="2219"/>
                  </a:lnTo>
                  <a:lnTo>
                    <a:pt x="829" y="2153"/>
                  </a:lnTo>
                  <a:lnTo>
                    <a:pt x="957" y="2110"/>
                  </a:lnTo>
                  <a:lnTo>
                    <a:pt x="964" y="2077"/>
                  </a:lnTo>
                  <a:lnTo>
                    <a:pt x="934" y="2037"/>
                  </a:lnTo>
                  <a:lnTo>
                    <a:pt x="940" y="2005"/>
                  </a:lnTo>
                  <a:lnTo>
                    <a:pt x="947" y="1972"/>
                  </a:lnTo>
                  <a:lnTo>
                    <a:pt x="954" y="1939"/>
                  </a:lnTo>
                  <a:lnTo>
                    <a:pt x="1171" y="1845"/>
                  </a:lnTo>
                  <a:lnTo>
                    <a:pt x="1147" y="1772"/>
                  </a:lnTo>
                  <a:lnTo>
                    <a:pt x="1200" y="1714"/>
                  </a:lnTo>
                  <a:lnTo>
                    <a:pt x="1320" y="1703"/>
                  </a:lnTo>
                  <a:lnTo>
                    <a:pt x="1289" y="1664"/>
                  </a:lnTo>
                  <a:lnTo>
                    <a:pt x="1326" y="1671"/>
                  </a:lnTo>
                  <a:lnTo>
                    <a:pt x="1372" y="1645"/>
                  </a:lnTo>
                  <a:lnTo>
                    <a:pt x="1409" y="1653"/>
                  </a:lnTo>
                  <a:lnTo>
                    <a:pt x="1454" y="1627"/>
                  </a:lnTo>
                  <a:lnTo>
                    <a:pt x="1506" y="1569"/>
                  </a:lnTo>
                  <a:lnTo>
                    <a:pt x="1513" y="1536"/>
                  </a:lnTo>
                  <a:lnTo>
                    <a:pt x="1519" y="1504"/>
                  </a:lnTo>
                  <a:lnTo>
                    <a:pt x="1482" y="1497"/>
                  </a:lnTo>
                  <a:lnTo>
                    <a:pt x="1407" y="1482"/>
                  </a:lnTo>
                  <a:lnTo>
                    <a:pt x="1413" y="1449"/>
                  </a:lnTo>
                  <a:lnTo>
                    <a:pt x="1420" y="1417"/>
                  </a:lnTo>
                  <a:lnTo>
                    <a:pt x="1390" y="1376"/>
                  </a:lnTo>
                  <a:lnTo>
                    <a:pt x="1397" y="1344"/>
                  </a:lnTo>
                  <a:lnTo>
                    <a:pt x="1434" y="1351"/>
                  </a:lnTo>
                  <a:lnTo>
                    <a:pt x="1441" y="1319"/>
                  </a:lnTo>
                  <a:lnTo>
                    <a:pt x="1404" y="1312"/>
                  </a:lnTo>
                  <a:lnTo>
                    <a:pt x="1411" y="1279"/>
                  </a:lnTo>
                  <a:lnTo>
                    <a:pt x="1448" y="1286"/>
                  </a:lnTo>
                  <a:lnTo>
                    <a:pt x="1456" y="1254"/>
                  </a:lnTo>
                  <a:lnTo>
                    <a:pt x="1463" y="1221"/>
                  </a:lnTo>
                  <a:lnTo>
                    <a:pt x="1501" y="1228"/>
                  </a:lnTo>
                  <a:lnTo>
                    <a:pt x="1507" y="1195"/>
                  </a:lnTo>
                  <a:lnTo>
                    <a:pt x="1546" y="1202"/>
                  </a:lnTo>
                  <a:lnTo>
                    <a:pt x="1583" y="1209"/>
                  </a:lnTo>
                  <a:lnTo>
                    <a:pt x="1620" y="1218"/>
                  </a:lnTo>
                  <a:lnTo>
                    <a:pt x="1659" y="1225"/>
                  </a:lnTo>
                  <a:lnTo>
                    <a:pt x="1666" y="1191"/>
                  </a:lnTo>
                  <a:lnTo>
                    <a:pt x="1703" y="1199"/>
                  </a:lnTo>
                  <a:lnTo>
                    <a:pt x="1741" y="1206"/>
                  </a:lnTo>
                  <a:lnTo>
                    <a:pt x="1786" y="1181"/>
                  </a:lnTo>
                  <a:lnTo>
                    <a:pt x="1793" y="1148"/>
                  </a:lnTo>
                  <a:lnTo>
                    <a:pt x="1800" y="1115"/>
                  </a:lnTo>
                  <a:lnTo>
                    <a:pt x="1845" y="1090"/>
                  </a:lnTo>
                  <a:lnTo>
                    <a:pt x="1852" y="1058"/>
                  </a:lnTo>
                  <a:lnTo>
                    <a:pt x="1821" y="1017"/>
                  </a:lnTo>
                  <a:lnTo>
                    <a:pt x="1828" y="985"/>
                  </a:lnTo>
                  <a:lnTo>
                    <a:pt x="1866" y="992"/>
                  </a:lnTo>
                  <a:lnTo>
                    <a:pt x="1873" y="960"/>
                  </a:lnTo>
                  <a:lnTo>
                    <a:pt x="1888" y="894"/>
                  </a:lnTo>
                  <a:lnTo>
                    <a:pt x="1925" y="901"/>
                  </a:lnTo>
                  <a:lnTo>
                    <a:pt x="1962" y="909"/>
                  </a:lnTo>
                  <a:lnTo>
                    <a:pt x="1969" y="876"/>
                  </a:lnTo>
                  <a:lnTo>
                    <a:pt x="2014" y="850"/>
                  </a:lnTo>
                  <a:lnTo>
                    <a:pt x="2021" y="818"/>
                  </a:lnTo>
                  <a:lnTo>
                    <a:pt x="2028" y="786"/>
                  </a:lnTo>
                  <a:lnTo>
                    <a:pt x="1960" y="738"/>
                  </a:lnTo>
                  <a:lnTo>
                    <a:pt x="1771" y="702"/>
                  </a:lnTo>
                  <a:lnTo>
                    <a:pt x="1628" y="641"/>
                  </a:lnTo>
                  <a:lnTo>
                    <a:pt x="1587" y="463"/>
                  </a:lnTo>
                  <a:lnTo>
                    <a:pt x="1488" y="376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1" name="Freeform 242"/>
            <p:cNvSpPr>
              <a:spLocks/>
            </p:cNvSpPr>
            <p:nvPr/>
          </p:nvSpPr>
          <p:spPr bwMode="gray">
            <a:xfrm>
              <a:off x="1946" y="1695"/>
              <a:ext cx="319" cy="413"/>
            </a:xfrm>
            <a:custGeom>
              <a:avLst/>
              <a:gdLst>
                <a:gd name="T0" fmla="*/ 0 w 2028"/>
                <a:gd name="T1" fmla="*/ 0 h 2432"/>
                <a:gd name="T2" fmla="*/ 0 w 2028"/>
                <a:gd name="T3" fmla="*/ 0 h 2432"/>
                <a:gd name="T4" fmla="*/ 0 w 2028"/>
                <a:gd name="T5" fmla="*/ 0 h 2432"/>
                <a:gd name="T6" fmla="*/ 0 w 2028"/>
                <a:gd name="T7" fmla="*/ 0 h 2432"/>
                <a:gd name="T8" fmla="*/ 0 w 2028"/>
                <a:gd name="T9" fmla="*/ 0 h 2432"/>
                <a:gd name="T10" fmla="*/ 0 w 2028"/>
                <a:gd name="T11" fmla="*/ 0 h 2432"/>
                <a:gd name="T12" fmla="*/ 0 w 2028"/>
                <a:gd name="T13" fmla="*/ 0 h 2432"/>
                <a:gd name="T14" fmla="*/ 0 w 2028"/>
                <a:gd name="T15" fmla="*/ 0 h 2432"/>
                <a:gd name="T16" fmla="*/ 0 w 2028"/>
                <a:gd name="T17" fmla="*/ 0 h 2432"/>
                <a:gd name="T18" fmla="*/ 0 w 2028"/>
                <a:gd name="T19" fmla="*/ 0 h 2432"/>
                <a:gd name="T20" fmla="*/ 0 w 2028"/>
                <a:gd name="T21" fmla="*/ 0 h 2432"/>
                <a:gd name="T22" fmla="*/ 0 w 2028"/>
                <a:gd name="T23" fmla="*/ 0 h 2432"/>
                <a:gd name="T24" fmla="*/ 0 w 2028"/>
                <a:gd name="T25" fmla="*/ 0 h 2432"/>
                <a:gd name="T26" fmla="*/ 0 w 2028"/>
                <a:gd name="T27" fmla="*/ 0 h 2432"/>
                <a:gd name="T28" fmla="*/ 0 w 2028"/>
                <a:gd name="T29" fmla="*/ 0 h 2432"/>
                <a:gd name="T30" fmla="*/ 0 w 2028"/>
                <a:gd name="T31" fmla="*/ 0 h 2432"/>
                <a:gd name="T32" fmla="*/ 0 w 2028"/>
                <a:gd name="T33" fmla="*/ 0 h 2432"/>
                <a:gd name="T34" fmla="*/ 0 w 2028"/>
                <a:gd name="T35" fmla="*/ 0 h 2432"/>
                <a:gd name="T36" fmla="*/ 0 w 2028"/>
                <a:gd name="T37" fmla="*/ 0 h 2432"/>
                <a:gd name="T38" fmla="*/ 0 w 2028"/>
                <a:gd name="T39" fmla="*/ 0 h 2432"/>
                <a:gd name="T40" fmla="*/ 0 w 2028"/>
                <a:gd name="T41" fmla="*/ 0 h 2432"/>
                <a:gd name="T42" fmla="*/ 0 w 2028"/>
                <a:gd name="T43" fmla="*/ 0 h 2432"/>
                <a:gd name="T44" fmla="*/ 0 w 2028"/>
                <a:gd name="T45" fmla="*/ 0 h 2432"/>
                <a:gd name="T46" fmla="*/ 0 w 2028"/>
                <a:gd name="T47" fmla="*/ 0 h 2432"/>
                <a:gd name="T48" fmla="*/ 0 w 2028"/>
                <a:gd name="T49" fmla="*/ 0 h 2432"/>
                <a:gd name="T50" fmla="*/ 0 w 2028"/>
                <a:gd name="T51" fmla="*/ 0 h 2432"/>
                <a:gd name="T52" fmla="*/ 0 w 2028"/>
                <a:gd name="T53" fmla="*/ 0 h 2432"/>
                <a:gd name="T54" fmla="*/ 0 w 2028"/>
                <a:gd name="T55" fmla="*/ 0 h 2432"/>
                <a:gd name="T56" fmla="*/ 0 w 2028"/>
                <a:gd name="T57" fmla="*/ 0 h 2432"/>
                <a:gd name="T58" fmla="*/ 0 w 2028"/>
                <a:gd name="T59" fmla="*/ 0 h 2432"/>
                <a:gd name="T60" fmla="*/ 0 w 2028"/>
                <a:gd name="T61" fmla="*/ 0 h 2432"/>
                <a:gd name="T62" fmla="*/ 0 w 2028"/>
                <a:gd name="T63" fmla="*/ 0 h 2432"/>
                <a:gd name="T64" fmla="*/ 0 w 2028"/>
                <a:gd name="T65" fmla="*/ 0 h 2432"/>
                <a:gd name="T66" fmla="*/ 0 w 2028"/>
                <a:gd name="T67" fmla="*/ 0 h 2432"/>
                <a:gd name="T68" fmla="*/ 0 w 2028"/>
                <a:gd name="T69" fmla="*/ 0 h 2432"/>
                <a:gd name="T70" fmla="*/ 0 w 2028"/>
                <a:gd name="T71" fmla="*/ 0 h 2432"/>
                <a:gd name="T72" fmla="*/ 0 w 2028"/>
                <a:gd name="T73" fmla="*/ 0 h 2432"/>
                <a:gd name="T74" fmla="*/ 0 w 2028"/>
                <a:gd name="T75" fmla="*/ 0 h 2432"/>
                <a:gd name="T76" fmla="*/ 0 w 2028"/>
                <a:gd name="T77" fmla="*/ 0 h 2432"/>
                <a:gd name="T78" fmla="*/ 0 w 2028"/>
                <a:gd name="T79" fmla="*/ 0 h 2432"/>
                <a:gd name="T80" fmla="*/ 0 w 2028"/>
                <a:gd name="T81" fmla="*/ 0 h 2432"/>
                <a:gd name="T82" fmla="*/ 0 w 2028"/>
                <a:gd name="T83" fmla="*/ 0 h 2432"/>
                <a:gd name="T84" fmla="*/ 0 w 2028"/>
                <a:gd name="T85" fmla="*/ 0 h 2432"/>
                <a:gd name="T86" fmla="*/ 0 w 2028"/>
                <a:gd name="T87" fmla="*/ 0 h 2432"/>
                <a:gd name="T88" fmla="*/ 0 w 2028"/>
                <a:gd name="T89" fmla="*/ 0 h 2432"/>
                <a:gd name="T90" fmla="*/ 0 w 2028"/>
                <a:gd name="T91" fmla="*/ 0 h 2432"/>
                <a:gd name="T92" fmla="*/ 0 w 2028"/>
                <a:gd name="T93" fmla="*/ 0 h 2432"/>
                <a:gd name="T94" fmla="*/ 0 w 2028"/>
                <a:gd name="T95" fmla="*/ 0 h 2432"/>
                <a:gd name="T96" fmla="*/ 0 w 2028"/>
                <a:gd name="T97" fmla="*/ 0 h 2432"/>
                <a:gd name="T98" fmla="*/ 0 w 2028"/>
                <a:gd name="T99" fmla="*/ 0 h 2432"/>
                <a:gd name="T100" fmla="*/ 0 w 2028"/>
                <a:gd name="T101" fmla="*/ 0 h 24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28"/>
                <a:gd name="T154" fmla="*/ 0 h 2432"/>
                <a:gd name="T155" fmla="*/ 2028 w 2028"/>
                <a:gd name="T156" fmla="*/ 2432 h 24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28" h="2432">
                  <a:moveTo>
                    <a:pt x="1488" y="376"/>
                  </a:moveTo>
                  <a:lnTo>
                    <a:pt x="1481" y="408"/>
                  </a:lnTo>
                  <a:lnTo>
                    <a:pt x="1316" y="445"/>
                  </a:lnTo>
                  <a:lnTo>
                    <a:pt x="1207" y="220"/>
                  </a:lnTo>
                  <a:lnTo>
                    <a:pt x="1101" y="167"/>
                  </a:lnTo>
                  <a:lnTo>
                    <a:pt x="1040" y="87"/>
                  </a:lnTo>
                  <a:lnTo>
                    <a:pt x="941" y="0"/>
                  </a:lnTo>
                  <a:lnTo>
                    <a:pt x="874" y="123"/>
                  </a:lnTo>
                  <a:lnTo>
                    <a:pt x="822" y="181"/>
                  </a:lnTo>
                  <a:lnTo>
                    <a:pt x="794" y="311"/>
                  </a:lnTo>
                  <a:lnTo>
                    <a:pt x="592" y="341"/>
                  </a:lnTo>
                  <a:lnTo>
                    <a:pt x="547" y="366"/>
                  </a:lnTo>
                  <a:lnTo>
                    <a:pt x="450" y="450"/>
                  </a:lnTo>
                  <a:lnTo>
                    <a:pt x="323" y="493"/>
                  </a:lnTo>
                  <a:lnTo>
                    <a:pt x="162" y="326"/>
                  </a:lnTo>
                  <a:lnTo>
                    <a:pt x="80" y="345"/>
                  </a:lnTo>
                  <a:lnTo>
                    <a:pt x="0" y="534"/>
                  </a:lnTo>
                  <a:lnTo>
                    <a:pt x="2" y="704"/>
                  </a:lnTo>
                  <a:lnTo>
                    <a:pt x="57" y="816"/>
                  </a:lnTo>
                  <a:lnTo>
                    <a:pt x="125" y="864"/>
                  </a:lnTo>
                  <a:lnTo>
                    <a:pt x="217" y="983"/>
                  </a:lnTo>
                  <a:lnTo>
                    <a:pt x="113" y="1099"/>
                  </a:lnTo>
                  <a:lnTo>
                    <a:pt x="258" y="1160"/>
                  </a:lnTo>
                  <a:lnTo>
                    <a:pt x="305" y="1306"/>
                  </a:lnTo>
                  <a:lnTo>
                    <a:pt x="284" y="1404"/>
                  </a:lnTo>
                  <a:lnTo>
                    <a:pt x="118" y="1440"/>
                  </a:lnTo>
                  <a:lnTo>
                    <a:pt x="173" y="1552"/>
                  </a:lnTo>
                  <a:lnTo>
                    <a:pt x="1" y="1621"/>
                  </a:lnTo>
                  <a:lnTo>
                    <a:pt x="220" y="1697"/>
                  </a:lnTo>
                  <a:lnTo>
                    <a:pt x="237" y="1802"/>
                  </a:lnTo>
                  <a:lnTo>
                    <a:pt x="330" y="1922"/>
                  </a:lnTo>
                  <a:lnTo>
                    <a:pt x="240" y="1972"/>
                  </a:lnTo>
                  <a:lnTo>
                    <a:pt x="287" y="2118"/>
                  </a:lnTo>
                  <a:lnTo>
                    <a:pt x="221" y="2241"/>
                  </a:lnTo>
                  <a:lnTo>
                    <a:pt x="214" y="2274"/>
                  </a:lnTo>
                  <a:lnTo>
                    <a:pt x="252" y="2281"/>
                  </a:lnTo>
                  <a:lnTo>
                    <a:pt x="207" y="2306"/>
                  </a:lnTo>
                  <a:lnTo>
                    <a:pt x="314" y="2361"/>
                  </a:lnTo>
                  <a:lnTo>
                    <a:pt x="337" y="2432"/>
                  </a:lnTo>
                  <a:lnTo>
                    <a:pt x="388" y="2375"/>
                  </a:lnTo>
                  <a:lnTo>
                    <a:pt x="471" y="2357"/>
                  </a:lnTo>
                  <a:lnTo>
                    <a:pt x="540" y="2404"/>
                  </a:lnTo>
                  <a:lnTo>
                    <a:pt x="622" y="2386"/>
                  </a:lnTo>
                  <a:lnTo>
                    <a:pt x="659" y="2393"/>
                  </a:lnTo>
                  <a:lnTo>
                    <a:pt x="735" y="2407"/>
                  </a:lnTo>
                  <a:lnTo>
                    <a:pt x="794" y="2316"/>
                  </a:lnTo>
                  <a:lnTo>
                    <a:pt x="815" y="2219"/>
                  </a:lnTo>
                  <a:lnTo>
                    <a:pt x="829" y="2153"/>
                  </a:lnTo>
                  <a:lnTo>
                    <a:pt x="957" y="2110"/>
                  </a:lnTo>
                  <a:lnTo>
                    <a:pt x="964" y="2077"/>
                  </a:lnTo>
                  <a:lnTo>
                    <a:pt x="934" y="2037"/>
                  </a:lnTo>
                  <a:lnTo>
                    <a:pt x="940" y="2005"/>
                  </a:lnTo>
                  <a:lnTo>
                    <a:pt x="947" y="1972"/>
                  </a:lnTo>
                  <a:lnTo>
                    <a:pt x="954" y="1939"/>
                  </a:lnTo>
                  <a:lnTo>
                    <a:pt x="1171" y="1845"/>
                  </a:lnTo>
                  <a:lnTo>
                    <a:pt x="1147" y="1772"/>
                  </a:lnTo>
                  <a:lnTo>
                    <a:pt x="1200" y="1714"/>
                  </a:lnTo>
                  <a:lnTo>
                    <a:pt x="1320" y="1703"/>
                  </a:lnTo>
                  <a:lnTo>
                    <a:pt x="1289" y="1664"/>
                  </a:lnTo>
                  <a:lnTo>
                    <a:pt x="1326" y="1671"/>
                  </a:lnTo>
                  <a:lnTo>
                    <a:pt x="1372" y="1645"/>
                  </a:lnTo>
                  <a:lnTo>
                    <a:pt x="1409" y="1653"/>
                  </a:lnTo>
                  <a:lnTo>
                    <a:pt x="1454" y="1627"/>
                  </a:lnTo>
                  <a:lnTo>
                    <a:pt x="1506" y="1569"/>
                  </a:lnTo>
                  <a:lnTo>
                    <a:pt x="1513" y="1536"/>
                  </a:lnTo>
                  <a:lnTo>
                    <a:pt x="1519" y="1504"/>
                  </a:lnTo>
                  <a:lnTo>
                    <a:pt x="1482" y="1497"/>
                  </a:lnTo>
                  <a:lnTo>
                    <a:pt x="1407" y="1482"/>
                  </a:lnTo>
                  <a:lnTo>
                    <a:pt x="1413" y="1449"/>
                  </a:lnTo>
                  <a:lnTo>
                    <a:pt x="1420" y="1417"/>
                  </a:lnTo>
                  <a:lnTo>
                    <a:pt x="1390" y="1376"/>
                  </a:lnTo>
                  <a:lnTo>
                    <a:pt x="1397" y="1344"/>
                  </a:lnTo>
                  <a:lnTo>
                    <a:pt x="1434" y="1351"/>
                  </a:lnTo>
                  <a:lnTo>
                    <a:pt x="1441" y="1319"/>
                  </a:lnTo>
                  <a:lnTo>
                    <a:pt x="1404" y="1312"/>
                  </a:lnTo>
                  <a:lnTo>
                    <a:pt x="1411" y="1279"/>
                  </a:lnTo>
                  <a:lnTo>
                    <a:pt x="1448" y="1286"/>
                  </a:lnTo>
                  <a:lnTo>
                    <a:pt x="1456" y="1254"/>
                  </a:lnTo>
                  <a:lnTo>
                    <a:pt x="1463" y="1221"/>
                  </a:lnTo>
                  <a:lnTo>
                    <a:pt x="1501" y="1228"/>
                  </a:lnTo>
                  <a:lnTo>
                    <a:pt x="1507" y="1195"/>
                  </a:lnTo>
                  <a:lnTo>
                    <a:pt x="1546" y="1202"/>
                  </a:lnTo>
                  <a:lnTo>
                    <a:pt x="1583" y="1209"/>
                  </a:lnTo>
                  <a:lnTo>
                    <a:pt x="1620" y="1218"/>
                  </a:lnTo>
                  <a:lnTo>
                    <a:pt x="1659" y="1225"/>
                  </a:lnTo>
                  <a:lnTo>
                    <a:pt x="1666" y="1191"/>
                  </a:lnTo>
                  <a:lnTo>
                    <a:pt x="1703" y="1199"/>
                  </a:lnTo>
                  <a:lnTo>
                    <a:pt x="1741" y="1206"/>
                  </a:lnTo>
                  <a:lnTo>
                    <a:pt x="1786" y="1181"/>
                  </a:lnTo>
                  <a:lnTo>
                    <a:pt x="1793" y="1148"/>
                  </a:lnTo>
                  <a:lnTo>
                    <a:pt x="1800" y="1115"/>
                  </a:lnTo>
                  <a:lnTo>
                    <a:pt x="1845" y="1090"/>
                  </a:lnTo>
                  <a:lnTo>
                    <a:pt x="1852" y="1058"/>
                  </a:lnTo>
                  <a:lnTo>
                    <a:pt x="1821" y="1017"/>
                  </a:lnTo>
                  <a:lnTo>
                    <a:pt x="1828" y="985"/>
                  </a:lnTo>
                  <a:lnTo>
                    <a:pt x="1866" y="992"/>
                  </a:lnTo>
                  <a:lnTo>
                    <a:pt x="1873" y="960"/>
                  </a:lnTo>
                  <a:lnTo>
                    <a:pt x="1888" y="894"/>
                  </a:lnTo>
                  <a:lnTo>
                    <a:pt x="1925" y="901"/>
                  </a:lnTo>
                  <a:lnTo>
                    <a:pt x="1962" y="909"/>
                  </a:lnTo>
                  <a:lnTo>
                    <a:pt x="1969" y="876"/>
                  </a:lnTo>
                  <a:lnTo>
                    <a:pt x="2014" y="850"/>
                  </a:lnTo>
                  <a:lnTo>
                    <a:pt x="2021" y="818"/>
                  </a:lnTo>
                  <a:lnTo>
                    <a:pt x="2028" y="786"/>
                  </a:lnTo>
                  <a:lnTo>
                    <a:pt x="1960" y="738"/>
                  </a:lnTo>
                  <a:lnTo>
                    <a:pt x="1771" y="702"/>
                  </a:lnTo>
                  <a:lnTo>
                    <a:pt x="1628" y="641"/>
                  </a:lnTo>
                  <a:lnTo>
                    <a:pt x="1587" y="463"/>
                  </a:lnTo>
                  <a:lnTo>
                    <a:pt x="1488" y="376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2" name="Freeform 243"/>
            <p:cNvSpPr>
              <a:spLocks/>
            </p:cNvSpPr>
            <p:nvPr/>
          </p:nvSpPr>
          <p:spPr bwMode="gray">
            <a:xfrm>
              <a:off x="1814" y="1855"/>
              <a:ext cx="188" cy="378"/>
            </a:xfrm>
            <a:custGeom>
              <a:avLst/>
              <a:gdLst>
                <a:gd name="T0" fmla="*/ 0 w 1200"/>
                <a:gd name="T1" fmla="*/ 0 h 2228"/>
                <a:gd name="T2" fmla="*/ 0 w 1200"/>
                <a:gd name="T3" fmla="*/ 0 h 2228"/>
                <a:gd name="T4" fmla="*/ 0 w 1200"/>
                <a:gd name="T5" fmla="*/ 0 h 2228"/>
                <a:gd name="T6" fmla="*/ 0 w 1200"/>
                <a:gd name="T7" fmla="*/ 0 h 2228"/>
                <a:gd name="T8" fmla="*/ 0 w 1200"/>
                <a:gd name="T9" fmla="*/ 0 h 2228"/>
                <a:gd name="T10" fmla="*/ 0 w 1200"/>
                <a:gd name="T11" fmla="*/ 0 h 2228"/>
                <a:gd name="T12" fmla="*/ 0 w 1200"/>
                <a:gd name="T13" fmla="*/ 0 h 2228"/>
                <a:gd name="T14" fmla="*/ 0 w 1200"/>
                <a:gd name="T15" fmla="*/ 0 h 2228"/>
                <a:gd name="T16" fmla="*/ 0 w 1200"/>
                <a:gd name="T17" fmla="*/ 0 h 2228"/>
                <a:gd name="T18" fmla="*/ 0 w 1200"/>
                <a:gd name="T19" fmla="*/ 0 h 2228"/>
                <a:gd name="T20" fmla="*/ 0 w 1200"/>
                <a:gd name="T21" fmla="*/ 0 h 2228"/>
                <a:gd name="T22" fmla="*/ 0 w 1200"/>
                <a:gd name="T23" fmla="*/ 0 h 2228"/>
                <a:gd name="T24" fmla="*/ 0 w 1200"/>
                <a:gd name="T25" fmla="*/ 0 h 2228"/>
                <a:gd name="T26" fmla="*/ 0 w 1200"/>
                <a:gd name="T27" fmla="*/ 0 h 2228"/>
                <a:gd name="T28" fmla="*/ 0 w 1200"/>
                <a:gd name="T29" fmla="*/ 0 h 2228"/>
                <a:gd name="T30" fmla="*/ 0 w 1200"/>
                <a:gd name="T31" fmla="*/ 0 h 2228"/>
                <a:gd name="T32" fmla="*/ 0 w 1200"/>
                <a:gd name="T33" fmla="*/ 0 h 2228"/>
                <a:gd name="T34" fmla="*/ 0 w 1200"/>
                <a:gd name="T35" fmla="*/ 0 h 2228"/>
                <a:gd name="T36" fmla="*/ 0 w 1200"/>
                <a:gd name="T37" fmla="*/ 0 h 2228"/>
                <a:gd name="T38" fmla="*/ 0 w 1200"/>
                <a:gd name="T39" fmla="*/ 0 h 2228"/>
                <a:gd name="T40" fmla="*/ 0 w 1200"/>
                <a:gd name="T41" fmla="*/ 0 h 2228"/>
                <a:gd name="T42" fmla="*/ 0 w 1200"/>
                <a:gd name="T43" fmla="*/ 0 h 2228"/>
                <a:gd name="T44" fmla="*/ 0 w 1200"/>
                <a:gd name="T45" fmla="*/ 0 h 2228"/>
                <a:gd name="T46" fmla="*/ 0 w 1200"/>
                <a:gd name="T47" fmla="*/ 0 h 2228"/>
                <a:gd name="T48" fmla="*/ 0 w 1200"/>
                <a:gd name="T49" fmla="*/ 0 h 2228"/>
                <a:gd name="T50" fmla="*/ 0 w 1200"/>
                <a:gd name="T51" fmla="*/ 0 h 2228"/>
                <a:gd name="T52" fmla="*/ 0 w 1200"/>
                <a:gd name="T53" fmla="*/ 0 h 2228"/>
                <a:gd name="T54" fmla="*/ 0 w 1200"/>
                <a:gd name="T55" fmla="*/ 0 h 2228"/>
                <a:gd name="T56" fmla="*/ 0 w 1200"/>
                <a:gd name="T57" fmla="*/ 0 h 2228"/>
                <a:gd name="T58" fmla="*/ 0 w 1200"/>
                <a:gd name="T59" fmla="*/ 0 h 2228"/>
                <a:gd name="T60" fmla="*/ 0 w 1200"/>
                <a:gd name="T61" fmla="*/ 0 h 2228"/>
                <a:gd name="T62" fmla="*/ 0 w 1200"/>
                <a:gd name="T63" fmla="*/ 0 h 2228"/>
                <a:gd name="T64" fmla="*/ 0 w 1200"/>
                <a:gd name="T65" fmla="*/ 0 h 2228"/>
                <a:gd name="T66" fmla="*/ 0 w 1200"/>
                <a:gd name="T67" fmla="*/ 0 h 2228"/>
                <a:gd name="T68" fmla="*/ 0 w 1200"/>
                <a:gd name="T69" fmla="*/ 0 h 2228"/>
                <a:gd name="T70" fmla="*/ 0 w 1200"/>
                <a:gd name="T71" fmla="*/ 0 h 2228"/>
                <a:gd name="T72" fmla="*/ 0 w 1200"/>
                <a:gd name="T73" fmla="*/ 0 h 2228"/>
                <a:gd name="T74" fmla="*/ 0 w 1200"/>
                <a:gd name="T75" fmla="*/ 0 h 2228"/>
                <a:gd name="T76" fmla="*/ 0 w 1200"/>
                <a:gd name="T77" fmla="*/ 0 h 2228"/>
                <a:gd name="T78" fmla="*/ 0 w 1200"/>
                <a:gd name="T79" fmla="*/ 0 h 2228"/>
                <a:gd name="T80" fmla="*/ 0 w 1200"/>
                <a:gd name="T81" fmla="*/ 0 h 2228"/>
                <a:gd name="T82" fmla="*/ 0 w 1200"/>
                <a:gd name="T83" fmla="*/ 0 h 22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00"/>
                <a:gd name="T127" fmla="*/ 0 h 2228"/>
                <a:gd name="T128" fmla="*/ 1200 w 1200"/>
                <a:gd name="T129" fmla="*/ 2228 h 22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00" h="2228">
                  <a:moveTo>
                    <a:pt x="1030" y="0"/>
                  </a:moveTo>
                  <a:lnTo>
                    <a:pt x="807" y="128"/>
                  </a:lnTo>
                  <a:lnTo>
                    <a:pt x="514" y="208"/>
                  </a:lnTo>
                  <a:lnTo>
                    <a:pt x="307" y="440"/>
                  </a:lnTo>
                  <a:lnTo>
                    <a:pt x="0" y="585"/>
                  </a:lnTo>
                  <a:lnTo>
                    <a:pt x="124" y="745"/>
                  </a:lnTo>
                  <a:lnTo>
                    <a:pt x="133" y="882"/>
                  </a:lnTo>
                  <a:lnTo>
                    <a:pt x="37" y="966"/>
                  </a:lnTo>
                  <a:lnTo>
                    <a:pt x="15" y="1064"/>
                  </a:lnTo>
                  <a:lnTo>
                    <a:pt x="77" y="1143"/>
                  </a:lnTo>
                  <a:lnTo>
                    <a:pt x="155" y="1329"/>
                  </a:lnTo>
                  <a:lnTo>
                    <a:pt x="96" y="1420"/>
                  </a:lnTo>
                  <a:lnTo>
                    <a:pt x="129" y="1630"/>
                  </a:lnTo>
                  <a:lnTo>
                    <a:pt x="221" y="1749"/>
                  </a:lnTo>
                  <a:lnTo>
                    <a:pt x="224" y="1919"/>
                  </a:lnTo>
                  <a:lnTo>
                    <a:pt x="160" y="2214"/>
                  </a:lnTo>
                  <a:lnTo>
                    <a:pt x="236" y="2228"/>
                  </a:lnTo>
                  <a:lnTo>
                    <a:pt x="445" y="2166"/>
                  </a:lnTo>
                  <a:lnTo>
                    <a:pt x="625" y="2064"/>
                  </a:lnTo>
                  <a:lnTo>
                    <a:pt x="729" y="1948"/>
                  </a:lnTo>
                  <a:lnTo>
                    <a:pt x="969" y="1926"/>
                  </a:lnTo>
                  <a:lnTo>
                    <a:pt x="1200" y="1767"/>
                  </a:lnTo>
                  <a:lnTo>
                    <a:pt x="1082" y="1404"/>
                  </a:lnTo>
                  <a:lnTo>
                    <a:pt x="1158" y="1419"/>
                  </a:lnTo>
                  <a:lnTo>
                    <a:pt x="1051" y="1364"/>
                  </a:lnTo>
                  <a:lnTo>
                    <a:pt x="1096" y="1339"/>
                  </a:lnTo>
                  <a:lnTo>
                    <a:pt x="1058" y="1332"/>
                  </a:lnTo>
                  <a:lnTo>
                    <a:pt x="1065" y="1299"/>
                  </a:lnTo>
                  <a:lnTo>
                    <a:pt x="1131" y="1176"/>
                  </a:lnTo>
                  <a:lnTo>
                    <a:pt x="1084" y="1030"/>
                  </a:lnTo>
                  <a:lnTo>
                    <a:pt x="1174" y="980"/>
                  </a:lnTo>
                  <a:lnTo>
                    <a:pt x="1081" y="860"/>
                  </a:lnTo>
                  <a:lnTo>
                    <a:pt x="1064" y="755"/>
                  </a:lnTo>
                  <a:lnTo>
                    <a:pt x="845" y="679"/>
                  </a:lnTo>
                  <a:lnTo>
                    <a:pt x="1017" y="610"/>
                  </a:lnTo>
                  <a:lnTo>
                    <a:pt x="962" y="498"/>
                  </a:lnTo>
                  <a:lnTo>
                    <a:pt x="1128" y="462"/>
                  </a:lnTo>
                  <a:lnTo>
                    <a:pt x="1149" y="364"/>
                  </a:lnTo>
                  <a:lnTo>
                    <a:pt x="1102" y="218"/>
                  </a:lnTo>
                  <a:lnTo>
                    <a:pt x="957" y="157"/>
                  </a:lnTo>
                  <a:lnTo>
                    <a:pt x="1061" y="41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3" name="Freeform 244"/>
            <p:cNvSpPr>
              <a:spLocks/>
            </p:cNvSpPr>
            <p:nvPr/>
          </p:nvSpPr>
          <p:spPr bwMode="gray">
            <a:xfrm>
              <a:off x="1814" y="1855"/>
              <a:ext cx="188" cy="378"/>
            </a:xfrm>
            <a:custGeom>
              <a:avLst/>
              <a:gdLst>
                <a:gd name="T0" fmla="*/ 0 w 1200"/>
                <a:gd name="T1" fmla="*/ 0 h 2228"/>
                <a:gd name="T2" fmla="*/ 0 w 1200"/>
                <a:gd name="T3" fmla="*/ 0 h 2228"/>
                <a:gd name="T4" fmla="*/ 0 w 1200"/>
                <a:gd name="T5" fmla="*/ 0 h 2228"/>
                <a:gd name="T6" fmla="*/ 0 w 1200"/>
                <a:gd name="T7" fmla="*/ 0 h 2228"/>
                <a:gd name="T8" fmla="*/ 0 w 1200"/>
                <a:gd name="T9" fmla="*/ 0 h 2228"/>
                <a:gd name="T10" fmla="*/ 0 w 1200"/>
                <a:gd name="T11" fmla="*/ 0 h 2228"/>
                <a:gd name="T12" fmla="*/ 0 w 1200"/>
                <a:gd name="T13" fmla="*/ 0 h 2228"/>
                <a:gd name="T14" fmla="*/ 0 w 1200"/>
                <a:gd name="T15" fmla="*/ 0 h 2228"/>
                <a:gd name="T16" fmla="*/ 0 w 1200"/>
                <a:gd name="T17" fmla="*/ 0 h 2228"/>
                <a:gd name="T18" fmla="*/ 0 w 1200"/>
                <a:gd name="T19" fmla="*/ 0 h 2228"/>
                <a:gd name="T20" fmla="*/ 0 w 1200"/>
                <a:gd name="T21" fmla="*/ 0 h 2228"/>
                <a:gd name="T22" fmla="*/ 0 w 1200"/>
                <a:gd name="T23" fmla="*/ 0 h 2228"/>
                <a:gd name="T24" fmla="*/ 0 w 1200"/>
                <a:gd name="T25" fmla="*/ 0 h 2228"/>
                <a:gd name="T26" fmla="*/ 0 w 1200"/>
                <a:gd name="T27" fmla="*/ 0 h 2228"/>
                <a:gd name="T28" fmla="*/ 0 w 1200"/>
                <a:gd name="T29" fmla="*/ 0 h 2228"/>
                <a:gd name="T30" fmla="*/ 0 w 1200"/>
                <a:gd name="T31" fmla="*/ 0 h 2228"/>
                <a:gd name="T32" fmla="*/ 0 w 1200"/>
                <a:gd name="T33" fmla="*/ 0 h 2228"/>
                <a:gd name="T34" fmla="*/ 0 w 1200"/>
                <a:gd name="T35" fmla="*/ 0 h 2228"/>
                <a:gd name="T36" fmla="*/ 0 w 1200"/>
                <a:gd name="T37" fmla="*/ 0 h 2228"/>
                <a:gd name="T38" fmla="*/ 0 w 1200"/>
                <a:gd name="T39" fmla="*/ 0 h 2228"/>
                <a:gd name="T40" fmla="*/ 0 w 1200"/>
                <a:gd name="T41" fmla="*/ 0 h 2228"/>
                <a:gd name="T42" fmla="*/ 0 w 1200"/>
                <a:gd name="T43" fmla="*/ 0 h 2228"/>
                <a:gd name="T44" fmla="*/ 0 w 1200"/>
                <a:gd name="T45" fmla="*/ 0 h 2228"/>
                <a:gd name="T46" fmla="*/ 0 w 1200"/>
                <a:gd name="T47" fmla="*/ 0 h 2228"/>
                <a:gd name="T48" fmla="*/ 0 w 1200"/>
                <a:gd name="T49" fmla="*/ 0 h 2228"/>
                <a:gd name="T50" fmla="*/ 0 w 1200"/>
                <a:gd name="T51" fmla="*/ 0 h 2228"/>
                <a:gd name="T52" fmla="*/ 0 w 1200"/>
                <a:gd name="T53" fmla="*/ 0 h 2228"/>
                <a:gd name="T54" fmla="*/ 0 w 1200"/>
                <a:gd name="T55" fmla="*/ 0 h 2228"/>
                <a:gd name="T56" fmla="*/ 0 w 1200"/>
                <a:gd name="T57" fmla="*/ 0 h 2228"/>
                <a:gd name="T58" fmla="*/ 0 w 1200"/>
                <a:gd name="T59" fmla="*/ 0 h 2228"/>
                <a:gd name="T60" fmla="*/ 0 w 1200"/>
                <a:gd name="T61" fmla="*/ 0 h 2228"/>
                <a:gd name="T62" fmla="*/ 0 w 1200"/>
                <a:gd name="T63" fmla="*/ 0 h 2228"/>
                <a:gd name="T64" fmla="*/ 0 w 1200"/>
                <a:gd name="T65" fmla="*/ 0 h 2228"/>
                <a:gd name="T66" fmla="*/ 0 w 1200"/>
                <a:gd name="T67" fmla="*/ 0 h 2228"/>
                <a:gd name="T68" fmla="*/ 0 w 1200"/>
                <a:gd name="T69" fmla="*/ 0 h 2228"/>
                <a:gd name="T70" fmla="*/ 0 w 1200"/>
                <a:gd name="T71" fmla="*/ 0 h 2228"/>
                <a:gd name="T72" fmla="*/ 0 w 1200"/>
                <a:gd name="T73" fmla="*/ 0 h 2228"/>
                <a:gd name="T74" fmla="*/ 0 w 1200"/>
                <a:gd name="T75" fmla="*/ 0 h 2228"/>
                <a:gd name="T76" fmla="*/ 0 w 1200"/>
                <a:gd name="T77" fmla="*/ 0 h 2228"/>
                <a:gd name="T78" fmla="*/ 0 w 1200"/>
                <a:gd name="T79" fmla="*/ 0 h 2228"/>
                <a:gd name="T80" fmla="*/ 0 w 1200"/>
                <a:gd name="T81" fmla="*/ 0 h 2228"/>
                <a:gd name="T82" fmla="*/ 0 w 1200"/>
                <a:gd name="T83" fmla="*/ 0 h 22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00"/>
                <a:gd name="T127" fmla="*/ 0 h 2228"/>
                <a:gd name="T128" fmla="*/ 1200 w 1200"/>
                <a:gd name="T129" fmla="*/ 2228 h 22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00" h="2228">
                  <a:moveTo>
                    <a:pt x="1030" y="0"/>
                  </a:moveTo>
                  <a:lnTo>
                    <a:pt x="807" y="128"/>
                  </a:lnTo>
                  <a:lnTo>
                    <a:pt x="514" y="208"/>
                  </a:lnTo>
                  <a:lnTo>
                    <a:pt x="307" y="440"/>
                  </a:lnTo>
                  <a:lnTo>
                    <a:pt x="0" y="585"/>
                  </a:lnTo>
                  <a:lnTo>
                    <a:pt x="124" y="745"/>
                  </a:lnTo>
                  <a:lnTo>
                    <a:pt x="133" y="882"/>
                  </a:lnTo>
                  <a:lnTo>
                    <a:pt x="37" y="966"/>
                  </a:lnTo>
                  <a:lnTo>
                    <a:pt x="15" y="1064"/>
                  </a:lnTo>
                  <a:lnTo>
                    <a:pt x="77" y="1143"/>
                  </a:lnTo>
                  <a:lnTo>
                    <a:pt x="155" y="1329"/>
                  </a:lnTo>
                  <a:lnTo>
                    <a:pt x="96" y="1420"/>
                  </a:lnTo>
                  <a:lnTo>
                    <a:pt x="129" y="1630"/>
                  </a:lnTo>
                  <a:lnTo>
                    <a:pt x="221" y="1749"/>
                  </a:lnTo>
                  <a:lnTo>
                    <a:pt x="224" y="1919"/>
                  </a:lnTo>
                  <a:lnTo>
                    <a:pt x="160" y="2214"/>
                  </a:lnTo>
                  <a:lnTo>
                    <a:pt x="236" y="2228"/>
                  </a:lnTo>
                  <a:lnTo>
                    <a:pt x="445" y="2166"/>
                  </a:lnTo>
                  <a:lnTo>
                    <a:pt x="625" y="2064"/>
                  </a:lnTo>
                  <a:lnTo>
                    <a:pt x="729" y="1948"/>
                  </a:lnTo>
                  <a:lnTo>
                    <a:pt x="969" y="1926"/>
                  </a:lnTo>
                  <a:lnTo>
                    <a:pt x="1200" y="1767"/>
                  </a:lnTo>
                  <a:lnTo>
                    <a:pt x="1082" y="1404"/>
                  </a:lnTo>
                  <a:lnTo>
                    <a:pt x="1158" y="1419"/>
                  </a:lnTo>
                  <a:lnTo>
                    <a:pt x="1051" y="1364"/>
                  </a:lnTo>
                  <a:lnTo>
                    <a:pt x="1096" y="1339"/>
                  </a:lnTo>
                  <a:lnTo>
                    <a:pt x="1058" y="1332"/>
                  </a:lnTo>
                  <a:lnTo>
                    <a:pt x="1065" y="1299"/>
                  </a:lnTo>
                  <a:lnTo>
                    <a:pt x="1131" y="1176"/>
                  </a:lnTo>
                  <a:lnTo>
                    <a:pt x="1084" y="1030"/>
                  </a:lnTo>
                  <a:lnTo>
                    <a:pt x="1174" y="980"/>
                  </a:lnTo>
                  <a:lnTo>
                    <a:pt x="1081" y="860"/>
                  </a:lnTo>
                  <a:lnTo>
                    <a:pt x="1064" y="755"/>
                  </a:lnTo>
                  <a:lnTo>
                    <a:pt x="845" y="679"/>
                  </a:lnTo>
                  <a:lnTo>
                    <a:pt x="1017" y="610"/>
                  </a:lnTo>
                  <a:lnTo>
                    <a:pt x="962" y="498"/>
                  </a:lnTo>
                  <a:lnTo>
                    <a:pt x="1128" y="462"/>
                  </a:lnTo>
                  <a:lnTo>
                    <a:pt x="1149" y="364"/>
                  </a:lnTo>
                  <a:lnTo>
                    <a:pt x="1102" y="218"/>
                  </a:lnTo>
                  <a:lnTo>
                    <a:pt x="957" y="157"/>
                  </a:lnTo>
                  <a:lnTo>
                    <a:pt x="1061" y="41"/>
                  </a:lnTo>
                  <a:lnTo>
                    <a:pt x="103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4" name="Freeform 245"/>
            <p:cNvSpPr>
              <a:spLocks/>
            </p:cNvSpPr>
            <p:nvPr/>
          </p:nvSpPr>
          <p:spPr bwMode="gray">
            <a:xfrm>
              <a:off x="1485" y="1979"/>
              <a:ext cx="198" cy="214"/>
            </a:xfrm>
            <a:custGeom>
              <a:avLst/>
              <a:gdLst>
                <a:gd name="T0" fmla="*/ 0 w 1267"/>
                <a:gd name="T1" fmla="*/ 0 h 1258"/>
                <a:gd name="T2" fmla="*/ 0 w 1267"/>
                <a:gd name="T3" fmla="*/ 0 h 1258"/>
                <a:gd name="T4" fmla="*/ 0 w 1267"/>
                <a:gd name="T5" fmla="*/ 0 h 1258"/>
                <a:gd name="T6" fmla="*/ 0 w 1267"/>
                <a:gd name="T7" fmla="*/ 0 h 1258"/>
                <a:gd name="T8" fmla="*/ 0 w 1267"/>
                <a:gd name="T9" fmla="*/ 0 h 1258"/>
                <a:gd name="T10" fmla="*/ 0 w 1267"/>
                <a:gd name="T11" fmla="*/ 0 h 1258"/>
                <a:gd name="T12" fmla="*/ 0 w 1267"/>
                <a:gd name="T13" fmla="*/ 0 h 1258"/>
                <a:gd name="T14" fmla="*/ 0 w 1267"/>
                <a:gd name="T15" fmla="*/ 0 h 1258"/>
                <a:gd name="T16" fmla="*/ 0 w 1267"/>
                <a:gd name="T17" fmla="*/ 0 h 1258"/>
                <a:gd name="T18" fmla="*/ 0 w 1267"/>
                <a:gd name="T19" fmla="*/ 0 h 1258"/>
                <a:gd name="T20" fmla="*/ 0 w 1267"/>
                <a:gd name="T21" fmla="*/ 0 h 1258"/>
                <a:gd name="T22" fmla="*/ 0 w 1267"/>
                <a:gd name="T23" fmla="*/ 0 h 1258"/>
                <a:gd name="T24" fmla="*/ 0 w 1267"/>
                <a:gd name="T25" fmla="*/ 0 h 1258"/>
                <a:gd name="T26" fmla="*/ 0 w 1267"/>
                <a:gd name="T27" fmla="*/ 0 h 1258"/>
                <a:gd name="T28" fmla="*/ 0 w 1267"/>
                <a:gd name="T29" fmla="*/ 0 h 1258"/>
                <a:gd name="T30" fmla="*/ 0 w 1267"/>
                <a:gd name="T31" fmla="*/ 0 h 1258"/>
                <a:gd name="T32" fmla="*/ 0 w 1267"/>
                <a:gd name="T33" fmla="*/ 0 h 1258"/>
                <a:gd name="T34" fmla="*/ 0 w 1267"/>
                <a:gd name="T35" fmla="*/ 0 h 1258"/>
                <a:gd name="T36" fmla="*/ 0 w 1267"/>
                <a:gd name="T37" fmla="*/ 0 h 1258"/>
                <a:gd name="T38" fmla="*/ 0 w 1267"/>
                <a:gd name="T39" fmla="*/ 0 h 1258"/>
                <a:gd name="T40" fmla="*/ 0 w 1267"/>
                <a:gd name="T41" fmla="*/ 0 h 1258"/>
                <a:gd name="T42" fmla="*/ 0 w 1267"/>
                <a:gd name="T43" fmla="*/ 0 h 1258"/>
                <a:gd name="T44" fmla="*/ 0 w 1267"/>
                <a:gd name="T45" fmla="*/ 0 h 1258"/>
                <a:gd name="T46" fmla="*/ 0 w 1267"/>
                <a:gd name="T47" fmla="*/ 0 h 1258"/>
                <a:gd name="T48" fmla="*/ 0 w 1267"/>
                <a:gd name="T49" fmla="*/ 0 h 1258"/>
                <a:gd name="T50" fmla="*/ 0 w 1267"/>
                <a:gd name="T51" fmla="*/ 0 h 1258"/>
                <a:gd name="T52" fmla="*/ 0 w 1267"/>
                <a:gd name="T53" fmla="*/ 0 h 1258"/>
                <a:gd name="T54" fmla="*/ 0 w 1267"/>
                <a:gd name="T55" fmla="*/ 0 h 1258"/>
                <a:gd name="T56" fmla="*/ 0 w 1267"/>
                <a:gd name="T57" fmla="*/ 0 h 1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67"/>
                <a:gd name="T88" fmla="*/ 0 h 1258"/>
                <a:gd name="T89" fmla="*/ 1267 w 1267"/>
                <a:gd name="T90" fmla="*/ 1258 h 125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67" h="1258">
                  <a:moveTo>
                    <a:pt x="0" y="472"/>
                  </a:moveTo>
                  <a:lnTo>
                    <a:pt x="196" y="475"/>
                  </a:lnTo>
                  <a:lnTo>
                    <a:pt x="465" y="322"/>
                  </a:lnTo>
                  <a:lnTo>
                    <a:pt x="552" y="101"/>
                  </a:lnTo>
                  <a:lnTo>
                    <a:pt x="573" y="4"/>
                  </a:lnTo>
                  <a:lnTo>
                    <a:pt x="731" y="0"/>
                  </a:lnTo>
                  <a:lnTo>
                    <a:pt x="844" y="21"/>
                  </a:lnTo>
                  <a:lnTo>
                    <a:pt x="854" y="160"/>
                  </a:lnTo>
                  <a:lnTo>
                    <a:pt x="764" y="210"/>
                  </a:lnTo>
                  <a:lnTo>
                    <a:pt x="743" y="308"/>
                  </a:lnTo>
                  <a:lnTo>
                    <a:pt x="797" y="421"/>
                  </a:lnTo>
                  <a:lnTo>
                    <a:pt x="1017" y="496"/>
                  </a:lnTo>
                  <a:lnTo>
                    <a:pt x="1085" y="543"/>
                  </a:lnTo>
                  <a:lnTo>
                    <a:pt x="1267" y="612"/>
                  </a:lnTo>
                  <a:lnTo>
                    <a:pt x="1246" y="710"/>
                  </a:lnTo>
                  <a:lnTo>
                    <a:pt x="1224" y="808"/>
                  </a:lnTo>
                  <a:lnTo>
                    <a:pt x="1111" y="786"/>
                  </a:lnTo>
                  <a:lnTo>
                    <a:pt x="1019" y="666"/>
                  </a:lnTo>
                  <a:lnTo>
                    <a:pt x="974" y="692"/>
                  </a:lnTo>
                  <a:lnTo>
                    <a:pt x="918" y="953"/>
                  </a:lnTo>
                  <a:lnTo>
                    <a:pt x="928" y="1091"/>
                  </a:lnTo>
                  <a:lnTo>
                    <a:pt x="735" y="1258"/>
                  </a:lnTo>
                  <a:lnTo>
                    <a:pt x="471" y="1208"/>
                  </a:lnTo>
                  <a:lnTo>
                    <a:pt x="258" y="1098"/>
                  </a:lnTo>
                  <a:lnTo>
                    <a:pt x="220" y="1091"/>
                  </a:lnTo>
                  <a:lnTo>
                    <a:pt x="241" y="993"/>
                  </a:lnTo>
                  <a:lnTo>
                    <a:pt x="215" y="750"/>
                  </a:lnTo>
                  <a:lnTo>
                    <a:pt x="31" y="51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5" name="Freeform 246"/>
            <p:cNvSpPr>
              <a:spLocks/>
            </p:cNvSpPr>
            <p:nvPr/>
          </p:nvSpPr>
          <p:spPr bwMode="gray">
            <a:xfrm>
              <a:off x="1485" y="1979"/>
              <a:ext cx="198" cy="214"/>
            </a:xfrm>
            <a:custGeom>
              <a:avLst/>
              <a:gdLst>
                <a:gd name="T0" fmla="*/ 0 w 1267"/>
                <a:gd name="T1" fmla="*/ 0 h 1258"/>
                <a:gd name="T2" fmla="*/ 0 w 1267"/>
                <a:gd name="T3" fmla="*/ 0 h 1258"/>
                <a:gd name="T4" fmla="*/ 0 w 1267"/>
                <a:gd name="T5" fmla="*/ 0 h 1258"/>
                <a:gd name="T6" fmla="*/ 0 w 1267"/>
                <a:gd name="T7" fmla="*/ 0 h 1258"/>
                <a:gd name="T8" fmla="*/ 0 w 1267"/>
                <a:gd name="T9" fmla="*/ 0 h 1258"/>
                <a:gd name="T10" fmla="*/ 0 w 1267"/>
                <a:gd name="T11" fmla="*/ 0 h 1258"/>
                <a:gd name="T12" fmla="*/ 0 w 1267"/>
                <a:gd name="T13" fmla="*/ 0 h 1258"/>
                <a:gd name="T14" fmla="*/ 0 w 1267"/>
                <a:gd name="T15" fmla="*/ 0 h 1258"/>
                <a:gd name="T16" fmla="*/ 0 w 1267"/>
                <a:gd name="T17" fmla="*/ 0 h 1258"/>
                <a:gd name="T18" fmla="*/ 0 w 1267"/>
                <a:gd name="T19" fmla="*/ 0 h 1258"/>
                <a:gd name="T20" fmla="*/ 0 w 1267"/>
                <a:gd name="T21" fmla="*/ 0 h 1258"/>
                <a:gd name="T22" fmla="*/ 0 w 1267"/>
                <a:gd name="T23" fmla="*/ 0 h 1258"/>
                <a:gd name="T24" fmla="*/ 0 w 1267"/>
                <a:gd name="T25" fmla="*/ 0 h 1258"/>
                <a:gd name="T26" fmla="*/ 0 w 1267"/>
                <a:gd name="T27" fmla="*/ 0 h 1258"/>
                <a:gd name="T28" fmla="*/ 0 w 1267"/>
                <a:gd name="T29" fmla="*/ 0 h 1258"/>
                <a:gd name="T30" fmla="*/ 0 w 1267"/>
                <a:gd name="T31" fmla="*/ 0 h 1258"/>
                <a:gd name="T32" fmla="*/ 0 w 1267"/>
                <a:gd name="T33" fmla="*/ 0 h 1258"/>
                <a:gd name="T34" fmla="*/ 0 w 1267"/>
                <a:gd name="T35" fmla="*/ 0 h 1258"/>
                <a:gd name="T36" fmla="*/ 0 w 1267"/>
                <a:gd name="T37" fmla="*/ 0 h 1258"/>
                <a:gd name="T38" fmla="*/ 0 w 1267"/>
                <a:gd name="T39" fmla="*/ 0 h 1258"/>
                <a:gd name="T40" fmla="*/ 0 w 1267"/>
                <a:gd name="T41" fmla="*/ 0 h 1258"/>
                <a:gd name="T42" fmla="*/ 0 w 1267"/>
                <a:gd name="T43" fmla="*/ 0 h 1258"/>
                <a:gd name="T44" fmla="*/ 0 w 1267"/>
                <a:gd name="T45" fmla="*/ 0 h 1258"/>
                <a:gd name="T46" fmla="*/ 0 w 1267"/>
                <a:gd name="T47" fmla="*/ 0 h 1258"/>
                <a:gd name="T48" fmla="*/ 0 w 1267"/>
                <a:gd name="T49" fmla="*/ 0 h 1258"/>
                <a:gd name="T50" fmla="*/ 0 w 1267"/>
                <a:gd name="T51" fmla="*/ 0 h 1258"/>
                <a:gd name="T52" fmla="*/ 0 w 1267"/>
                <a:gd name="T53" fmla="*/ 0 h 1258"/>
                <a:gd name="T54" fmla="*/ 0 w 1267"/>
                <a:gd name="T55" fmla="*/ 0 h 1258"/>
                <a:gd name="T56" fmla="*/ 0 w 1267"/>
                <a:gd name="T57" fmla="*/ 0 h 1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67"/>
                <a:gd name="T88" fmla="*/ 0 h 1258"/>
                <a:gd name="T89" fmla="*/ 1267 w 1267"/>
                <a:gd name="T90" fmla="*/ 1258 h 125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67" h="1258">
                  <a:moveTo>
                    <a:pt x="0" y="472"/>
                  </a:moveTo>
                  <a:lnTo>
                    <a:pt x="196" y="475"/>
                  </a:lnTo>
                  <a:lnTo>
                    <a:pt x="465" y="322"/>
                  </a:lnTo>
                  <a:lnTo>
                    <a:pt x="552" y="101"/>
                  </a:lnTo>
                  <a:lnTo>
                    <a:pt x="573" y="4"/>
                  </a:lnTo>
                  <a:lnTo>
                    <a:pt x="731" y="0"/>
                  </a:lnTo>
                  <a:lnTo>
                    <a:pt x="844" y="21"/>
                  </a:lnTo>
                  <a:lnTo>
                    <a:pt x="854" y="160"/>
                  </a:lnTo>
                  <a:lnTo>
                    <a:pt x="764" y="210"/>
                  </a:lnTo>
                  <a:lnTo>
                    <a:pt x="743" y="308"/>
                  </a:lnTo>
                  <a:lnTo>
                    <a:pt x="797" y="421"/>
                  </a:lnTo>
                  <a:lnTo>
                    <a:pt x="1017" y="496"/>
                  </a:lnTo>
                  <a:lnTo>
                    <a:pt x="1085" y="543"/>
                  </a:lnTo>
                  <a:lnTo>
                    <a:pt x="1267" y="612"/>
                  </a:lnTo>
                  <a:lnTo>
                    <a:pt x="1246" y="710"/>
                  </a:lnTo>
                  <a:lnTo>
                    <a:pt x="1224" y="808"/>
                  </a:lnTo>
                  <a:lnTo>
                    <a:pt x="1111" y="786"/>
                  </a:lnTo>
                  <a:lnTo>
                    <a:pt x="1019" y="666"/>
                  </a:lnTo>
                  <a:lnTo>
                    <a:pt x="974" y="692"/>
                  </a:lnTo>
                  <a:lnTo>
                    <a:pt x="918" y="953"/>
                  </a:lnTo>
                  <a:lnTo>
                    <a:pt x="928" y="1091"/>
                  </a:lnTo>
                  <a:lnTo>
                    <a:pt x="735" y="1258"/>
                  </a:lnTo>
                  <a:lnTo>
                    <a:pt x="471" y="1208"/>
                  </a:lnTo>
                  <a:lnTo>
                    <a:pt x="258" y="1098"/>
                  </a:lnTo>
                  <a:lnTo>
                    <a:pt x="220" y="1091"/>
                  </a:lnTo>
                  <a:lnTo>
                    <a:pt x="241" y="993"/>
                  </a:lnTo>
                  <a:lnTo>
                    <a:pt x="215" y="750"/>
                  </a:lnTo>
                  <a:lnTo>
                    <a:pt x="31" y="512"/>
                  </a:lnTo>
                  <a:lnTo>
                    <a:pt x="0" y="472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6" name="Freeform 247"/>
            <p:cNvSpPr>
              <a:spLocks/>
            </p:cNvSpPr>
            <p:nvPr/>
          </p:nvSpPr>
          <p:spPr bwMode="gray">
            <a:xfrm>
              <a:off x="1007" y="1691"/>
              <a:ext cx="748" cy="676"/>
            </a:xfrm>
            <a:custGeom>
              <a:avLst/>
              <a:gdLst>
                <a:gd name="T0" fmla="*/ 0 w 4768"/>
                <a:gd name="T1" fmla="*/ 0 h 3990"/>
                <a:gd name="T2" fmla="*/ 0 w 4768"/>
                <a:gd name="T3" fmla="*/ 0 h 3990"/>
                <a:gd name="T4" fmla="*/ 0 w 4768"/>
                <a:gd name="T5" fmla="*/ 0 h 3990"/>
                <a:gd name="T6" fmla="*/ 0 w 4768"/>
                <a:gd name="T7" fmla="*/ 0 h 3990"/>
                <a:gd name="T8" fmla="*/ 0 w 4768"/>
                <a:gd name="T9" fmla="*/ 0 h 3990"/>
                <a:gd name="T10" fmla="*/ 0 w 4768"/>
                <a:gd name="T11" fmla="*/ 0 h 3990"/>
                <a:gd name="T12" fmla="*/ 0 w 4768"/>
                <a:gd name="T13" fmla="*/ 0 h 3990"/>
                <a:gd name="T14" fmla="*/ 0 w 4768"/>
                <a:gd name="T15" fmla="*/ 0 h 3990"/>
                <a:gd name="T16" fmla="*/ 0 w 4768"/>
                <a:gd name="T17" fmla="*/ 0 h 3990"/>
                <a:gd name="T18" fmla="*/ 0 w 4768"/>
                <a:gd name="T19" fmla="*/ 0 h 3990"/>
                <a:gd name="T20" fmla="*/ 0 w 4768"/>
                <a:gd name="T21" fmla="*/ 0 h 3990"/>
                <a:gd name="T22" fmla="*/ 0 w 4768"/>
                <a:gd name="T23" fmla="*/ 0 h 3990"/>
                <a:gd name="T24" fmla="*/ 0 w 4768"/>
                <a:gd name="T25" fmla="*/ 0 h 3990"/>
                <a:gd name="T26" fmla="*/ 0 w 4768"/>
                <a:gd name="T27" fmla="*/ 0 h 3990"/>
                <a:gd name="T28" fmla="*/ 0 w 4768"/>
                <a:gd name="T29" fmla="*/ 0 h 3990"/>
                <a:gd name="T30" fmla="*/ 0 w 4768"/>
                <a:gd name="T31" fmla="*/ 0 h 3990"/>
                <a:gd name="T32" fmla="*/ 0 w 4768"/>
                <a:gd name="T33" fmla="*/ 0 h 3990"/>
                <a:gd name="T34" fmla="*/ 0 w 4768"/>
                <a:gd name="T35" fmla="*/ 0 h 3990"/>
                <a:gd name="T36" fmla="*/ 0 w 4768"/>
                <a:gd name="T37" fmla="*/ 0 h 3990"/>
                <a:gd name="T38" fmla="*/ 0 w 4768"/>
                <a:gd name="T39" fmla="*/ 0 h 3990"/>
                <a:gd name="T40" fmla="*/ 0 w 4768"/>
                <a:gd name="T41" fmla="*/ 0 h 3990"/>
                <a:gd name="T42" fmla="*/ 0 w 4768"/>
                <a:gd name="T43" fmla="*/ 0 h 3990"/>
                <a:gd name="T44" fmla="*/ 0 w 4768"/>
                <a:gd name="T45" fmla="*/ 0 h 3990"/>
                <a:gd name="T46" fmla="*/ 0 w 4768"/>
                <a:gd name="T47" fmla="*/ 0 h 3990"/>
                <a:gd name="T48" fmla="*/ 0 w 4768"/>
                <a:gd name="T49" fmla="*/ 0 h 3990"/>
                <a:gd name="T50" fmla="*/ 0 w 4768"/>
                <a:gd name="T51" fmla="*/ 0 h 3990"/>
                <a:gd name="T52" fmla="*/ 0 w 4768"/>
                <a:gd name="T53" fmla="*/ 0 h 3990"/>
                <a:gd name="T54" fmla="*/ 0 w 4768"/>
                <a:gd name="T55" fmla="*/ 0 h 3990"/>
                <a:gd name="T56" fmla="*/ 0 w 4768"/>
                <a:gd name="T57" fmla="*/ 0 h 3990"/>
                <a:gd name="T58" fmla="*/ 0 w 4768"/>
                <a:gd name="T59" fmla="*/ 0 h 3990"/>
                <a:gd name="T60" fmla="*/ 0 w 4768"/>
                <a:gd name="T61" fmla="*/ 0 h 3990"/>
                <a:gd name="T62" fmla="*/ 0 w 4768"/>
                <a:gd name="T63" fmla="*/ 0 h 3990"/>
                <a:gd name="T64" fmla="*/ 0 w 4768"/>
                <a:gd name="T65" fmla="*/ 0 h 3990"/>
                <a:gd name="T66" fmla="*/ 0 w 4768"/>
                <a:gd name="T67" fmla="*/ 0 h 3990"/>
                <a:gd name="T68" fmla="*/ 0 w 4768"/>
                <a:gd name="T69" fmla="*/ 0 h 3990"/>
                <a:gd name="T70" fmla="*/ 0 w 4768"/>
                <a:gd name="T71" fmla="*/ 0 h 3990"/>
                <a:gd name="T72" fmla="*/ 0 w 4768"/>
                <a:gd name="T73" fmla="*/ 0 h 3990"/>
                <a:gd name="T74" fmla="*/ 0 w 4768"/>
                <a:gd name="T75" fmla="*/ 0 h 3990"/>
                <a:gd name="T76" fmla="*/ 0 w 4768"/>
                <a:gd name="T77" fmla="*/ 0 h 3990"/>
                <a:gd name="T78" fmla="*/ 0 w 4768"/>
                <a:gd name="T79" fmla="*/ 0 h 3990"/>
                <a:gd name="T80" fmla="*/ 0 w 4768"/>
                <a:gd name="T81" fmla="*/ 0 h 3990"/>
                <a:gd name="T82" fmla="*/ 0 w 4768"/>
                <a:gd name="T83" fmla="*/ 0 h 3990"/>
                <a:gd name="T84" fmla="*/ 0 w 4768"/>
                <a:gd name="T85" fmla="*/ 0 h 3990"/>
                <a:gd name="T86" fmla="*/ 0 w 4768"/>
                <a:gd name="T87" fmla="*/ 0 h 3990"/>
                <a:gd name="T88" fmla="*/ 0 w 4768"/>
                <a:gd name="T89" fmla="*/ 0 h 3990"/>
                <a:gd name="T90" fmla="*/ 0 w 4768"/>
                <a:gd name="T91" fmla="*/ 0 h 3990"/>
                <a:gd name="T92" fmla="*/ 0 w 4768"/>
                <a:gd name="T93" fmla="*/ 0 h 3990"/>
                <a:gd name="T94" fmla="*/ 0 w 4768"/>
                <a:gd name="T95" fmla="*/ 0 h 3990"/>
                <a:gd name="T96" fmla="*/ 0 w 4768"/>
                <a:gd name="T97" fmla="*/ 0 h 3990"/>
                <a:gd name="T98" fmla="*/ 0 w 4768"/>
                <a:gd name="T99" fmla="*/ 0 h 3990"/>
                <a:gd name="T100" fmla="*/ 0 w 4768"/>
                <a:gd name="T101" fmla="*/ 0 h 3990"/>
                <a:gd name="T102" fmla="*/ 0 w 4768"/>
                <a:gd name="T103" fmla="*/ 0 h 3990"/>
                <a:gd name="T104" fmla="*/ 0 w 4768"/>
                <a:gd name="T105" fmla="*/ 0 h 3990"/>
                <a:gd name="T106" fmla="*/ 0 w 4768"/>
                <a:gd name="T107" fmla="*/ 0 h 3990"/>
                <a:gd name="T108" fmla="*/ 0 w 4768"/>
                <a:gd name="T109" fmla="*/ 0 h 3990"/>
                <a:gd name="T110" fmla="*/ 0 w 4768"/>
                <a:gd name="T111" fmla="*/ 0 h 3990"/>
                <a:gd name="T112" fmla="*/ 0 w 4768"/>
                <a:gd name="T113" fmla="*/ 0 h 3990"/>
                <a:gd name="T114" fmla="*/ 0 w 4768"/>
                <a:gd name="T115" fmla="*/ 0 h 3990"/>
                <a:gd name="T116" fmla="*/ 0 w 4768"/>
                <a:gd name="T117" fmla="*/ 0 h 3990"/>
                <a:gd name="T118" fmla="*/ 0 w 4768"/>
                <a:gd name="T119" fmla="*/ 0 h 39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768"/>
                <a:gd name="T181" fmla="*/ 0 h 3990"/>
                <a:gd name="T182" fmla="*/ 4768 w 4768"/>
                <a:gd name="T183" fmla="*/ 3990 h 39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768" h="3990">
                  <a:moveTo>
                    <a:pt x="3301" y="2797"/>
                  </a:moveTo>
                  <a:lnTo>
                    <a:pt x="3263" y="2790"/>
                  </a:lnTo>
                  <a:lnTo>
                    <a:pt x="3284" y="2692"/>
                  </a:lnTo>
                  <a:lnTo>
                    <a:pt x="3258" y="2449"/>
                  </a:lnTo>
                  <a:lnTo>
                    <a:pt x="3074" y="2211"/>
                  </a:lnTo>
                  <a:lnTo>
                    <a:pt x="2975" y="2124"/>
                  </a:lnTo>
                  <a:lnTo>
                    <a:pt x="2821" y="1924"/>
                  </a:lnTo>
                  <a:lnTo>
                    <a:pt x="2873" y="1867"/>
                  </a:lnTo>
                  <a:lnTo>
                    <a:pt x="2895" y="1769"/>
                  </a:lnTo>
                  <a:lnTo>
                    <a:pt x="3007" y="1790"/>
                  </a:lnTo>
                  <a:lnTo>
                    <a:pt x="3059" y="1732"/>
                  </a:lnTo>
                  <a:lnTo>
                    <a:pt x="3149" y="1682"/>
                  </a:lnTo>
                  <a:lnTo>
                    <a:pt x="3214" y="1558"/>
                  </a:lnTo>
                  <a:lnTo>
                    <a:pt x="2995" y="1482"/>
                  </a:lnTo>
                  <a:lnTo>
                    <a:pt x="2823" y="1551"/>
                  </a:lnTo>
                  <a:lnTo>
                    <a:pt x="2717" y="1496"/>
                  </a:lnTo>
                  <a:lnTo>
                    <a:pt x="2566" y="1468"/>
                  </a:lnTo>
                  <a:lnTo>
                    <a:pt x="2456" y="1617"/>
                  </a:lnTo>
                  <a:lnTo>
                    <a:pt x="2342" y="1595"/>
                  </a:lnTo>
                  <a:lnTo>
                    <a:pt x="2257" y="1443"/>
                  </a:lnTo>
                  <a:lnTo>
                    <a:pt x="2028" y="1228"/>
                  </a:lnTo>
                  <a:lnTo>
                    <a:pt x="2049" y="1131"/>
                  </a:lnTo>
                  <a:lnTo>
                    <a:pt x="1936" y="1109"/>
                  </a:lnTo>
                  <a:lnTo>
                    <a:pt x="1994" y="1019"/>
                  </a:lnTo>
                  <a:lnTo>
                    <a:pt x="2143" y="877"/>
                  </a:lnTo>
                  <a:lnTo>
                    <a:pt x="2088" y="765"/>
                  </a:lnTo>
                  <a:lnTo>
                    <a:pt x="2014" y="750"/>
                  </a:lnTo>
                  <a:lnTo>
                    <a:pt x="1780" y="740"/>
                  </a:lnTo>
                  <a:lnTo>
                    <a:pt x="1638" y="848"/>
                  </a:lnTo>
                  <a:lnTo>
                    <a:pt x="1523" y="657"/>
                  </a:lnTo>
                  <a:lnTo>
                    <a:pt x="1437" y="504"/>
                  </a:lnTo>
                  <a:lnTo>
                    <a:pt x="1511" y="348"/>
                  </a:lnTo>
                  <a:lnTo>
                    <a:pt x="1446" y="99"/>
                  </a:lnTo>
                  <a:lnTo>
                    <a:pt x="1453" y="65"/>
                  </a:lnTo>
                  <a:lnTo>
                    <a:pt x="1446" y="99"/>
                  </a:lnTo>
                  <a:lnTo>
                    <a:pt x="1113" y="0"/>
                  </a:lnTo>
                  <a:lnTo>
                    <a:pt x="996" y="181"/>
                  </a:lnTo>
                  <a:lnTo>
                    <a:pt x="902" y="435"/>
                  </a:lnTo>
                  <a:lnTo>
                    <a:pt x="645" y="352"/>
                  </a:lnTo>
                  <a:lnTo>
                    <a:pt x="135" y="527"/>
                  </a:lnTo>
                  <a:lnTo>
                    <a:pt x="0" y="977"/>
                  </a:lnTo>
                  <a:lnTo>
                    <a:pt x="60" y="1056"/>
                  </a:lnTo>
                  <a:lnTo>
                    <a:pt x="308" y="1002"/>
                  </a:lnTo>
                  <a:lnTo>
                    <a:pt x="535" y="1045"/>
                  </a:lnTo>
                  <a:lnTo>
                    <a:pt x="726" y="1252"/>
                  </a:lnTo>
                  <a:lnTo>
                    <a:pt x="959" y="1263"/>
                  </a:lnTo>
                  <a:lnTo>
                    <a:pt x="1057" y="1179"/>
                  </a:lnTo>
                  <a:lnTo>
                    <a:pt x="1146" y="1128"/>
                  </a:lnTo>
                  <a:lnTo>
                    <a:pt x="1282" y="1222"/>
                  </a:lnTo>
                  <a:lnTo>
                    <a:pt x="1516" y="1232"/>
                  </a:lnTo>
                  <a:lnTo>
                    <a:pt x="1753" y="1415"/>
                  </a:lnTo>
                  <a:lnTo>
                    <a:pt x="1910" y="1410"/>
                  </a:lnTo>
                  <a:lnTo>
                    <a:pt x="1934" y="1482"/>
                  </a:lnTo>
                  <a:lnTo>
                    <a:pt x="1868" y="1606"/>
                  </a:lnTo>
                  <a:lnTo>
                    <a:pt x="2064" y="1610"/>
                  </a:lnTo>
                  <a:lnTo>
                    <a:pt x="2104" y="1787"/>
                  </a:lnTo>
                  <a:lnTo>
                    <a:pt x="2203" y="1874"/>
                  </a:lnTo>
                  <a:lnTo>
                    <a:pt x="2392" y="1910"/>
                  </a:lnTo>
                  <a:lnTo>
                    <a:pt x="2439" y="2055"/>
                  </a:lnTo>
                  <a:lnTo>
                    <a:pt x="2487" y="2200"/>
                  </a:lnTo>
                  <a:lnTo>
                    <a:pt x="2579" y="2320"/>
                  </a:lnTo>
                  <a:lnTo>
                    <a:pt x="2544" y="2483"/>
                  </a:lnTo>
                  <a:lnTo>
                    <a:pt x="2419" y="2697"/>
                  </a:lnTo>
                  <a:lnTo>
                    <a:pt x="2260" y="2701"/>
                  </a:lnTo>
                  <a:lnTo>
                    <a:pt x="2113" y="2842"/>
                  </a:lnTo>
                  <a:lnTo>
                    <a:pt x="2084" y="2972"/>
                  </a:lnTo>
                  <a:lnTo>
                    <a:pt x="1813" y="2955"/>
                  </a:lnTo>
                  <a:lnTo>
                    <a:pt x="1874" y="3035"/>
                  </a:lnTo>
                  <a:lnTo>
                    <a:pt x="1980" y="3089"/>
                  </a:lnTo>
                  <a:lnTo>
                    <a:pt x="1997" y="3194"/>
                  </a:lnTo>
                  <a:lnTo>
                    <a:pt x="2089" y="3313"/>
                  </a:lnTo>
                  <a:lnTo>
                    <a:pt x="2178" y="3263"/>
                  </a:lnTo>
                  <a:lnTo>
                    <a:pt x="2132" y="3118"/>
                  </a:lnTo>
                  <a:lnTo>
                    <a:pt x="2424" y="3038"/>
                  </a:lnTo>
                  <a:lnTo>
                    <a:pt x="2447" y="3110"/>
                  </a:lnTo>
                  <a:lnTo>
                    <a:pt x="2389" y="3201"/>
                  </a:lnTo>
                  <a:lnTo>
                    <a:pt x="2451" y="3281"/>
                  </a:lnTo>
                  <a:lnTo>
                    <a:pt x="2707" y="3364"/>
                  </a:lnTo>
                  <a:lnTo>
                    <a:pt x="2807" y="3451"/>
                  </a:lnTo>
                  <a:lnTo>
                    <a:pt x="2734" y="3606"/>
                  </a:lnTo>
                  <a:lnTo>
                    <a:pt x="2894" y="3773"/>
                  </a:lnTo>
                  <a:lnTo>
                    <a:pt x="3127" y="3783"/>
                  </a:lnTo>
                  <a:lnTo>
                    <a:pt x="3299" y="3715"/>
                  </a:lnTo>
                  <a:lnTo>
                    <a:pt x="3451" y="3744"/>
                  </a:lnTo>
                  <a:lnTo>
                    <a:pt x="3467" y="3849"/>
                  </a:lnTo>
                  <a:lnTo>
                    <a:pt x="3529" y="3929"/>
                  </a:lnTo>
                  <a:lnTo>
                    <a:pt x="3559" y="3969"/>
                  </a:lnTo>
                  <a:lnTo>
                    <a:pt x="3598" y="3976"/>
                  </a:lnTo>
                  <a:lnTo>
                    <a:pt x="3635" y="3983"/>
                  </a:lnTo>
                  <a:lnTo>
                    <a:pt x="3673" y="3990"/>
                  </a:lnTo>
                  <a:lnTo>
                    <a:pt x="3755" y="3972"/>
                  </a:lnTo>
                  <a:lnTo>
                    <a:pt x="3800" y="3946"/>
                  </a:lnTo>
                  <a:lnTo>
                    <a:pt x="3890" y="3896"/>
                  </a:lnTo>
                  <a:lnTo>
                    <a:pt x="3934" y="3870"/>
                  </a:lnTo>
                  <a:lnTo>
                    <a:pt x="3939" y="3667"/>
                  </a:lnTo>
                  <a:lnTo>
                    <a:pt x="4103" y="3631"/>
                  </a:lnTo>
                  <a:lnTo>
                    <a:pt x="4118" y="3566"/>
                  </a:lnTo>
                  <a:lnTo>
                    <a:pt x="4108" y="3427"/>
                  </a:lnTo>
                  <a:lnTo>
                    <a:pt x="4153" y="3402"/>
                  </a:lnTo>
                  <a:lnTo>
                    <a:pt x="4091" y="3322"/>
                  </a:lnTo>
                  <a:lnTo>
                    <a:pt x="4024" y="3276"/>
                  </a:lnTo>
                  <a:lnTo>
                    <a:pt x="4113" y="3225"/>
                  </a:lnTo>
                  <a:lnTo>
                    <a:pt x="4089" y="3152"/>
                  </a:lnTo>
                  <a:lnTo>
                    <a:pt x="4217" y="3109"/>
                  </a:lnTo>
                  <a:lnTo>
                    <a:pt x="4277" y="3189"/>
                  </a:lnTo>
                  <a:lnTo>
                    <a:pt x="4525" y="3134"/>
                  </a:lnTo>
                  <a:lnTo>
                    <a:pt x="4546" y="3036"/>
                  </a:lnTo>
                  <a:lnTo>
                    <a:pt x="4711" y="3000"/>
                  </a:lnTo>
                  <a:lnTo>
                    <a:pt x="4702" y="2862"/>
                  </a:lnTo>
                  <a:lnTo>
                    <a:pt x="4768" y="2739"/>
                  </a:lnTo>
                  <a:lnTo>
                    <a:pt x="4713" y="2626"/>
                  </a:lnTo>
                  <a:lnTo>
                    <a:pt x="4419" y="2535"/>
                  </a:lnTo>
                  <a:lnTo>
                    <a:pt x="4154" y="2485"/>
                  </a:lnTo>
                  <a:lnTo>
                    <a:pt x="4062" y="2365"/>
                  </a:lnTo>
                  <a:lnTo>
                    <a:pt x="4017" y="2391"/>
                  </a:lnTo>
                  <a:lnTo>
                    <a:pt x="3961" y="2652"/>
                  </a:lnTo>
                  <a:lnTo>
                    <a:pt x="3971" y="2790"/>
                  </a:lnTo>
                  <a:lnTo>
                    <a:pt x="3778" y="2957"/>
                  </a:lnTo>
                  <a:lnTo>
                    <a:pt x="3514" y="2907"/>
                  </a:lnTo>
                  <a:lnTo>
                    <a:pt x="3301" y="2797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7" name="Freeform 248"/>
            <p:cNvSpPr>
              <a:spLocks/>
            </p:cNvSpPr>
            <p:nvPr/>
          </p:nvSpPr>
          <p:spPr bwMode="gray">
            <a:xfrm>
              <a:off x="1007" y="1691"/>
              <a:ext cx="748" cy="676"/>
            </a:xfrm>
            <a:custGeom>
              <a:avLst/>
              <a:gdLst>
                <a:gd name="T0" fmla="*/ 0 w 4768"/>
                <a:gd name="T1" fmla="*/ 0 h 3990"/>
                <a:gd name="T2" fmla="*/ 0 w 4768"/>
                <a:gd name="T3" fmla="*/ 0 h 3990"/>
                <a:gd name="T4" fmla="*/ 0 w 4768"/>
                <a:gd name="T5" fmla="*/ 0 h 3990"/>
                <a:gd name="T6" fmla="*/ 0 w 4768"/>
                <a:gd name="T7" fmla="*/ 0 h 3990"/>
                <a:gd name="T8" fmla="*/ 0 w 4768"/>
                <a:gd name="T9" fmla="*/ 0 h 3990"/>
                <a:gd name="T10" fmla="*/ 0 w 4768"/>
                <a:gd name="T11" fmla="*/ 0 h 3990"/>
                <a:gd name="T12" fmla="*/ 0 w 4768"/>
                <a:gd name="T13" fmla="*/ 0 h 3990"/>
                <a:gd name="T14" fmla="*/ 0 w 4768"/>
                <a:gd name="T15" fmla="*/ 0 h 3990"/>
                <a:gd name="T16" fmla="*/ 0 w 4768"/>
                <a:gd name="T17" fmla="*/ 0 h 3990"/>
                <a:gd name="T18" fmla="*/ 0 w 4768"/>
                <a:gd name="T19" fmla="*/ 0 h 3990"/>
                <a:gd name="T20" fmla="*/ 0 w 4768"/>
                <a:gd name="T21" fmla="*/ 0 h 3990"/>
                <a:gd name="T22" fmla="*/ 0 w 4768"/>
                <a:gd name="T23" fmla="*/ 0 h 3990"/>
                <a:gd name="T24" fmla="*/ 0 w 4768"/>
                <a:gd name="T25" fmla="*/ 0 h 3990"/>
                <a:gd name="T26" fmla="*/ 0 w 4768"/>
                <a:gd name="T27" fmla="*/ 0 h 3990"/>
                <a:gd name="T28" fmla="*/ 0 w 4768"/>
                <a:gd name="T29" fmla="*/ 0 h 3990"/>
                <a:gd name="T30" fmla="*/ 0 w 4768"/>
                <a:gd name="T31" fmla="*/ 0 h 3990"/>
                <a:gd name="T32" fmla="*/ 0 w 4768"/>
                <a:gd name="T33" fmla="*/ 0 h 3990"/>
                <a:gd name="T34" fmla="*/ 0 w 4768"/>
                <a:gd name="T35" fmla="*/ 0 h 3990"/>
                <a:gd name="T36" fmla="*/ 0 w 4768"/>
                <a:gd name="T37" fmla="*/ 0 h 3990"/>
                <a:gd name="T38" fmla="*/ 0 w 4768"/>
                <a:gd name="T39" fmla="*/ 0 h 3990"/>
                <a:gd name="T40" fmla="*/ 0 w 4768"/>
                <a:gd name="T41" fmla="*/ 0 h 3990"/>
                <a:gd name="T42" fmla="*/ 0 w 4768"/>
                <a:gd name="T43" fmla="*/ 0 h 3990"/>
                <a:gd name="T44" fmla="*/ 0 w 4768"/>
                <a:gd name="T45" fmla="*/ 0 h 3990"/>
                <a:gd name="T46" fmla="*/ 0 w 4768"/>
                <a:gd name="T47" fmla="*/ 0 h 3990"/>
                <a:gd name="T48" fmla="*/ 0 w 4768"/>
                <a:gd name="T49" fmla="*/ 0 h 3990"/>
                <a:gd name="T50" fmla="*/ 0 w 4768"/>
                <a:gd name="T51" fmla="*/ 0 h 3990"/>
                <a:gd name="T52" fmla="*/ 0 w 4768"/>
                <a:gd name="T53" fmla="*/ 0 h 3990"/>
                <a:gd name="T54" fmla="*/ 0 w 4768"/>
                <a:gd name="T55" fmla="*/ 0 h 3990"/>
                <a:gd name="T56" fmla="*/ 0 w 4768"/>
                <a:gd name="T57" fmla="*/ 0 h 3990"/>
                <a:gd name="T58" fmla="*/ 0 w 4768"/>
                <a:gd name="T59" fmla="*/ 0 h 3990"/>
                <a:gd name="T60" fmla="*/ 0 w 4768"/>
                <a:gd name="T61" fmla="*/ 0 h 3990"/>
                <a:gd name="T62" fmla="*/ 0 w 4768"/>
                <a:gd name="T63" fmla="*/ 0 h 3990"/>
                <a:gd name="T64" fmla="*/ 0 w 4768"/>
                <a:gd name="T65" fmla="*/ 0 h 3990"/>
                <a:gd name="T66" fmla="*/ 0 w 4768"/>
                <a:gd name="T67" fmla="*/ 0 h 3990"/>
                <a:gd name="T68" fmla="*/ 0 w 4768"/>
                <a:gd name="T69" fmla="*/ 0 h 3990"/>
                <a:gd name="T70" fmla="*/ 0 w 4768"/>
                <a:gd name="T71" fmla="*/ 0 h 3990"/>
                <a:gd name="T72" fmla="*/ 0 w 4768"/>
                <a:gd name="T73" fmla="*/ 0 h 3990"/>
                <a:gd name="T74" fmla="*/ 0 w 4768"/>
                <a:gd name="T75" fmla="*/ 0 h 3990"/>
                <a:gd name="T76" fmla="*/ 0 w 4768"/>
                <a:gd name="T77" fmla="*/ 0 h 3990"/>
                <a:gd name="T78" fmla="*/ 0 w 4768"/>
                <a:gd name="T79" fmla="*/ 0 h 3990"/>
                <a:gd name="T80" fmla="*/ 0 w 4768"/>
                <a:gd name="T81" fmla="*/ 0 h 3990"/>
                <a:gd name="T82" fmla="*/ 0 w 4768"/>
                <a:gd name="T83" fmla="*/ 0 h 3990"/>
                <a:gd name="T84" fmla="*/ 0 w 4768"/>
                <a:gd name="T85" fmla="*/ 0 h 3990"/>
                <a:gd name="T86" fmla="*/ 0 w 4768"/>
                <a:gd name="T87" fmla="*/ 0 h 3990"/>
                <a:gd name="T88" fmla="*/ 0 w 4768"/>
                <a:gd name="T89" fmla="*/ 0 h 3990"/>
                <a:gd name="T90" fmla="*/ 0 w 4768"/>
                <a:gd name="T91" fmla="*/ 0 h 3990"/>
                <a:gd name="T92" fmla="*/ 0 w 4768"/>
                <a:gd name="T93" fmla="*/ 0 h 3990"/>
                <a:gd name="T94" fmla="*/ 0 w 4768"/>
                <a:gd name="T95" fmla="*/ 0 h 3990"/>
                <a:gd name="T96" fmla="*/ 0 w 4768"/>
                <a:gd name="T97" fmla="*/ 0 h 3990"/>
                <a:gd name="T98" fmla="*/ 0 w 4768"/>
                <a:gd name="T99" fmla="*/ 0 h 3990"/>
                <a:gd name="T100" fmla="*/ 0 w 4768"/>
                <a:gd name="T101" fmla="*/ 0 h 3990"/>
                <a:gd name="T102" fmla="*/ 0 w 4768"/>
                <a:gd name="T103" fmla="*/ 0 h 3990"/>
                <a:gd name="T104" fmla="*/ 0 w 4768"/>
                <a:gd name="T105" fmla="*/ 0 h 3990"/>
                <a:gd name="T106" fmla="*/ 0 w 4768"/>
                <a:gd name="T107" fmla="*/ 0 h 3990"/>
                <a:gd name="T108" fmla="*/ 0 w 4768"/>
                <a:gd name="T109" fmla="*/ 0 h 3990"/>
                <a:gd name="T110" fmla="*/ 0 w 4768"/>
                <a:gd name="T111" fmla="*/ 0 h 3990"/>
                <a:gd name="T112" fmla="*/ 0 w 4768"/>
                <a:gd name="T113" fmla="*/ 0 h 3990"/>
                <a:gd name="T114" fmla="*/ 0 w 4768"/>
                <a:gd name="T115" fmla="*/ 0 h 3990"/>
                <a:gd name="T116" fmla="*/ 0 w 4768"/>
                <a:gd name="T117" fmla="*/ 0 h 3990"/>
                <a:gd name="T118" fmla="*/ 0 w 4768"/>
                <a:gd name="T119" fmla="*/ 0 h 39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768"/>
                <a:gd name="T181" fmla="*/ 0 h 3990"/>
                <a:gd name="T182" fmla="*/ 4768 w 4768"/>
                <a:gd name="T183" fmla="*/ 3990 h 39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768" h="3990">
                  <a:moveTo>
                    <a:pt x="3301" y="2797"/>
                  </a:moveTo>
                  <a:lnTo>
                    <a:pt x="3263" y="2790"/>
                  </a:lnTo>
                  <a:lnTo>
                    <a:pt x="3284" y="2692"/>
                  </a:lnTo>
                  <a:lnTo>
                    <a:pt x="3258" y="2449"/>
                  </a:lnTo>
                  <a:lnTo>
                    <a:pt x="3074" y="2211"/>
                  </a:lnTo>
                  <a:lnTo>
                    <a:pt x="2975" y="2124"/>
                  </a:lnTo>
                  <a:lnTo>
                    <a:pt x="2821" y="1924"/>
                  </a:lnTo>
                  <a:lnTo>
                    <a:pt x="2873" y="1867"/>
                  </a:lnTo>
                  <a:lnTo>
                    <a:pt x="2895" y="1769"/>
                  </a:lnTo>
                  <a:lnTo>
                    <a:pt x="3007" y="1790"/>
                  </a:lnTo>
                  <a:lnTo>
                    <a:pt x="3059" y="1732"/>
                  </a:lnTo>
                  <a:lnTo>
                    <a:pt x="3149" y="1682"/>
                  </a:lnTo>
                  <a:lnTo>
                    <a:pt x="3214" y="1558"/>
                  </a:lnTo>
                  <a:lnTo>
                    <a:pt x="2995" y="1482"/>
                  </a:lnTo>
                  <a:lnTo>
                    <a:pt x="2823" y="1551"/>
                  </a:lnTo>
                  <a:lnTo>
                    <a:pt x="2717" y="1496"/>
                  </a:lnTo>
                  <a:lnTo>
                    <a:pt x="2566" y="1468"/>
                  </a:lnTo>
                  <a:lnTo>
                    <a:pt x="2456" y="1617"/>
                  </a:lnTo>
                  <a:lnTo>
                    <a:pt x="2342" y="1595"/>
                  </a:lnTo>
                  <a:lnTo>
                    <a:pt x="2257" y="1443"/>
                  </a:lnTo>
                  <a:lnTo>
                    <a:pt x="2028" y="1228"/>
                  </a:lnTo>
                  <a:lnTo>
                    <a:pt x="2049" y="1131"/>
                  </a:lnTo>
                  <a:lnTo>
                    <a:pt x="1936" y="1109"/>
                  </a:lnTo>
                  <a:lnTo>
                    <a:pt x="1994" y="1019"/>
                  </a:lnTo>
                  <a:lnTo>
                    <a:pt x="2143" y="877"/>
                  </a:lnTo>
                  <a:lnTo>
                    <a:pt x="2088" y="765"/>
                  </a:lnTo>
                  <a:lnTo>
                    <a:pt x="2014" y="750"/>
                  </a:lnTo>
                  <a:lnTo>
                    <a:pt x="1780" y="740"/>
                  </a:lnTo>
                  <a:lnTo>
                    <a:pt x="1638" y="848"/>
                  </a:lnTo>
                  <a:lnTo>
                    <a:pt x="1523" y="657"/>
                  </a:lnTo>
                  <a:lnTo>
                    <a:pt x="1437" y="504"/>
                  </a:lnTo>
                  <a:lnTo>
                    <a:pt x="1511" y="348"/>
                  </a:lnTo>
                  <a:lnTo>
                    <a:pt x="1446" y="99"/>
                  </a:lnTo>
                  <a:lnTo>
                    <a:pt x="1453" y="65"/>
                  </a:lnTo>
                  <a:lnTo>
                    <a:pt x="1446" y="99"/>
                  </a:lnTo>
                  <a:lnTo>
                    <a:pt x="1113" y="0"/>
                  </a:lnTo>
                  <a:lnTo>
                    <a:pt x="996" y="181"/>
                  </a:lnTo>
                  <a:lnTo>
                    <a:pt x="902" y="435"/>
                  </a:lnTo>
                  <a:lnTo>
                    <a:pt x="645" y="352"/>
                  </a:lnTo>
                  <a:lnTo>
                    <a:pt x="135" y="527"/>
                  </a:lnTo>
                  <a:lnTo>
                    <a:pt x="0" y="977"/>
                  </a:lnTo>
                  <a:lnTo>
                    <a:pt x="60" y="1056"/>
                  </a:lnTo>
                  <a:lnTo>
                    <a:pt x="308" y="1002"/>
                  </a:lnTo>
                  <a:lnTo>
                    <a:pt x="535" y="1045"/>
                  </a:lnTo>
                  <a:lnTo>
                    <a:pt x="726" y="1252"/>
                  </a:lnTo>
                  <a:lnTo>
                    <a:pt x="959" y="1263"/>
                  </a:lnTo>
                  <a:lnTo>
                    <a:pt x="1057" y="1179"/>
                  </a:lnTo>
                  <a:lnTo>
                    <a:pt x="1146" y="1128"/>
                  </a:lnTo>
                  <a:lnTo>
                    <a:pt x="1282" y="1222"/>
                  </a:lnTo>
                  <a:lnTo>
                    <a:pt x="1516" y="1232"/>
                  </a:lnTo>
                  <a:lnTo>
                    <a:pt x="1753" y="1415"/>
                  </a:lnTo>
                  <a:lnTo>
                    <a:pt x="1910" y="1410"/>
                  </a:lnTo>
                  <a:lnTo>
                    <a:pt x="1934" y="1482"/>
                  </a:lnTo>
                  <a:lnTo>
                    <a:pt x="1868" y="1606"/>
                  </a:lnTo>
                  <a:lnTo>
                    <a:pt x="2064" y="1610"/>
                  </a:lnTo>
                  <a:lnTo>
                    <a:pt x="2104" y="1787"/>
                  </a:lnTo>
                  <a:lnTo>
                    <a:pt x="2203" y="1874"/>
                  </a:lnTo>
                  <a:lnTo>
                    <a:pt x="2392" y="1910"/>
                  </a:lnTo>
                  <a:lnTo>
                    <a:pt x="2439" y="2055"/>
                  </a:lnTo>
                  <a:lnTo>
                    <a:pt x="2487" y="2200"/>
                  </a:lnTo>
                  <a:lnTo>
                    <a:pt x="2579" y="2320"/>
                  </a:lnTo>
                  <a:lnTo>
                    <a:pt x="2544" y="2483"/>
                  </a:lnTo>
                  <a:lnTo>
                    <a:pt x="2419" y="2697"/>
                  </a:lnTo>
                  <a:lnTo>
                    <a:pt x="2260" y="2701"/>
                  </a:lnTo>
                  <a:lnTo>
                    <a:pt x="2113" y="2842"/>
                  </a:lnTo>
                  <a:lnTo>
                    <a:pt x="2084" y="2972"/>
                  </a:lnTo>
                  <a:lnTo>
                    <a:pt x="1813" y="2955"/>
                  </a:lnTo>
                  <a:lnTo>
                    <a:pt x="1874" y="3035"/>
                  </a:lnTo>
                  <a:lnTo>
                    <a:pt x="1980" y="3089"/>
                  </a:lnTo>
                  <a:lnTo>
                    <a:pt x="1997" y="3194"/>
                  </a:lnTo>
                  <a:lnTo>
                    <a:pt x="2089" y="3313"/>
                  </a:lnTo>
                  <a:lnTo>
                    <a:pt x="2178" y="3263"/>
                  </a:lnTo>
                  <a:lnTo>
                    <a:pt x="2132" y="3118"/>
                  </a:lnTo>
                  <a:lnTo>
                    <a:pt x="2424" y="3038"/>
                  </a:lnTo>
                  <a:lnTo>
                    <a:pt x="2447" y="3110"/>
                  </a:lnTo>
                  <a:lnTo>
                    <a:pt x="2389" y="3201"/>
                  </a:lnTo>
                  <a:lnTo>
                    <a:pt x="2451" y="3281"/>
                  </a:lnTo>
                  <a:lnTo>
                    <a:pt x="2707" y="3364"/>
                  </a:lnTo>
                  <a:lnTo>
                    <a:pt x="2807" y="3451"/>
                  </a:lnTo>
                  <a:lnTo>
                    <a:pt x="2734" y="3606"/>
                  </a:lnTo>
                  <a:lnTo>
                    <a:pt x="2894" y="3773"/>
                  </a:lnTo>
                  <a:lnTo>
                    <a:pt x="3127" y="3783"/>
                  </a:lnTo>
                  <a:lnTo>
                    <a:pt x="3299" y="3715"/>
                  </a:lnTo>
                  <a:lnTo>
                    <a:pt x="3451" y="3744"/>
                  </a:lnTo>
                  <a:lnTo>
                    <a:pt x="3467" y="3849"/>
                  </a:lnTo>
                  <a:lnTo>
                    <a:pt x="3529" y="3929"/>
                  </a:lnTo>
                  <a:lnTo>
                    <a:pt x="3559" y="3969"/>
                  </a:lnTo>
                  <a:lnTo>
                    <a:pt x="3598" y="3976"/>
                  </a:lnTo>
                  <a:lnTo>
                    <a:pt x="3635" y="3983"/>
                  </a:lnTo>
                  <a:lnTo>
                    <a:pt x="3673" y="3990"/>
                  </a:lnTo>
                  <a:lnTo>
                    <a:pt x="3755" y="3972"/>
                  </a:lnTo>
                  <a:lnTo>
                    <a:pt x="3800" y="3946"/>
                  </a:lnTo>
                  <a:lnTo>
                    <a:pt x="3890" y="3896"/>
                  </a:lnTo>
                  <a:lnTo>
                    <a:pt x="3934" y="3870"/>
                  </a:lnTo>
                  <a:lnTo>
                    <a:pt x="3939" y="3667"/>
                  </a:lnTo>
                  <a:lnTo>
                    <a:pt x="4103" y="3631"/>
                  </a:lnTo>
                  <a:lnTo>
                    <a:pt x="4118" y="3566"/>
                  </a:lnTo>
                  <a:lnTo>
                    <a:pt x="4108" y="3427"/>
                  </a:lnTo>
                  <a:lnTo>
                    <a:pt x="4153" y="3402"/>
                  </a:lnTo>
                  <a:lnTo>
                    <a:pt x="4091" y="3322"/>
                  </a:lnTo>
                  <a:lnTo>
                    <a:pt x="4024" y="3276"/>
                  </a:lnTo>
                  <a:lnTo>
                    <a:pt x="4113" y="3225"/>
                  </a:lnTo>
                  <a:lnTo>
                    <a:pt x="4089" y="3152"/>
                  </a:lnTo>
                  <a:lnTo>
                    <a:pt x="4217" y="3109"/>
                  </a:lnTo>
                  <a:lnTo>
                    <a:pt x="4277" y="3189"/>
                  </a:lnTo>
                  <a:lnTo>
                    <a:pt x="4525" y="3134"/>
                  </a:lnTo>
                  <a:lnTo>
                    <a:pt x="4546" y="3036"/>
                  </a:lnTo>
                  <a:lnTo>
                    <a:pt x="4711" y="3000"/>
                  </a:lnTo>
                  <a:lnTo>
                    <a:pt x="4702" y="2862"/>
                  </a:lnTo>
                  <a:lnTo>
                    <a:pt x="4768" y="2739"/>
                  </a:lnTo>
                  <a:lnTo>
                    <a:pt x="4713" y="2626"/>
                  </a:lnTo>
                  <a:lnTo>
                    <a:pt x="4419" y="2535"/>
                  </a:lnTo>
                  <a:lnTo>
                    <a:pt x="4154" y="2485"/>
                  </a:lnTo>
                  <a:lnTo>
                    <a:pt x="4062" y="2365"/>
                  </a:lnTo>
                  <a:lnTo>
                    <a:pt x="4017" y="2391"/>
                  </a:lnTo>
                  <a:lnTo>
                    <a:pt x="3961" y="2652"/>
                  </a:lnTo>
                  <a:lnTo>
                    <a:pt x="3971" y="2790"/>
                  </a:lnTo>
                  <a:lnTo>
                    <a:pt x="3778" y="2957"/>
                  </a:lnTo>
                  <a:lnTo>
                    <a:pt x="3514" y="2907"/>
                  </a:lnTo>
                  <a:lnTo>
                    <a:pt x="3301" y="279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8" name="Freeform 249"/>
            <p:cNvSpPr>
              <a:spLocks/>
            </p:cNvSpPr>
            <p:nvPr/>
          </p:nvSpPr>
          <p:spPr bwMode="gray">
            <a:xfrm>
              <a:off x="220" y="1238"/>
              <a:ext cx="962" cy="742"/>
            </a:xfrm>
            <a:custGeom>
              <a:avLst/>
              <a:gdLst>
                <a:gd name="T0" fmla="*/ 0 w 6127"/>
                <a:gd name="T1" fmla="*/ 0 h 4373"/>
                <a:gd name="T2" fmla="*/ 0 w 6127"/>
                <a:gd name="T3" fmla="*/ 0 h 4373"/>
                <a:gd name="T4" fmla="*/ 0 w 6127"/>
                <a:gd name="T5" fmla="*/ 0 h 4373"/>
                <a:gd name="T6" fmla="*/ 0 w 6127"/>
                <a:gd name="T7" fmla="*/ 0 h 4373"/>
                <a:gd name="T8" fmla="*/ 0 w 6127"/>
                <a:gd name="T9" fmla="*/ 0 h 4373"/>
                <a:gd name="T10" fmla="*/ 0 w 6127"/>
                <a:gd name="T11" fmla="*/ 0 h 4373"/>
                <a:gd name="T12" fmla="*/ 0 w 6127"/>
                <a:gd name="T13" fmla="*/ 0 h 4373"/>
                <a:gd name="T14" fmla="*/ 0 w 6127"/>
                <a:gd name="T15" fmla="*/ 0 h 4373"/>
                <a:gd name="T16" fmla="*/ 0 w 6127"/>
                <a:gd name="T17" fmla="*/ 0 h 4373"/>
                <a:gd name="T18" fmla="*/ 0 w 6127"/>
                <a:gd name="T19" fmla="*/ 0 h 4373"/>
                <a:gd name="T20" fmla="*/ 0 w 6127"/>
                <a:gd name="T21" fmla="*/ 0 h 4373"/>
                <a:gd name="T22" fmla="*/ 0 w 6127"/>
                <a:gd name="T23" fmla="*/ 0 h 4373"/>
                <a:gd name="T24" fmla="*/ 0 w 6127"/>
                <a:gd name="T25" fmla="*/ 0 h 4373"/>
                <a:gd name="T26" fmla="*/ 0 w 6127"/>
                <a:gd name="T27" fmla="*/ 0 h 4373"/>
                <a:gd name="T28" fmla="*/ 0 w 6127"/>
                <a:gd name="T29" fmla="*/ 0 h 4373"/>
                <a:gd name="T30" fmla="*/ 0 w 6127"/>
                <a:gd name="T31" fmla="*/ 0 h 4373"/>
                <a:gd name="T32" fmla="*/ 0 w 6127"/>
                <a:gd name="T33" fmla="*/ 0 h 4373"/>
                <a:gd name="T34" fmla="*/ 0 w 6127"/>
                <a:gd name="T35" fmla="*/ 0 h 4373"/>
                <a:gd name="T36" fmla="*/ 0 w 6127"/>
                <a:gd name="T37" fmla="*/ 0 h 4373"/>
                <a:gd name="T38" fmla="*/ 0 w 6127"/>
                <a:gd name="T39" fmla="*/ 0 h 4373"/>
                <a:gd name="T40" fmla="*/ 0 w 6127"/>
                <a:gd name="T41" fmla="*/ 0 h 4373"/>
                <a:gd name="T42" fmla="*/ 0 w 6127"/>
                <a:gd name="T43" fmla="*/ 0 h 4373"/>
                <a:gd name="T44" fmla="*/ 0 w 6127"/>
                <a:gd name="T45" fmla="*/ 0 h 4373"/>
                <a:gd name="T46" fmla="*/ 0 w 6127"/>
                <a:gd name="T47" fmla="*/ 0 h 4373"/>
                <a:gd name="T48" fmla="*/ 0 w 6127"/>
                <a:gd name="T49" fmla="*/ 0 h 4373"/>
                <a:gd name="T50" fmla="*/ 0 w 6127"/>
                <a:gd name="T51" fmla="*/ 0 h 4373"/>
                <a:gd name="T52" fmla="*/ 0 w 6127"/>
                <a:gd name="T53" fmla="*/ 0 h 4373"/>
                <a:gd name="T54" fmla="*/ 0 w 6127"/>
                <a:gd name="T55" fmla="*/ 0 h 4373"/>
                <a:gd name="T56" fmla="*/ 0 w 6127"/>
                <a:gd name="T57" fmla="*/ 0 h 4373"/>
                <a:gd name="T58" fmla="*/ 0 w 6127"/>
                <a:gd name="T59" fmla="*/ 0 h 4373"/>
                <a:gd name="T60" fmla="*/ 0 w 6127"/>
                <a:gd name="T61" fmla="*/ 0 h 4373"/>
                <a:gd name="T62" fmla="*/ 0 w 6127"/>
                <a:gd name="T63" fmla="*/ 0 h 4373"/>
                <a:gd name="T64" fmla="*/ 0 w 6127"/>
                <a:gd name="T65" fmla="*/ 0 h 4373"/>
                <a:gd name="T66" fmla="*/ 0 w 6127"/>
                <a:gd name="T67" fmla="*/ 0 h 4373"/>
                <a:gd name="T68" fmla="*/ 0 w 6127"/>
                <a:gd name="T69" fmla="*/ 0 h 4373"/>
                <a:gd name="T70" fmla="*/ 0 w 6127"/>
                <a:gd name="T71" fmla="*/ 0 h 4373"/>
                <a:gd name="T72" fmla="*/ 0 w 6127"/>
                <a:gd name="T73" fmla="*/ 0 h 4373"/>
                <a:gd name="T74" fmla="*/ 0 w 6127"/>
                <a:gd name="T75" fmla="*/ 0 h 4373"/>
                <a:gd name="T76" fmla="*/ 0 w 6127"/>
                <a:gd name="T77" fmla="*/ 0 h 4373"/>
                <a:gd name="T78" fmla="*/ 0 w 6127"/>
                <a:gd name="T79" fmla="*/ 0 h 4373"/>
                <a:gd name="T80" fmla="*/ 0 w 6127"/>
                <a:gd name="T81" fmla="*/ 0 h 4373"/>
                <a:gd name="T82" fmla="*/ 0 w 6127"/>
                <a:gd name="T83" fmla="*/ 0 h 4373"/>
                <a:gd name="T84" fmla="*/ 0 w 6127"/>
                <a:gd name="T85" fmla="*/ 0 h 4373"/>
                <a:gd name="T86" fmla="*/ 0 w 6127"/>
                <a:gd name="T87" fmla="*/ 0 h 4373"/>
                <a:gd name="T88" fmla="*/ 0 w 6127"/>
                <a:gd name="T89" fmla="*/ 0 h 4373"/>
                <a:gd name="T90" fmla="*/ 0 w 6127"/>
                <a:gd name="T91" fmla="*/ 0 h 4373"/>
                <a:gd name="T92" fmla="*/ 0 w 6127"/>
                <a:gd name="T93" fmla="*/ 0 h 4373"/>
                <a:gd name="T94" fmla="*/ 0 w 6127"/>
                <a:gd name="T95" fmla="*/ 0 h 4373"/>
                <a:gd name="T96" fmla="*/ 0 w 6127"/>
                <a:gd name="T97" fmla="*/ 0 h 4373"/>
                <a:gd name="T98" fmla="*/ 0 w 6127"/>
                <a:gd name="T99" fmla="*/ 0 h 4373"/>
                <a:gd name="T100" fmla="*/ 0 w 6127"/>
                <a:gd name="T101" fmla="*/ 0 h 4373"/>
                <a:gd name="T102" fmla="*/ 0 w 6127"/>
                <a:gd name="T103" fmla="*/ 0 h 4373"/>
                <a:gd name="T104" fmla="*/ 0 w 6127"/>
                <a:gd name="T105" fmla="*/ 0 h 4373"/>
                <a:gd name="T106" fmla="*/ 0 w 6127"/>
                <a:gd name="T107" fmla="*/ 0 h 4373"/>
                <a:gd name="T108" fmla="*/ 0 w 6127"/>
                <a:gd name="T109" fmla="*/ 0 h 4373"/>
                <a:gd name="T110" fmla="*/ 0 w 6127"/>
                <a:gd name="T111" fmla="*/ 0 h 4373"/>
                <a:gd name="T112" fmla="*/ 0 w 6127"/>
                <a:gd name="T113" fmla="*/ 0 h 4373"/>
                <a:gd name="T114" fmla="*/ 0 w 6127"/>
                <a:gd name="T115" fmla="*/ 0 h 4373"/>
                <a:gd name="T116" fmla="*/ 0 w 6127"/>
                <a:gd name="T117" fmla="*/ 0 h 4373"/>
                <a:gd name="T118" fmla="*/ 0 w 6127"/>
                <a:gd name="T119" fmla="*/ 0 h 4373"/>
                <a:gd name="T120" fmla="*/ 0 w 6127"/>
                <a:gd name="T121" fmla="*/ 0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127"/>
                <a:gd name="T184" fmla="*/ 0 h 4373"/>
                <a:gd name="T185" fmla="*/ 6127 w 6127"/>
                <a:gd name="T186" fmla="*/ 4373 h 437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127" h="4373">
                  <a:moveTo>
                    <a:pt x="304" y="3799"/>
                  </a:moveTo>
                  <a:lnTo>
                    <a:pt x="537" y="3810"/>
                  </a:lnTo>
                  <a:lnTo>
                    <a:pt x="610" y="3655"/>
                  </a:lnTo>
                  <a:lnTo>
                    <a:pt x="782" y="3585"/>
                  </a:lnTo>
                  <a:lnTo>
                    <a:pt x="1009" y="3628"/>
                  </a:lnTo>
                  <a:lnTo>
                    <a:pt x="1094" y="3781"/>
                  </a:lnTo>
                  <a:lnTo>
                    <a:pt x="1379" y="3734"/>
                  </a:lnTo>
                  <a:lnTo>
                    <a:pt x="1742" y="3871"/>
                  </a:lnTo>
                  <a:lnTo>
                    <a:pt x="1834" y="3990"/>
                  </a:lnTo>
                  <a:lnTo>
                    <a:pt x="2332" y="4051"/>
                  </a:lnTo>
                  <a:lnTo>
                    <a:pt x="2504" y="3982"/>
                  </a:lnTo>
                  <a:lnTo>
                    <a:pt x="2799" y="4073"/>
                  </a:lnTo>
                  <a:lnTo>
                    <a:pt x="3009" y="4011"/>
                  </a:lnTo>
                  <a:lnTo>
                    <a:pt x="3153" y="4072"/>
                  </a:lnTo>
                  <a:lnTo>
                    <a:pt x="3639" y="4370"/>
                  </a:lnTo>
                  <a:lnTo>
                    <a:pt x="3835" y="4373"/>
                  </a:lnTo>
                  <a:lnTo>
                    <a:pt x="3870" y="4210"/>
                  </a:lnTo>
                  <a:lnTo>
                    <a:pt x="4131" y="4090"/>
                  </a:lnTo>
                  <a:lnTo>
                    <a:pt x="3933" y="3916"/>
                  </a:lnTo>
                  <a:lnTo>
                    <a:pt x="3945" y="3680"/>
                  </a:lnTo>
                  <a:lnTo>
                    <a:pt x="4110" y="3644"/>
                  </a:lnTo>
                  <a:lnTo>
                    <a:pt x="4999" y="3712"/>
                  </a:lnTo>
                  <a:lnTo>
                    <a:pt x="5142" y="3230"/>
                  </a:lnTo>
                  <a:lnTo>
                    <a:pt x="5659" y="3022"/>
                  </a:lnTo>
                  <a:lnTo>
                    <a:pt x="5916" y="3105"/>
                  </a:lnTo>
                  <a:lnTo>
                    <a:pt x="6010" y="2851"/>
                  </a:lnTo>
                  <a:lnTo>
                    <a:pt x="6127" y="2670"/>
                  </a:lnTo>
                  <a:lnTo>
                    <a:pt x="6104" y="2598"/>
                  </a:lnTo>
                  <a:lnTo>
                    <a:pt x="6088" y="2493"/>
                  </a:lnTo>
                  <a:lnTo>
                    <a:pt x="6078" y="2355"/>
                  </a:lnTo>
                  <a:lnTo>
                    <a:pt x="6016" y="2276"/>
                  </a:lnTo>
                  <a:lnTo>
                    <a:pt x="6000" y="2171"/>
                  </a:lnTo>
                  <a:lnTo>
                    <a:pt x="5931" y="2123"/>
                  </a:lnTo>
                  <a:lnTo>
                    <a:pt x="5945" y="2058"/>
                  </a:lnTo>
                  <a:lnTo>
                    <a:pt x="5832" y="2036"/>
                  </a:lnTo>
                  <a:lnTo>
                    <a:pt x="5757" y="2022"/>
                  </a:lnTo>
                  <a:lnTo>
                    <a:pt x="5688" y="1975"/>
                  </a:lnTo>
                  <a:lnTo>
                    <a:pt x="5619" y="1928"/>
                  </a:lnTo>
                  <a:lnTo>
                    <a:pt x="5559" y="1848"/>
                  </a:lnTo>
                  <a:lnTo>
                    <a:pt x="5490" y="1801"/>
                  </a:lnTo>
                  <a:lnTo>
                    <a:pt x="5377" y="1779"/>
                  </a:lnTo>
                  <a:lnTo>
                    <a:pt x="5308" y="1732"/>
                  </a:lnTo>
                  <a:lnTo>
                    <a:pt x="5202" y="1678"/>
                  </a:lnTo>
                  <a:lnTo>
                    <a:pt x="5051" y="1649"/>
                  </a:lnTo>
                  <a:lnTo>
                    <a:pt x="4975" y="1635"/>
                  </a:lnTo>
                  <a:lnTo>
                    <a:pt x="4862" y="1613"/>
                  </a:lnTo>
                  <a:lnTo>
                    <a:pt x="4787" y="1598"/>
                  </a:lnTo>
                  <a:lnTo>
                    <a:pt x="4725" y="1518"/>
                  </a:lnTo>
                  <a:lnTo>
                    <a:pt x="4739" y="1454"/>
                  </a:lnTo>
                  <a:lnTo>
                    <a:pt x="4754" y="1388"/>
                  </a:lnTo>
                  <a:lnTo>
                    <a:pt x="4888" y="1312"/>
                  </a:lnTo>
                  <a:lnTo>
                    <a:pt x="4895" y="1280"/>
                  </a:lnTo>
                  <a:lnTo>
                    <a:pt x="4871" y="1207"/>
                  </a:lnTo>
                  <a:lnTo>
                    <a:pt x="4923" y="1149"/>
                  </a:lnTo>
                  <a:lnTo>
                    <a:pt x="4944" y="1051"/>
                  </a:lnTo>
                  <a:lnTo>
                    <a:pt x="4965" y="953"/>
                  </a:lnTo>
                  <a:lnTo>
                    <a:pt x="4904" y="873"/>
                  </a:lnTo>
                  <a:lnTo>
                    <a:pt x="4925" y="776"/>
                  </a:lnTo>
                  <a:lnTo>
                    <a:pt x="4857" y="728"/>
                  </a:lnTo>
                  <a:lnTo>
                    <a:pt x="4871" y="663"/>
                  </a:lnTo>
                  <a:lnTo>
                    <a:pt x="4847" y="591"/>
                  </a:lnTo>
                  <a:lnTo>
                    <a:pt x="4740" y="536"/>
                  </a:lnTo>
                  <a:lnTo>
                    <a:pt x="4703" y="529"/>
                  </a:lnTo>
                  <a:lnTo>
                    <a:pt x="4673" y="490"/>
                  </a:lnTo>
                  <a:lnTo>
                    <a:pt x="4627" y="515"/>
                  </a:lnTo>
                  <a:lnTo>
                    <a:pt x="4566" y="435"/>
                  </a:lnTo>
                  <a:lnTo>
                    <a:pt x="4573" y="403"/>
                  </a:lnTo>
                  <a:lnTo>
                    <a:pt x="4556" y="297"/>
                  </a:lnTo>
                  <a:lnTo>
                    <a:pt x="4457" y="210"/>
                  </a:lnTo>
                  <a:lnTo>
                    <a:pt x="4434" y="138"/>
                  </a:lnTo>
                  <a:lnTo>
                    <a:pt x="4358" y="123"/>
                  </a:lnTo>
                  <a:lnTo>
                    <a:pt x="4372" y="58"/>
                  </a:lnTo>
                  <a:lnTo>
                    <a:pt x="4146" y="14"/>
                  </a:lnTo>
                  <a:lnTo>
                    <a:pt x="4071" y="0"/>
                  </a:lnTo>
                  <a:lnTo>
                    <a:pt x="3988" y="18"/>
                  </a:lnTo>
                  <a:lnTo>
                    <a:pt x="3867" y="29"/>
                  </a:lnTo>
                  <a:lnTo>
                    <a:pt x="3778" y="80"/>
                  </a:lnTo>
                  <a:lnTo>
                    <a:pt x="3688" y="132"/>
                  </a:lnTo>
                  <a:lnTo>
                    <a:pt x="3653" y="294"/>
                  </a:lnTo>
                  <a:lnTo>
                    <a:pt x="3684" y="334"/>
                  </a:lnTo>
                  <a:lnTo>
                    <a:pt x="3625" y="425"/>
                  </a:lnTo>
                  <a:lnTo>
                    <a:pt x="3610" y="490"/>
                  </a:lnTo>
                  <a:lnTo>
                    <a:pt x="3536" y="475"/>
                  </a:lnTo>
                  <a:lnTo>
                    <a:pt x="3446" y="526"/>
                  </a:lnTo>
                  <a:lnTo>
                    <a:pt x="3453" y="494"/>
                  </a:lnTo>
                  <a:lnTo>
                    <a:pt x="3265" y="458"/>
                  </a:lnTo>
                  <a:lnTo>
                    <a:pt x="3120" y="397"/>
                  </a:lnTo>
                  <a:lnTo>
                    <a:pt x="3082" y="389"/>
                  </a:lnTo>
                  <a:lnTo>
                    <a:pt x="2958" y="603"/>
                  </a:lnTo>
                  <a:lnTo>
                    <a:pt x="2951" y="635"/>
                  </a:lnTo>
                  <a:lnTo>
                    <a:pt x="2802" y="777"/>
                  </a:lnTo>
                  <a:lnTo>
                    <a:pt x="2864" y="857"/>
                  </a:lnTo>
                  <a:lnTo>
                    <a:pt x="2850" y="923"/>
                  </a:lnTo>
                  <a:lnTo>
                    <a:pt x="2805" y="948"/>
                  </a:lnTo>
                  <a:lnTo>
                    <a:pt x="2812" y="915"/>
                  </a:lnTo>
                  <a:lnTo>
                    <a:pt x="2774" y="907"/>
                  </a:lnTo>
                  <a:lnTo>
                    <a:pt x="2736" y="900"/>
                  </a:lnTo>
                  <a:lnTo>
                    <a:pt x="2699" y="893"/>
                  </a:lnTo>
                  <a:lnTo>
                    <a:pt x="2661" y="886"/>
                  </a:lnTo>
                  <a:lnTo>
                    <a:pt x="2623" y="879"/>
                  </a:lnTo>
                  <a:lnTo>
                    <a:pt x="2630" y="847"/>
                  </a:lnTo>
                  <a:lnTo>
                    <a:pt x="2554" y="831"/>
                  </a:lnTo>
                  <a:lnTo>
                    <a:pt x="2472" y="850"/>
                  </a:lnTo>
                  <a:lnTo>
                    <a:pt x="2427" y="875"/>
                  </a:lnTo>
                  <a:lnTo>
                    <a:pt x="2345" y="893"/>
                  </a:lnTo>
                  <a:lnTo>
                    <a:pt x="2301" y="919"/>
                  </a:lnTo>
                  <a:lnTo>
                    <a:pt x="2269" y="879"/>
                  </a:lnTo>
                  <a:lnTo>
                    <a:pt x="2262" y="911"/>
                  </a:lnTo>
                  <a:lnTo>
                    <a:pt x="2180" y="930"/>
                  </a:lnTo>
                  <a:lnTo>
                    <a:pt x="2135" y="956"/>
                  </a:lnTo>
                  <a:lnTo>
                    <a:pt x="2097" y="948"/>
                  </a:lnTo>
                  <a:lnTo>
                    <a:pt x="2121" y="1021"/>
                  </a:lnTo>
                  <a:lnTo>
                    <a:pt x="2159" y="1028"/>
                  </a:lnTo>
                  <a:lnTo>
                    <a:pt x="2196" y="1035"/>
                  </a:lnTo>
                  <a:lnTo>
                    <a:pt x="2234" y="1043"/>
                  </a:lnTo>
                  <a:lnTo>
                    <a:pt x="2265" y="1082"/>
                  </a:lnTo>
                  <a:lnTo>
                    <a:pt x="2258" y="1115"/>
                  </a:lnTo>
                  <a:lnTo>
                    <a:pt x="2221" y="1108"/>
                  </a:lnTo>
                  <a:lnTo>
                    <a:pt x="2214" y="1140"/>
                  </a:lnTo>
                  <a:lnTo>
                    <a:pt x="2206" y="1173"/>
                  </a:lnTo>
                  <a:lnTo>
                    <a:pt x="2199" y="1206"/>
                  </a:lnTo>
                  <a:lnTo>
                    <a:pt x="2192" y="1238"/>
                  </a:lnTo>
                  <a:lnTo>
                    <a:pt x="2185" y="1270"/>
                  </a:lnTo>
                  <a:lnTo>
                    <a:pt x="2178" y="1304"/>
                  </a:lnTo>
                  <a:lnTo>
                    <a:pt x="2171" y="1336"/>
                  </a:lnTo>
                  <a:lnTo>
                    <a:pt x="2164" y="1369"/>
                  </a:lnTo>
                  <a:lnTo>
                    <a:pt x="2150" y="1434"/>
                  </a:lnTo>
                  <a:lnTo>
                    <a:pt x="2143" y="1467"/>
                  </a:lnTo>
                  <a:lnTo>
                    <a:pt x="2166" y="1540"/>
                  </a:lnTo>
                  <a:lnTo>
                    <a:pt x="2146" y="1637"/>
                  </a:lnTo>
                  <a:lnTo>
                    <a:pt x="2139" y="1670"/>
                  </a:lnTo>
                  <a:lnTo>
                    <a:pt x="2100" y="1663"/>
                  </a:lnTo>
                  <a:lnTo>
                    <a:pt x="2056" y="1688"/>
                  </a:lnTo>
                  <a:lnTo>
                    <a:pt x="2018" y="1681"/>
                  </a:lnTo>
                  <a:lnTo>
                    <a:pt x="2011" y="1714"/>
                  </a:lnTo>
                  <a:lnTo>
                    <a:pt x="2049" y="1721"/>
                  </a:lnTo>
                  <a:lnTo>
                    <a:pt x="2042" y="1753"/>
                  </a:lnTo>
                  <a:lnTo>
                    <a:pt x="2065" y="1826"/>
                  </a:lnTo>
                  <a:lnTo>
                    <a:pt x="2174" y="2050"/>
                  </a:lnTo>
                  <a:lnTo>
                    <a:pt x="2167" y="2083"/>
                  </a:lnTo>
                  <a:lnTo>
                    <a:pt x="2084" y="2101"/>
                  </a:lnTo>
                  <a:lnTo>
                    <a:pt x="2077" y="2134"/>
                  </a:lnTo>
                  <a:lnTo>
                    <a:pt x="2040" y="2126"/>
                  </a:lnTo>
                  <a:lnTo>
                    <a:pt x="1951" y="2178"/>
                  </a:lnTo>
                  <a:lnTo>
                    <a:pt x="1882" y="2130"/>
                  </a:lnTo>
                  <a:lnTo>
                    <a:pt x="1844" y="2123"/>
                  </a:lnTo>
                  <a:lnTo>
                    <a:pt x="1806" y="2116"/>
                  </a:lnTo>
                  <a:lnTo>
                    <a:pt x="1799" y="2148"/>
                  </a:lnTo>
                  <a:lnTo>
                    <a:pt x="1754" y="2174"/>
                  </a:lnTo>
                  <a:lnTo>
                    <a:pt x="1672" y="2192"/>
                  </a:lnTo>
                  <a:lnTo>
                    <a:pt x="1634" y="2185"/>
                  </a:lnTo>
                  <a:lnTo>
                    <a:pt x="1589" y="2210"/>
                  </a:lnTo>
                  <a:lnTo>
                    <a:pt x="1545" y="2235"/>
                  </a:lnTo>
                  <a:lnTo>
                    <a:pt x="1538" y="2269"/>
                  </a:lnTo>
                  <a:lnTo>
                    <a:pt x="1469" y="2221"/>
                  </a:lnTo>
                  <a:lnTo>
                    <a:pt x="1386" y="2240"/>
                  </a:lnTo>
                  <a:lnTo>
                    <a:pt x="1349" y="2232"/>
                  </a:lnTo>
                  <a:lnTo>
                    <a:pt x="1274" y="2218"/>
                  </a:lnTo>
                  <a:lnTo>
                    <a:pt x="1160" y="2196"/>
                  </a:lnTo>
                  <a:lnTo>
                    <a:pt x="1085" y="2182"/>
                  </a:lnTo>
                  <a:lnTo>
                    <a:pt x="1040" y="2207"/>
                  </a:lnTo>
                  <a:lnTo>
                    <a:pt x="995" y="2232"/>
                  </a:lnTo>
                  <a:lnTo>
                    <a:pt x="987" y="2266"/>
                  </a:lnTo>
                  <a:lnTo>
                    <a:pt x="980" y="2298"/>
                  </a:lnTo>
                  <a:lnTo>
                    <a:pt x="936" y="2323"/>
                  </a:lnTo>
                  <a:lnTo>
                    <a:pt x="861" y="2309"/>
                  </a:lnTo>
                  <a:lnTo>
                    <a:pt x="868" y="2276"/>
                  </a:lnTo>
                  <a:lnTo>
                    <a:pt x="823" y="2301"/>
                  </a:lnTo>
                  <a:lnTo>
                    <a:pt x="785" y="2294"/>
                  </a:lnTo>
                  <a:lnTo>
                    <a:pt x="748" y="2287"/>
                  </a:lnTo>
                  <a:lnTo>
                    <a:pt x="709" y="2280"/>
                  </a:lnTo>
                  <a:lnTo>
                    <a:pt x="716" y="2248"/>
                  </a:lnTo>
                  <a:lnTo>
                    <a:pt x="723" y="2215"/>
                  </a:lnTo>
                  <a:lnTo>
                    <a:pt x="731" y="2182"/>
                  </a:lnTo>
                  <a:lnTo>
                    <a:pt x="693" y="2175"/>
                  </a:lnTo>
                  <a:lnTo>
                    <a:pt x="656" y="2168"/>
                  </a:lnTo>
                  <a:lnTo>
                    <a:pt x="617" y="2161"/>
                  </a:lnTo>
                  <a:lnTo>
                    <a:pt x="580" y="2154"/>
                  </a:lnTo>
                  <a:lnTo>
                    <a:pt x="587" y="2120"/>
                  </a:lnTo>
                  <a:lnTo>
                    <a:pt x="549" y="2113"/>
                  </a:lnTo>
                  <a:lnTo>
                    <a:pt x="542" y="2146"/>
                  </a:lnTo>
                  <a:lnTo>
                    <a:pt x="535" y="2179"/>
                  </a:lnTo>
                  <a:lnTo>
                    <a:pt x="497" y="2172"/>
                  </a:lnTo>
                  <a:lnTo>
                    <a:pt x="459" y="2165"/>
                  </a:lnTo>
                  <a:lnTo>
                    <a:pt x="422" y="2157"/>
                  </a:lnTo>
                  <a:lnTo>
                    <a:pt x="377" y="2183"/>
                  </a:lnTo>
                  <a:lnTo>
                    <a:pt x="339" y="2175"/>
                  </a:lnTo>
                  <a:lnTo>
                    <a:pt x="302" y="2168"/>
                  </a:lnTo>
                  <a:lnTo>
                    <a:pt x="264" y="2161"/>
                  </a:lnTo>
                  <a:lnTo>
                    <a:pt x="219" y="2186"/>
                  </a:lnTo>
                  <a:lnTo>
                    <a:pt x="212" y="2219"/>
                  </a:lnTo>
                  <a:lnTo>
                    <a:pt x="167" y="2245"/>
                  </a:lnTo>
                  <a:lnTo>
                    <a:pt x="160" y="2277"/>
                  </a:lnTo>
                  <a:lnTo>
                    <a:pt x="197" y="2284"/>
                  </a:lnTo>
                  <a:lnTo>
                    <a:pt x="146" y="2343"/>
                  </a:lnTo>
                  <a:lnTo>
                    <a:pt x="108" y="2335"/>
                  </a:lnTo>
                  <a:lnTo>
                    <a:pt x="57" y="2393"/>
                  </a:lnTo>
                  <a:lnTo>
                    <a:pt x="36" y="2491"/>
                  </a:lnTo>
                  <a:lnTo>
                    <a:pt x="66" y="2531"/>
                  </a:lnTo>
                  <a:lnTo>
                    <a:pt x="29" y="2524"/>
                  </a:lnTo>
                  <a:lnTo>
                    <a:pt x="21" y="2556"/>
                  </a:lnTo>
                  <a:lnTo>
                    <a:pt x="7" y="2622"/>
                  </a:lnTo>
                  <a:lnTo>
                    <a:pt x="0" y="2654"/>
                  </a:lnTo>
                  <a:lnTo>
                    <a:pt x="38" y="2661"/>
                  </a:lnTo>
                  <a:lnTo>
                    <a:pt x="45" y="2629"/>
                  </a:lnTo>
                  <a:lnTo>
                    <a:pt x="83" y="2636"/>
                  </a:lnTo>
                  <a:lnTo>
                    <a:pt x="158" y="2650"/>
                  </a:lnTo>
                  <a:lnTo>
                    <a:pt x="195" y="2657"/>
                  </a:lnTo>
                  <a:lnTo>
                    <a:pt x="189" y="2691"/>
                  </a:lnTo>
                  <a:lnTo>
                    <a:pt x="220" y="2730"/>
                  </a:lnTo>
                  <a:lnTo>
                    <a:pt x="250" y="2770"/>
                  </a:lnTo>
                  <a:lnTo>
                    <a:pt x="243" y="2803"/>
                  </a:lnTo>
                  <a:lnTo>
                    <a:pt x="236" y="2835"/>
                  </a:lnTo>
                  <a:lnTo>
                    <a:pt x="191" y="2861"/>
                  </a:lnTo>
                  <a:lnTo>
                    <a:pt x="184" y="2893"/>
                  </a:lnTo>
                  <a:lnTo>
                    <a:pt x="215" y="2933"/>
                  </a:lnTo>
                  <a:lnTo>
                    <a:pt x="209" y="2966"/>
                  </a:lnTo>
                  <a:lnTo>
                    <a:pt x="194" y="3032"/>
                  </a:lnTo>
                  <a:lnTo>
                    <a:pt x="187" y="3064"/>
                  </a:lnTo>
                  <a:lnTo>
                    <a:pt x="180" y="3096"/>
                  </a:lnTo>
                  <a:lnTo>
                    <a:pt x="173" y="3129"/>
                  </a:lnTo>
                  <a:lnTo>
                    <a:pt x="159" y="3194"/>
                  </a:lnTo>
                  <a:lnTo>
                    <a:pt x="152" y="3227"/>
                  </a:lnTo>
                  <a:lnTo>
                    <a:pt x="76" y="3213"/>
                  </a:lnTo>
                  <a:lnTo>
                    <a:pt x="39" y="3206"/>
                  </a:lnTo>
                  <a:lnTo>
                    <a:pt x="32" y="3238"/>
                  </a:lnTo>
                  <a:lnTo>
                    <a:pt x="24" y="3270"/>
                  </a:lnTo>
                  <a:lnTo>
                    <a:pt x="62" y="3277"/>
                  </a:lnTo>
                  <a:lnTo>
                    <a:pt x="107" y="3252"/>
                  </a:lnTo>
                  <a:lnTo>
                    <a:pt x="145" y="3259"/>
                  </a:lnTo>
                  <a:lnTo>
                    <a:pt x="175" y="3300"/>
                  </a:lnTo>
                  <a:lnTo>
                    <a:pt x="168" y="3332"/>
                  </a:lnTo>
                  <a:lnTo>
                    <a:pt x="199" y="3371"/>
                  </a:lnTo>
                  <a:lnTo>
                    <a:pt x="192" y="3405"/>
                  </a:lnTo>
                  <a:lnTo>
                    <a:pt x="230" y="3412"/>
                  </a:lnTo>
                  <a:lnTo>
                    <a:pt x="216" y="3477"/>
                  </a:lnTo>
                  <a:lnTo>
                    <a:pt x="246" y="3517"/>
                  </a:lnTo>
                  <a:lnTo>
                    <a:pt x="277" y="3557"/>
                  </a:lnTo>
                  <a:lnTo>
                    <a:pt x="270" y="3589"/>
                  </a:lnTo>
                  <a:lnTo>
                    <a:pt x="256" y="3655"/>
                  </a:lnTo>
                  <a:lnTo>
                    <a:pt x="249" y="3687"/>
                  </a:lnTo>
                  <a:lnTo>
                    <a:pt x="205" y="3712"/>
                  </a:lnTo>
                  <a:lnTo>
                    <a:pt x="197" y="3746"/>
                  </a:lnTo>
                  <a:lnTo>
                    <a:pt x="235" y="3753"/>
                  </a:lnTo>
                  <a:lnTo>
                    <a:pt x="304" y="3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59" name="Freeform 250"/>
            <p:cNvSpPr>
              <a:spLocks/>
            </p:cNvSpPr>
            <p:nvPr/>
          </p:nvSpPr>
          <p:spPr bwMode="gray">
            <a:xfrm>
              <a:off x="220" y="1238"/>
              <a:ext cx="962" cy="742"/>
            </a:xfrm>
            <a:custGeom>
              <a:avLst/>
              <a:gdLst>
                <a:gd name="T0" fmla="*/ 0 w 6127"/>
                <a:gd name="T1" fmla="*/ 0 h 4373"/>
                <a:gd name="T2" fmla="*/ 0 w 6127"/>
                <a:gd name="T3" fmla="*/ 0 h 4373"/>
                <a:gd name="T4" fmla="*/ 0 w 6127"/>
                <a:gd name="T5" fmla="*/ 0 h 4373"/>
                <a:gd name="T6" fmla="*/ 0 w 6127"/>
                <a:gd name="T7" fmla="*/ 0 h 4373"/>
                <a:gd name="T8" fmla="*/ 0 w 6127"/>
                <a:gd name="T9" fmla="*/ 0 h 4373"/>
                <a:gd name="T10" fmla="*/ 0 w 6127"/>
                <a:gd name="T11" fmla="*/ 0 h 4373"/>
                <a:gd name="T12" fmla="*/ 0 w 6127"/>
                <a:gd name="T13" fmla="*/ 0 h 4373"/>
                <a:gd name="T14" fmla="*/ 0 w 6127"/>
                <a:gd name="T15" fmla="*/ 0 h 4373"/>
                <a:gd name="T16" fmla="*/ 0 w 6127"/>
                <a:gd name="T17" fmla="*/ 0 h 4373"/>
                <a:gd name="T18" fmla="*/ 0 w 6127"/>
                <a:gd name="T19" fmla="*/ 0 h 4373"/>
                <a:gd name="T20" fmla="*/ 0 w 6127"/>
                <a:gd name="T21" fmla="*/ 0 h 4373"/>
                <a:gd name="T22" fmla="*/ 0 w 6127"/>
                <a:gd name="T23" fmla="*/ 0 h 4373"/>
                <a:gd name="T24" fmla="*/ 0 w 6127"/>
                <a:gd name="T25" fmla="*/ 0 h 4373"/>
                <a:gd name="T26" fmla="*/ 0 w 6127"/>
                <a:gd name="T27" fmla="*/ 0 h 4373"/>
                <a:gd name="T28" fmla="*/ 0 w 6127"/>
                <a:gd name="T29" fmla="*/ 0 h 4373"/>
                <a:gd name="T30" fmla="*/ 0 w 6127"/>
                <a:gd name="T31" fmla="*/ 0 h 4373"/>
                <a:gd name="T32" fmla="*/ 0 w 6127"/>
                <a:gd name="T33" fmla="*/ 0 h 4373"/>
                <a:gd name="T34" fmla="*/ 0 w 6127"/>
                <a:gd name="T35" fmla="*/ 0 h 4373"/>
                <a:gd name="T36" fmla="*/ 0 w 6127"/>
                <a:gd name="T37" fmla="*/ 0 h 4373"/>
                <a:gd name="T38" fmla="*/ 0 w 6127"/>
                <a:gd name="T39" fmla="*/ 0 h 4373"/>
                <a:gd name="T40" fmla="*/ 0 w 6127"/>
                <a:gd name="T41" fmla="*/ 0 h 4373"/>
                <a:gd name="T42" fmla="*/ 0 w 6127"/>
                <a:gd name="T43" fmla="*/ 0 h 4373"/>
                <a:gd name="T44" fmla="*/ 0 w 6127"/>
                <a:gd name="T45" fmla="*/ 0 h 4373"/>
                <a:gd name="T46" fmla="*/ 0 w 6127"/>
                <a:gd name="T47" fmla="*/ 0 h 4373"/>
                <a:gd name="T48" fmla="*/ 0 w 6127"/>
                <a:gd name="T49" fmla="*/ 0 h 4373"/>
                <a:gd name="T50" fmla="*/ 0 w 6127"/>
                <a:gd name="T51" fmla="*/ 0 h 4373"/>
                <a:gd name="T52" fmla="*/ 0 w 6127"/>
                <a:gd name="T53" fmla="*/ 0 h 4373"/>
                <a:gd name="T54" fmla="*/ 0 w 6127"/>
                <a:gd name="T55" fmla="*/ 0 h 4373"/>
                <a:gd name="T56" fmla="*/ 0 w 6127"/>
                <a:gd name="T57" fmla="*/ 0 h 4373"/>
                <a:gd name="T58" fmla="*/ 0 w 6127"/>
                <a:gd name="T59" fmla="*/ 0 h 4373"/>
                <a:gd name="T60" fmla="*/ 0 w 6127"/>
                <a:gd name="T61" fmla="*/ 0 h 4373"/>
                <a:gd name="T62" fmla="*/ 0 w 6127"/>
                <a:gd name="T63" fmla="*/ 0 h 4373"/>
                <a:gd name="T64" fmla="*/ 0 w 6127"/>
                <a:gd name="T65" fmla="*/ 0 h 4373"/>
                <a:gd name="T66" fmla="*/ 0 w 6127"/>
                <a:gd name="T67" fmla="*/ 0 h 4373"/>
                <a:gd name="T68" fmla="*/ 0 w 6127"/>
                <a:gd name="T69" fmla="*/ 0 h 4373"/>
                <a:gd name="T70" fmla="*/ 0 w 6127"/>
                <a:gd name="T71" fmla="*/ 0 h 4373"/>
                <a:gd name="T72" fmla="*/ 0 w 6127"/>
                <a:gd name="T73" fmla="*/ 0 h 4373"/>
                <a:gd name="T74" fmla="*/ 0 w 6127"/>
                <a:gd name="T75" fmla="*/ 0 h 4373"/>
                <a:gd name="T76" fmla="*/ 0 w 6127"/>
                <a:gd name="T77" fmla="*/ 0 h 4373"/>
                <a:gd name="T78" fmla="*/ 0 w 6127"/>
                <a:gd name="T79" fmla="*/ 0 h 4373"/>
                <a:gd name="T80" fmla="*/ 0 w 6127"/>
                <a:gd name="T81" fmla="*/ 0 h 4373"/>
                <a:gd name="T82" fmla="*/ 0 w 6127"/>
                <a:gd name="T83" fmla="*/ 0 h 4373"/>
                <a:gd name="T84" fmla="*/ 0 w 6127"/>
                <a:gd name="T85" fmla="*/ 0 h 4373"/>
                <a:gd name="T86" fmla="*/ 0 w 6127"/>
                <a:gd name="T87" fmla="*/ 0 h 4373"/>
                <a:gd name="T88" fmla="*/ 0 w 6127"/>
                <a:gd name="T89" fmla="*/ 0 h 4373"/>
                <a:gd name="T90" fmla="*/ 0 w 6127"/>
                <a:gd name="T91" fmla="*/ 0 h 4373"/>
                <a:gd name="T92" fmla="*/ 0 w 6127"/>
                <a:gd name="T93" fmla="*/ 0 h 4373"/>
                <a:gd name="T94" fmla="*/ 0 w 6127"/>
                <a:gd name="T95" fmla="*/ 0 h 4373"/>
                <a:gd name="T96" fmla="*/ 0 w 6127"/>
                <a:gd name="T97" fmla="*/ 0 h 4373"/>
                <a:gd name="T98" fmla="*/ 0 w 6127"/>
                <a:gd name="T99" fmla="*/ 0 h 4373"/>
                <a:gd name="T100" fmla="*/ 0 w 6127"/>
                <a:gd name="T101" fmla="*/ 0 h 4373"/>
                <a:gd name="T102" fmla="*/ 0 w 6127"/>
                <a:gd name="T103" fmla="*/ 0 h 4373"/>
                <a:gd name="T104" fmla="*/ 0 w 6127"/>
                <a:gd name="T105" fmla="*/ 0 h 4373"/>
                <a:gd name="T106" fmla="*/ 0 w 6127"/>
                <a:gd name="T107" fmla="*/ 0 h 437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127"/>
                <a:gd name="T163" fmla="*/ 0 h 4373"/>
                <a:gd name="T164" fmla="*/ 6127 w 6127"/>
                <a:gd name="T165" fmla="*/ 4373 h 437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127" h="4373">
                  <a:moveTo>
                    <a:pt x="304" y="3799"/>
                  </a:moveTo>
                  <a:lnTo>
                    <a:pt x="537" y="3810"/>
                  </a:lnTo>
                  <a:lnTo>
                    <a:pt x="610" y="3655"/>
                  </a:lnTo>
                  <a:lnTo>
                    <a:pt x="782" y="3585"/>
                  </a:lnTo>
                  <a:lnTo>
                    <a:pt x="1009" y="3628"/>
                  </a:lnTo>
                  <a:lnTo>
                    <a:pt x="1094" y="3781"/>
                  </a:lnTo>
                  <a:lnTo>
                    <a:pt x="1379" y="3734"/>
                  </a:lnTo>
                  <a:lnTo>
                    <a:pt x="1742" y="3871"/>
                  </a:lnTo>
                  <a:lnTo>
                    <a:pt x="1834" y="3990"/>
                  </a:lnTo>
                  <a:lnTo>
                    <a:pt x="2332" y="4051"/>
                  </a:lnTo>
                  <a:lnTo>
                    <a:pt x="2504" y="3982"/>
                  </a:lnTo>
                  <a:lnTo>
                    <a:pt x="2799" y="4073"/>
                  </a:lnTo>
                  <a:lnTo>
                    <a:pt x="3009" y="4011"/>
                  </a:lnTo>
                  <a:lnTo>
                    <a:pt x="3153" y="4072"/>
                  </a:lnTo>
                  <a:lnTo>
                    <a:pt x="3639" y="4370"/>
                  </a:lnTo>
                  <a:lnTo>
                    <a:pt x="3835" y="4373"/>
                  </a:lnTo>
                  <a:lnTo>
                    <a:pt x="3870" y="4210"/>
                  </a:lnTo>
                  <a:lnTo>
                    <a:pt x="4131" y="4090"/>
                  </a:lnTo>
                  <a:lnTo>
                    <a:pt x="3933" y="3916"/>
                  </a:lnTo>
                  <a:lnTo>
                    <a:pt x="3945" y="3680"/>
                  </a:lnTo>
                  <a:lnTo>
                    <a:pt x="4110" y="3644"/>
                  </a:lnTo>
                  <a:lnTo>
                    <a:pt x="4999" y="3712"/>
                  </a:lnTo>
                  <a:lnTo>
                    <a:pt x="5142" y="3230"/>
                  </a:lnTo>
                  <a:lnTo>
                    <a:pt x="5659" y="3022"/>
                  </a:lnTo>
                  <a:lnTo>
                    <a:pt x="5916" y="3105"/>
                  </a:lnTo>
                  <a:lnTo>
                    <a:pt x="6010" y="2851"/>
                  </a:lnTo>
                  <a:lnTo>
                    <a:pt x="6127" y="2670"/>
                  </a:lnTo>
                  <a:lnTo>
                    <a:pt x="6104" y="2598"/>
                  </a:lnTo>
                  <a:lnTo>
                    <a:pt x="6088" y="2493"/>
                  </a:lnTo>
                  <a:lnTo>
                    <a:pt x="6078" y="2355"/>
                  </a:lnTo>
                  <a:lnTo>
                    <a:pt x="6016" y="2276"/>
                  </a:lnTo>
                  <a:lnTo>
                    <a:pt x="6000" y="2171"/>
                  </a:lnTo>
                  <a:lnTo>
                    <a:pt x="5931" y="2123"/>
                  </a:lnTo>
                  <a:lnTo>
                    <a:pt x="5945" y="2058"/>
                  </a:lnTo>
                  <a:lnTo>
                    <a:pt x="5832" y="2036"/>
                  </a:lnTo>
                  <a:lnTo>
                    <a:pt x="5757" y="2022"/>
                  </a:lnTo>
                  <a:lnTo>
                    <a:pt x="5688" y="1975"/>
                  </a:lnTo>
                  <a:lnTo>
                    <a:pt x="5619" y="1928"/>
                  </a:lnTo>
                  <a:lnTo>
                    <a:pt x="5559" y="1848"/>
                  </a:lnTo>
                  <a:lnTo>
                    <a:pt x="5490" y="1801"/>
                  </a:lnTo>
                  <a:lnTo>
                    <a:pt x="5377" y="1779"/>
                  </a:lnTo>
                  <a:lnTo>
                    <a:pt x="5308" y="1732"/>
                  </a:lnTo>
                  <a:lnTo>
                    <a:pt x="5202" y="1678"/>
                  </a:lnTo>
                  <a:lnTo>
                    <a:pt x="5051" y="1649"/>
                  </a:lnTo>
                  <a:lnTo>
                    <a:pt x="4975" y="1635"/>
                  </a:lnTo>
                  <a:lnTo>
                    <a:pt x="4862" y="1613"/>
                  </a:lnTo>
                  <a:lnTo>
                    <a:pt x="4787" y="1598"/>
                  </a:lnTo>
                  <a:lnTo>
                    <a:pt x="4725" y="1518"/>
                  </a:lnTo>
                  <a:lnTo>
                    <a:pt x="4739" y="1454"/>
                  </a:lnTo>
                  <a:lnTo>
                    <a:pt x="4754" y="1388"/>
                  </a:lnTo>
                  <a:lnTo>
                    <a:pt x="4888" y="1312"/>
                  </a:lnTo>
                  <a:lnTo>
                    <a:pt x="4895" y="1280"/>
                  </a:lnTo>
                  <a:lnTo>
                    <a:pt x="4871" y="1207"/>
                  </a:lnTo>
                  <a:lnTo>
                    <a:pt x="4923" y="1149"/>
                  </a:lnTo>
                  <a:lnTo>
                    <a:pt x="4944" y="1051"/>
                  </a:lnTo>
                  <a:lnTo>
                    <a:pt x="4965" y="953"/>
                  </a:lnTo>
                  <a:lnTo>
                    <a:pt x="4904" y="873"/>
                  </a:lnTo>
                  <a:lnTo>
                    <a:pt x="4925" y="776"/>
                  </a:lnTo>
                  <a:lnTo>
                    <a:pt x="4857" y="728"/>
                  </a:lnTo>
                  <a:lnTo>
                    <a:pt x="4871" y="663"/>
                  </a:lnTo>
                  <a:lnTo>
                    <a:pt x="4847" y="591"/>
                  </a:lnTo>
                  <a:lnTo>
                    <a:pt x="4740" y="536"/>
                  </a:lnTo>
                  <a:lnTo>
                    <a:pt x="4703" y="529"/>
                  </a:lnTo>
                  <a:lnTo>
                    <a:pt x="4673" y="490"/>
                  </a:lnTo>
                  <a:lnTo>
                    <a:pt x="4627" y="515"/>
                  </a:lnTo>
                  <a:lnTo>
                    <a:pt x="4566" y="435"/>
                  </a:lnTo>
                  <a:lnTo>
                    <a:pt x="4573" y="403"/>
                  </a:lnTo>
                  <a:lnTo>
                    <a:pt x="4556" y="297"/>
                  </a:lnTo>
                  <a:lnTo>
                    <a:pt x="4457" y="210"/>
                  </a:lnTo>
                  <a:lnTo>
                    <a:pt x="4434" y="138"/>
                  </a:lnTo>
                  <a:lnTo>
                    <a:pt x="4358" y="123"/>
                  </a:lnTo>
                  <a:lnTo>
                    <a:pt x="4372" y="58"/>
                  </a:lnTo>
                  <a:lnTo>
                    <a:pt x="4146" y="14"/>
                  </a:lnTo>
                  <a:lnTo>
                    <a:pt x="4071" y="0"/>
                  </a:lnTo>
                  <a:lnTo>
                    <a:pt x="3988" y="18"/>
                  </a:lnTo>
                  <a:lnTo>
                    <a:pt x="3867" y="29"/>
                  </a:lnTo>
                  <a:lnTo>
                    <a:pt x="3778" y="80"/>
                  </a:lnTo>
                  <a:lnTo>
                    <a:pt x="3688" y="132"/>
                  </a:lnTo>
                  <a:lnTo>
                    <a:pt x="3653" y="294"/>
                  </a:lnTo>
                  <a:lnTo>
                    <a:pt x="3684" y="334"/>
                  </a:lnTo>
                  <a:lnTo>
                    <a:pt x="3625" y="425"/>
                  </a:lnTo>
                  <a:lnTo>
                    <a:pt x="3610" y="490"/>
                  </a:lnTo>
                  <a:lnTo>
                    <a:pt x="3536" y="475"/>
                  </a:lnTo>
                  <a:lnTo>
                    <a:pt x="3446" y="526"/>
                  </a:lnTo>
                  <a:lnTo>
                    <a:pt x="3453" y="494"/>
                  </a:lnTo>
                  <a:lnTo>
                    <a:pt x="3265" y="458"/>
                  </a:lnTo>
                  <a:lnTo>
                    <a:pt x="3120" y="397"/>
                  </a:lnTo>
                  <a:lnTo>
                    <a:pt x="3082" y="389"/>
                  </a:lnTo>
                  <a:lnTo>
                    <a:pt x="2958" y="603"/>
                  </a:lnTo>
                  <a:lnTo>
                    <a:pt x="2951" y="635"/>
                  </a:lnTo>
                  <a:lnTo>
                    <a:pt x="2802" y="777"/>
                  </a:lnTo>
                  <a:lnTo>
                    <a:pt x="2864" y="857"/>
                  </a:lnTo>
                  <a:lnTo>
                    <a:pt x="2850" y="923"/>
                  </a:lnTo>
                  <a:lnTo>
                    <a:pt x="2805" y="948"/>
                  </a:lnTo>
                  <a:lnTo>
                    <a:pt x="2812" y="915"/>
                  </a:lnTo>
                  <a:lnTo>
                    <a:pt x="2774" y="907"/>
                  </a:lnTo>
                  <a:lnTo>
                    <a:pt x="2736" y="900"/>
                  </a:lnTo>
                  <a:lnTo>
                    <a:pt x="2699" y="893"/>
                  </a:lnTo>
                  <a:lnTo>
                    <a:pt x="2661" y="886"/>
                  </a:lnTo>
                  <a:lnTo>
                    <a:pt x="2623" y="879"/>
                  </a:lnTo>
                  <a:lnTo>
                    <a:pt x="2630" y="847"/>
                  </a:lnTo>
                  <a:lnTo>
                    <a:pt x="2554" y="831"/>
                  </a:lnTo>
                  <a:lnTo>
                    <a:pt x="2472" y="850"/>
                  </a:lnTo>
                  <a:lnTo>
                    <a:pt x="2427" y="875"/>
                  </a:lnTo>
                  <a:lnTo>
                    <a:pt x="2345" y="893"/>
                  </a:lnTo>
                  <a:lnTo>
                    <a:pt x="2301" y="919"/>
                  </a:lnTo>
                  <a:lnTo>
                    <a:pt x="2269" y="879"/>
                  </a:lnTo>
                  <a:lnTo>
                    <a:pt x="2262" y="911"/>
                  </a:lnTo>
                  <a:lnTo>
                    <a:pt x="2180" y="930"/>
                  </a:lnTo>
                  <a:lnTo>
                    <a:pt x="2135" y="956"/>
                  </a:lnTo>
                  <a:lnTo>
                    <a:pt x="2097" y="948"/>
                  </a:lnTo>
                  <a:lnTo>
                    <a:pt x="2121" y="1021"/>
                  </a:lnTo>
                  <a:lnTo>
                    <a:pt x="2159" y="1028"/>
                  </a:lnTo>
                  <a:lnTo>
                    <a:pt x="2196" y="1035"/>
                  </a:lnTo>
                  <a:lnTo>
                    <a:pt x="2234" y="1043"/>
                  </a:lnTo>
                  <a:lnTo>
                    <a:pt x="2265" y="1082"/>
                  </a:lnTo>
                  <a:lnTo>
                    <a:pt x="2258" y="1115"/>
                  </a:lnTo>
                  <a:lnTo>
                    <a:pt x="2221" y="1108"/>
                  </a:lnTo>
                  <a:lnTo>
                    <a:pt x="2214" y="1140"/>
                  </a:lnTo>
                  <a:lnTo>
                    <a:pt x="2206" y="1173"/>
                  </a:lnTo>
                  <a:lnTo>
                    <a:pt x="2199" y="1206"/>
                  </a:lnTo>
                  <a:lnTo>
                    <a:pt x="2192" y="1238"/>
                  </a:lnTo>
                  <a:lnTo>
                    <a:pt x="2185" y="1270"/>
                  </a:lnTo>
                  <a:lnTo>
                    <a:pt x="2178" y="1304"/>
                  </a:lnTo>
                  <a:lnTo>
                    <a:pt x="2171" y="1336"/>
                  </a:lnTo>
                  <a:lnTo>
                    <a:pt x="2164" y="1369"/>
                  </a:lnTo>
                  <a:lnTo>
                    <a:pt x="2150" y="1434"/>
                  </a:lnTo>
                  <a:lnTo>
                    <a:pt x="2143" y="1467"/>
                  </a:lnTo>
                  <a:lnTo>
                    <a:pt x="2166" y="1540"/>
                  </a:lnTo>
                  <a:lnTo>
                    <a:pt x="2146" y="1637"/>
                  </a:lnTo>
                  <a:lnTo>
                    <a:pt x="2139" y="1670"/>
                  </a:lnTo>
                  <a:lnTo>
                    <a:pt x="2100" y="1663"/>
                  </a:lnTo>
                  <a:lnTo>
                    <a:pt x="2056" y="1688"/>
                  </a:lnTo>
                  <a:lnTo>
                    <a:pt x="2018" y="1681"/>
                  </a:lnTo>
                  <a:lnTo>
                    <a:pt x="2011" y="1714"/>
                  </a:lnTo>
                  <a:lnTo>
                    <a:pt x="2049" y="1721"/>
                  </a:lnTo>
                  <a:lnTo>
                    <a:pt x="2042" y="1753"/>
                  </a:lnTo>
                  <a:lnTo>
                    <a:pt x="2065" y="1826"/>
                  </a:lnTo>
                  <a:lnTo>
                    <a:pt x="2174" y="2050"/>
                  </a:lnTo>
                  <a:lnTo>
                    <a:pt x="2167" y="2083"/>
                  </a:lnTo>
                  <a:lnTo>
                    <a:pt x="2084" y="2101"/>
                  </a:lnTo>
                  <a:lnTo>
                    <a:pt x="2077" y="2134"/>
                  </a:lnTo>
                  <a:lnTo>
                    <a:pt x="2040" y="2126"/>
                  </a:lnTo>
                  <a:lnTo>
                    <a:pt x="1951" y="2178"/>
                  </a:lnTo>
                  <a:lnTo>
                    <a:pt x="1882" y="2130"/>
                  </a:lnTo>
                  <a:lnTo>
                    <a:pt x="1844" y="2123"/>
                  </a:lnTo>
                  <a:lnTo>
                    <a:pt x="1806" y="2116"/>
                  </a:lnTo>
                  <a:lnTo>
                    <a:pt x="1799" y="2148"/>
                  </a:lnTo>
                  <a:lnTo>
                    <a:pt x="1754" y="2174"/>
                  </a:lnTo>
                  <a:lnTo>
                    <a:pt x="1672" y="2192"/>
                  </a:lnTo>
                  <a:lnTo>
                    <a:pt x="1634" y="2185"/>
                  </a:lnTo>
                  <a:lnTo>
                    <a:pt x="1589" y="2210"/>
                  </a:lnTo>
                  <a:lnTo>
                    <a:pt x="1545" y="2235"/>
                  </a:lnTo>
                  <a:lnTo>
                    <a:pt x="1538" y="2269"/>
                  </a:lnTo>
                  <a:lnTo>
                    <a:pt x="1469" y="2221"/>
                  </a:lnTo>
                  <a:lnTo>
                    <a:pt x="1386" y="2240"/>
                  </a:lnTo>
                  <a:lnTo>
                    <a:pt x="1349" y="2232"/>
                  </a:lnTo>
                  <a:lnTo>
                    <a:pt x="1274" y="2218"/>
                  </a:lnTo>
                  <a:lnTo>
                    <a:pt x="1160" y="2196"/>
                  </a:lnTo>
                  <a:lnTo>
                    <a:pt x="1085" y="2182"/>
                  </a:lnTo>
                  <a:lnTo>
                    <a:pt x="1040" y="2207"/>
                  </a:lnTo>
                  <a:lnTo>
                    <a:pt x="995" y="2232"/>
                  </a:lnTo>
                  <a:lnTo>
                    <a:pt x="987" y="2266"/>
                  </a:lnTo>
                  <a:lnTo>
                    <a:pt x="980" y="2298"/>
                  </a:lnTo>
                  <a:lnTo>
                    <a:pt x="936" y="2323"/>
                  </a:lnTo>
                  <a:lnTo>
                    <a:pt x="861" y="2309"/>
                  </a:lnTo>
                  <a:lnTo>
                    <a:pt x="868" y="2276"/>
                  </a:lnTo>
                  <a:lnTo>
                    <a:pt x="823" y="2301"/>
                  </a:lnTo>
                  <a:lnTo>
                    <a:pt x="785" y="2294"/>
                  </a:lnTo>
                  <a:lnTo>
                    <a:pt x="748" y="2287"/>
                  </a:lnTo>
                  <a:lnTo>
                    <a:pt x="709" y="2280"/>
                  </a:lnTo>
                  <a:lnTo>
                    <a:pt x="716" y="2248"/>
                  </a:lnTo>
                  <a:lnTo>
                    <a:pt x="723" y="2215"/>
                  </a:lnTo>
                  <a:lnTo>
                    <a:pt x="731" y="2182"/>
                  </a:lnTo>
                  <a:lnTo>
                    <a:pt x="693" y="2175"/>
                  </a:lnTo>
                  <a:lnTo>
                    <a:pt x="656" y="2168"/>
                  </a:lnTo>
                  <a:lnTo>
                    <a:pt x="617" y="2161"/>
                  </a:lnTo>
                  <a:lnTo>
                    <a:pt x="580" y="2154"/>
                  </a:lnTo>
                  <a:lnTo>
                    <a:pt x="587" y="2120"/>
                  </a:lnTo>
                  <a:lnTo>
                    <a:pt x="549" y="2113"/>
                  </a:lnTo>
                  <a:lnTo>
                    <a:pt x="542" y="2146"/>
                  </a:lnTo>
                  <a:lnTo>
                    <a:pt x="535" y="2179"/>
                  </a:lnTo>
                  <a:lnTo>
                    <a:pt x="497" y="2172"/>
                  </a:lnTo>
                  <a:lnTo>
                    <a:pt x="459" y="2165"/>
                  </a:lnTo>
                  <a:lnTo>
                    <a:pt x="422" y="2157"/>
                  </a:lnTo>
                  <a:lnTo>
                    <a:pt x="377" y="2183"/>
                  </a:lnTo>
                  <a:lnTo>
                    <a:pt x="339" y="2175"/>
                  </a:lnTo>
                  <a:lnTo>
                    <a:pt x="302" y="2168"/>
                  </a:lnTo>
                  <a:lnTo>
                    <a:pt x="264" y="2161"/>
                  </a:lnTo>
                  <a:lnTo>
                    <a:pt x="219" y="2186"/>
                  </a:lnTo>
                  <a:lnTo>
                    <a:pt x="212" y="2219"/>
                  </a:lnTo>
                  <a:lnTo>
                    <a:pt x="167" y="2245"/>
                  </a:lnTo>
                  <a:lnTo>
                    <a:pt x="160" y="2277"/>
                  </a:lnTo>
                  <a:lnTo>
                    <a:pt x="197" y="2284"/>
                  </a:lnTo>
                  <a:lnTo>
                    <a:pt x="146" y="2343"/>
                  </a:lnTo>
                  <a:lnTo>
                    <a:pt x="108" y="2335"/>
                  </a:lnTo>
                  <a:lnTo>
                    <a:pt x="57" y="2393"/>
                  </a:lnTo>
                  <a:lnTo>
                    <a:pt x="36" y="2491"/>
                  </a:lnTo>
                  <a:lnTo>
                    <a:pt x="66" y="2531"/>
                  </a:lnTo>
                  <a:lnTo>
                    <a:pt x="29" y="2524"/>
                  </a:lnTo>
                  <a:lnTo>
                    <a:pt x="21" y="2556"/>
                  </a:lnTo>
                  <a:lnTo>
                    <a:pt x="7" y="2622"/>
                  </a:lnTo>
                  <a:lnTo>
                    <a:pt x="0" y="2654"/>
                  </a:lnTo>
                  <a:lnTo>
                    <a:pt x="38" y="2661"/>
                  </a:lnTo>
                  <a:lnTo>
                    <a:pt x="45" y="2629"/>
                  </a:lnTo>
                  <a:lnTo>
                    <a:pt x="83" y="2636"/>
                  </a:lnTo>
                  <a:lnTo>
                    <a:pt x="158" y="2650"/>
                  </a:lnTo>
                  <a:lnTo>
                    <a:pt x="195" y="2657"/>
                  </a:lnTo>
                  <a:lnTo>
                    <a:pt x="189" y="2691"/>
                  </a:lnTo>
                  <a:lnTo>
                    <a:pt x="220" y="2730"/>
                  </a:lnTo>
                  <a:lnTo>
                    <a:pt x="250" y="2770"/>
                  </a:lnTo>
                  <a:lnTo>
                    <a:pt x="243" y="2803"/>
                  </a:lnTo>
                  <a:lnTo>
                    <a:pt x="236" y="2835"/>
                  </a:lnTo>
                  <a:lnTo>
                    <a:pt x="191" y="2861"/>
                  </a:lnTo>
                  <a:lnTo>
                    <a:pt x="184" y="2893"/>
                  </a:lnTo>
                  <a:lnTo>
                    <a:pt x="215" y="2933"/>
                  </a:lnTo>
                  <a:lnTo>
                    <a:pt x="209" y="2966"/>
                  </a:lnTo>
                  <a:lnTo>
                    <a:pt x="194" y="3032"/>
                  </a:lnTo>
                  <a:lnTo>
                    <a:pt x="187" y="3064"/>
                  </a:lnTo>
                  <a:lnTo>
                    <a:pt x="180" y="3096"/>
                  </a:lnTo>
                  <a:lnTo>
                    <a:pt x="173" y="3129"/>
                  </a:lnTo>
                  <a:lnTo>
                    <a:pt x="159" y="3194"/>
                  </a:lnTo>
                  <a:lnTo>
                    <a:pt x="152" y="3227"/>
                  </a:lnTo>
                  <a:lnTo>
                    <a:pt x="76" y="3213"/>
                  </a:lnTo>
                  <a:lnTo>
                    <a:pt x="39" y="3206"/>
                  </a:lnTo>
                  <a:lnTo>
                    <a:pt x="32" y="3238"/>
                  </a:lnTo>
                  <a:lnTo>
                    <a:pt x="24" y="3270"/>
                  </a:lnTo>
                  <a:lnTo>
                    <a:pt x="62" y="3277"/>
                  </a:lnTo>
                  <a:lnTo>
                    <a:pt x="107" y="3252"/>
                  </a:lnTo>
                  <a:lnTo>
                    <a:pt x="145" y="3259"/>
                  </a:lnTo>
                  <a:lnTo>
                    <a:pt x="175" y="3300"/>
                  </a:lnTo>
                  <a:lnTo>
                    <a:pt x="168" y="3332"/>
                  </a:lnTo>
                  <a:lnTo>
                    <a:pt x="199" y="3371"/>
                  </a:lnTo>
                  <a:lnTo>
                    <a:pt x="192" y="3405"/>
                  </a:lnTo>
                  <a:lnTo>
                    <a:pt x="230" y="3412"/>
                  </a:lnTo>
                  <a:lnTo>
                    <a:pt x="216" y="3477"/>
                  </a:lnTo>
                  <a:lnTo>
                    <a:pt x="246" y="3517"/>
                  </a:lnTo>
                  <a:lnTo>
                    <a:pt x="277" y="3557"/>
                  </a:lnTo>
                  <a:lnTo>
                    <a:pt x="270" y="3589"/>
                  </a:lnTo>
                  <a:lnTo>
                    <a:pt x="256" y="3655"/>
                  </a:lnTo>
                  <a:lnTo>
                    <a:pt x="249" y="3687"/>
                  </a:lnTo>
                  <a:lnTo>
                    <a:pt x="205" y="3712"/>
                  </a:lnTo>
                  <a:lnTo>
                    <a:pt x="197" y="3746"/>
                  </a:lnTo>
                  <a:lnTo>
                    <a:pt x="235" y="3753"/>
                  </a:lnTo>
                  <a:lnTo>
                    <a:pt x="304" y="379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0" name="Freeform 251"/>
            <p:cNvSpPr>
              <a:spLocks/>
            </p:cNvSpPr>
            <p:nvPr/>
          </p:nvSpPr>
          <p:spPr bwMode="gray">
            <a:xfrm>
              <a:off x="665" y="1389"/>
              <a:ext cx="24" cy="38"/>
            </a:xfrm>
            <a:custGeom>
              <a:avLst/>
              <a:gdLst>
                <a:gd name="T0" fmla="*/ 0 w 150"/>
                <a:gd name="T1" fmla="*/ 0 h 226"/>
                <a:gd name="T2" fmla="*/ 0 w 150"/>
                <a:gd name="T3" fmla="*/ 0 h 226"/>
                <a:gd name="T4" fmla="*/ 0 w 150"/>
                <a:gd name="T5" fmla="*/ 0 h 226"/>
                <a:gd name="T6" fmla="*/ 0 w 150"/>
                <a:gd name="T7" fmla="*/ 0 h 226"/>
                <a:gd name="T8" fmla="*/ 0 w 150"/>
                <a:gd name="T9" fmla="*/ 0 h 226"/>
                <a:gd name="T10" fmla="*/ 0 w 150"/>
                <a:gd name="T11" fmla="*/ 0 h 226"/>
                <a:gd name="T12" fmla="*/ 0 w 150"/>
                <a:gd name="T13" fmla="*/ 0 h 226"/>
                <a:gd name="T14" fmla="*/ 0 w 150"/>
                <a:gd name="T15" fmla="*/ 0 h 226"/>
                <a:gd name="T16" fmla="*/ 0 w 150"/>
                <a:gd name="T17" fmla="*/ 0 h 226"/>
                <a:gd name="T18" fmla="*/ 0 w 150"/>
                <a:gd name="T19" fmla="*/ 0 h 226"/>
                <a:gd name="T20" fmla="*/ 0 w 150"/>
                <a:gd name="T21" fmla="*/ 0 h 226"/>
                <a:gd name="T22" fmla="*/ 0 w 150"/>
                <a:gd name="T23" fmla="*/ 0 h 226"/>
                <a:gd name="T24" fmla="*/ 0 w 150"/>
                <a:gd name="T25" fmla="*/ 0 h 226"/>
                <a:gd name="T26" fmla="*/ 0 w 150"/>
                <a:gd name="T27" fmla="*/ 0 h 226"/>
                <a:gd name="T28" fmla="*/ 0 w 150"/>
                <a:gd name="T29" fmla="*/ 0 h 226"/>
                <a:gd name="T30" fmla="*/ 0 w 150"/>
                <a:gd name="T31" fmla="*/ 0 h 226"/>
                <a:gd name="T32" fmla="*/ 0 w 150"/>
                <a:gd name="T33" fmla="*/ 0 h 226"/>
                <a:gd name="T34" fmla="*/ 0 w 150"/>
                <a:gd name="T35" fmla="*/ 0 h 226"/>
                <a:gd name="T36" fmla="*/ 0 w 150"/>
                <a:gd name="T37" fmla="*/ 0 h 226"/>
                <a:gd name="T38" fmla="*/ 0 w 150"/>
                <a:gd name="T39" fmla="*/ 0 h 226"/>
                <a:gd name="T40" fmla="*/ 0 w 150"/>
                <a:gd name="T41" fmla="*/ 0 h 226"/>
                <a:gd name="T42" fmla="*/ 0 w 150"/>
                <a:gd name="T43" fmla="*/ 0 h 226"/>
                <a:gd name="T44" fmla="*/ 0 w 150"/>
                <a:gd name="T45" fmla="*/ 0 h 226"/>
                <a:gd name="T46" fmla="*/ 0 w 150"/>
                <a:gd name="T47" fmla="*/ 0 h 226"/>
                <a:gd name="T48" fmla="*/ 0 w 150"/>
                <a:gd name="T49" fmla="*/ 0 h 226"/>
                <a:gd name="T50" fmla="*/ 0 w 150"/>
                <a:gd name="T51" fmla="*/ 0 h 226"/>
                <a:gd name="T52" fmla="*/ 0 w 150"/>
                <a:gd name="T53" fmla="*/ 0 h 226"/>
                <a:gd name="T54" fmla="*/ 0 w 150"/>
                <a:gd name="T55" fmla="*/ 0 h 226"/>
                <a:gd name="T56" fmla="*/ 0 w 150"/>
                <a:gd name="T57" fmla="*/ 0 h 226"/>
                <a:gd name="T58" fmla="*/ 0 w 150"/>
                <a:gd name="T59" fmla="*/ 0 h 226"/>
                <a:gd name="T60" fmla="*/ 0 w 150"/>
                <a:gd name="T61" fmla="*/ 0 h 226"/>
                <a:gd name="T62" fmla="*/ 0 w 150"/>
                <a:gd name="T63" fmla="*/ 0 h 226"/>
                <a:gd name="T64" fmla="*/ 0 w 150"/>
                <a:gd name="T65" fmla="*/ 0 h 226"/>
                <a:gd name="T66" fmla="*/ 0 w 150"/>
                <a:gd name="T67" fmla="*/ 0 h 226"/>
                <a:gd name="T68" fmla="*/ 0 w 150"/>
                <a:gd name="T69" fmla="*/ 0 h 226"/>
                <a:gd name="T70" fmla="*/ 0 w 150"/>
                <a:gd name="T71" fmla="*/ 0 h 226"/>
                <a:gd name="T72" fmla="*/ 0 w 150"/>
                <a:gd name="T73" fmla="*/ 0 h 226"/>
                <a:gd name="T74" fmla="*/ 0 w 150"/>
                <a:gd name="T75" fmla="*/ 0 h 226"/>
                <a:gd name="T76" fmla="*/ 0 w 150"/>
                <a:gd name="T77" fmla="*/ 0 h 226"/>
                <a:gd name="T78" fmla="*/ 0 w 150"/>
                <a:gd name="T79" fmla="*/ 0 h 22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50"/>
                <a:gd name="T121" fmla="*/ 0 h 226"/>
                <a:gd name="T122" fmla="*/ 150 w 150"/>
                <a:gd name="T123" fmla="*/ 226 h 22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50" h="226">
                  <a:moveTo>
                    <a:pt x="21" y="0"/>
                  </a:moveTo>
                  <a:lnTo>
                    <a:pt x="21" y="0"/>
                  </a:lnTo>
                  <a:lnTo>
                    <a:pt x="14" y="34"/>
                  </a:lnTo>
                  <a:lnTo>
                    <a:pt x="51" y="41"/>
                  </a:lnTo>
                  <a:lnTo>
                    <a:pt x="89" y="48"/>
                  </a:lnTo>
                  <a:lnTo>
                    <a:pt x="120" y="87"/>
                  </a:lnTo>
                  <a:lnTo>
                    <a:pt x="150" y="128"/>
                  </a:lnTo>
                  <a:lnTo>
                    <a:pt x="143" y="160"/>
                  </a:lnTo>
                  <a:lnTo>
                    <a:pt x="136" y="192"/>
                  </a:lnTo>
                  <a:lnTo>
                    <a:pt x="129" y="226"/>
                  </a:lnTo>
                  <a:lnTo>
                    <a:pt x="92" y="218"/>
                  </a:lnTo>
                  <a:lnTo>
                    <a:pt x="99" y="185"/>
                  </a:lnTo>
                  <a:lnTo>
                    <a:pt x="61" y="178"/>
                  </a:lnTo>
                  <a:lnTo>
                    <a:pt x="68" y="146"/>
                  </a:lnTo>
                  <a:lnTo>
                    <a:pt x="30" y="139"/>
                  </a:lnTo>
                  <a:lnTo>
                    <a:pt x="37" y="105"/>
                  </a:lnTo>
                  <a:lnTo>
                    <a:pt x="0" y="98"/>
                  </a:lnTo>
                  <a:lnTo>
                    <a:pt x="7" y="66"/>
                  </a:lnTo>
                  <a:lnTo>
                    <a:pt x="14" y="34"/>
                  </a:lnTo>
                  <a:lnTo>
                    <a:pt x="21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1" name="Line 252"/>
            <p:cNvSpPr>
              <a:spLocks noChangeShapeType="1"/>
            </p:cNvSpPr>
            <p:nvPr/>
          </p:nvSpPr>
          <p:spPr bwMode="gray">
            <a:xfrm>
              <a:off x="2164" y="2920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62" name="Line 253"/>
            <p:cNvSpPr>
              <a:spLocks noChangeShapeType="1"/>
            </p:cNvSpPr>
            <p:nvPr/>
          </p:nvSpPr>
          <p:spPr bwMode="gray">
            <a:xfrm>
              <a:off x="2150" y="2928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63" name="Freeform 254"/>
            <p:cNvSpPr>
              <a:spLocks/>
            </p:cNvSpPr>
            <p:nvPr/>
          </p:nvSpPr>
          <p:spPr bwMode="gray">
            <a:xfrm>
              <a:off x="1845" y="2741"/>
              <a:ext cx="463" cy="366"/>
            </a:xfrm>
            <a:custGeom>
              <a:avLst/>
              <a:gdLst>
                <a:gd name="T0" fmla="*/ 0 w 2951"/>
                <a:gd name="T1" fmla="*/ 0 h 2159"/>
                <a:gd name="T2" fmla="*/ 0 w 2951"/>
                <a:gd name="T3" fmla="*/ 0 h 2159"/>
                <a:gd name="T4" fmla="*/ 0 w 2951"/>
                <a:gd name="T5" fmla="*/ 0 h 2159"/>
                <a:gd name="T6" fmla="*/ 0 w 2951"/>
                <a:gd name="T7" fmla="*/ 0 h 2159"/>
                <a:gd name="T8" fmla="*/ 0 w 2951"/>
                <a:gd name="T9" fmla="*/ 0 h 2159"/>
                <a:gd name="T10" fmla="*/ 0 w 2951"/>
                <a:gd name="T11" fmla="*/ 0 h 2159"/>
                <a:gd name="T12" fmla="*/ 0 w 2951"/>
                <a:gd name="T13" fmla="*/ 0 h 2159"/>
                <a:gd name="T14" fmla="*/ 0 w 2951"/>
                <a:gd name="T15" fmla="*/ 0 h 2159"/>
                <a:gd name="T16" fmla="*/ 0 w 2951"/>
                <a:gd name="T17" fmla="*/ 0 h 2159"/>
                <a:gd name="T18" fmla="*/ 0 w 2951"/>
                <a:gd name="T19" fmla="*/ 0 h 2159"/>
                <a:gd name="T20" fmla="*/ 0 w 2951"/>
                <a:gd name="T21" fmla="*/ 0 h 2159"/>
                <a:gd name="T22" fmla="*/ 0 w 2951"/>
                <a:gd name="T23" fmla="*/ 0 h 2159"/>
                <a:gd name="T24" fmla="*/ 0 w 2951"/>
                <a:gd name="T25" fmla="*/ 0 h 2159"/>
                <a:gd name="T26" fmla="*/ 0 w 2951"/>
                <a:gd name="T27" fmla="*/ 0 h 2159"/>
                <a:gd name="T28" fmla="*/ 0 w 2951"/>
                <a:gd name="T29" fmla="*/ 0 h 2159"/>
                <a:gd name="T30" fmla="*/ 0 w 2951"/>
                <a:gd name="T31" fmla="*/ 0 h 2159"/>
                <a:gd name="T32" fmla="*/ 0 w 2951"/>
                <a:gd name="T33" fmla="*/ 0 h 2159"/>
                <a:gd name="T34" fmla="*/ 0 w 2951"/>
                <a:gd name="T35" fmla="*/ 0 h 2159"/>
                <a:gd name="T36" fmla="*/ 0 w 2951"/>
                <a:gd name="T37" fmla="*/ 0 h 2159"/>
                <a:gd name="T38" fmla="*/ 0 w 2951"/>
                <a:gd name="T39" fmla="*/ 0 h 2159"/>
                <a:gd name="T40" fmla="*/ 0 w 2951"/>
                <a:gd name="T41" fmla="*/ 0 h 2159"/>
                <a:gd name="T42" fmla="*/ 0 w 2951"/>
                <a:gd name="T43" fmla="*/ 0 h 2159"/>
                <a:gd name="T44" fmla="*/ 0 w 2951"/>
                <a:gd name="T45" fmla="*/ 0 h 2159"/>
                <a:gd name="T46" fmla="*/ 0 w 2951"/>
                <a:gd name="T47" fmla="*/ 0 h 2159"/>
                <a:gd name="T48" fmla="*/ 0 w 2951"/>
                <a:gd name="T49" fmla="*/ 0 h 2159"/>
                <a:gd name="T50" fmla="*/ 0 w 2951"/>
                <a:gd name="T51" fmla="*/ 0 h 2159"/>
                <a:gd name="T52" fmla="*/ 0 w 2951"/>
                <a:gd name="T53" fmla="*/ 0 h 2159"/>
                <a:gd name="T54" fmla="*/ 0 w 2951"/>
                <a:gd name="T55" fmla="*/ 0 h 2159"/>
                <a:gd name="T56" fmla="*/ 0 w 2951"/>
                <a:gd name="T57" fmla="*/ 0 h 2159"/>
                <a:gd name="T58" fmla="*/ 0 w 2951"/>
                <a:gd name="T59" fmla="*/ 0 h 2159"/>
                <a:gd name="T60" fmla="*/ 0 w 2951"/>
                <a:gd name="T61" fmla="*/ 0 h 2159"/>
                <a:gd name="T62" fmla="*/ 0 w 2951"/>
                <a:gd name="T63" fmla="*/ 0 h 2159"/>
                <a:gd name="T64" fmla="*/ 0 w 2951"/>
                <a:gd name="T65" fmla="*/ 0 h 2159"/>
                <a:gd name="T66" fmla="*/ 0 w 2951"/>
                <a:gd name="T67" fmla="*/ 0 h 2159"/>
                <a:gd name="T68" fmla="*/ 0 w 2951"/>
                <a:gd name="T69" fmla="*/ 0 h 2159"/>
                <a:gd name="T70" fmla="*/ 0 w 2951"/>
                <a:gd name="T71" fmla="*/ 0 h 2159"/>
                <a:gd name="T72" fmla="*/ 0 w 2951"/>
                <a:gd name="T73" fmla="*/ 0 h 2159"/>
                <a:gd name="T74" fmla="*/ 0 w 2951"/>
                <a:gd name="T75" fmla="*/ 0 h 2159"/>
                <a:gd name="T76" fmla="*/ 0 w 2951"/>
                <a:gd name="T77" fmla="*/ 0 h 2159"/>
                <a:gd name="T78" fmla="*/ 0 w 2951"/>
                <a:gd name="T79" fmla="*/ 0 h 2159"/>
                <a:gd name="T80" fmla="*/ 0 w 2951"/>
                <a:gd name="T81" fmla="*/ 0 h 2159"/>
                <a:gd name="T82" fmla="*/ 0 w 2951"/>
                <a:gd name="T83" fmla="*/ 0 h 2159"/>
                <a:gd name="T84" fmla="*/ 0 w 2951"/>
                <a:gd name="T85" fmla="*/ 0 h 2159"/>
                <a:gd name="T86" fmla="*/ 0 w 2951"/>
                <a:gd name="T87" fmla="*/ 0 h 2159"/>
                <a:gd name="T88" fmla="*/ 0 w 2951"/>
                <a:gd name="T89" fmla="*/ 0 h 2159"/>
                <a:gd name="T90" fmla="*/ 0 w 2951"/>
                <a:gd name="T91" fmla="*/ 0 h 2159"/>
                <a:gd name="T92" fmla="*/ 0 w 2951"/>
                <a:gd name="T93" fmla="*/ 0 h 2159"/>
                <a:gd name="T94" fmla="*/ 0 w 2951"/>
                <a:gd name="T95" fmla="*/ 0 h 2159"/>
                <a:gd name="T96" fmla="*/ 0 w 2951"/>
                <a:gd name="T97" fmla="*/ 0 h 2159"/>
                <a:gd name="T98" fmla="*/ 0 w 2951"/>
                <a:gd name="T99" fmla="*/ 0 h 2159"/>
                <a:gd name="T100" fmla="*/ 0 w 2951"/>
                <a:gd name="T101" fmla="*/ 0 h 2159"/>
                <a:gd name="T102" fmla="*/ 0 w 2951"/>
                <a:gd name="T103" fmla="*/ 0 h 215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951"/>
                <a:gd name="T157" fmla="*/ 0 h 2159"/>
                <a:gd name="T158" fmla="*/ 2951 w 2951"/>
                <a:gd name="T159" fmla="*/ 2159 h 215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951" h="2159">
                  <a:moveTo>
                    <a:pt x="56" y="1659"/>
                  </a:moveTo>
                  <a:lnTo>
                    <a:pt x="108" y="1600"/>
                  </a:lnTo>
                  <a:lnTo>
                    <a:pt x="228" y="1590"/>
                  </a:lnTo>
                  <a:lnTo>
                    <a:pt x="212" y="1485"/>
                  </a:lnTo>
                  <a:lnTo>
                    <a:pt x="377" y="1448"/>
                  </a:lnTo>
                  <a:lnTo>
                    <a:pt x="360" y="1343"/>
                  </a:lnTo>
                  <a:lnTo>
                    <a:pt x="443" y="1325"/>
                  </a:lnTo>
                  <a:lnTo>
                    <a:pt x="533" y="1273"/>
                  </a:lnTo>
                  <a:lnTo>
                    <a:pt x="553" y="1176"/>
                  </a:lnTo>
                  <a:lnTo>
                    <a:pt x="513" y="998"/>
                  </a:lnTo>
                  <a:lnTo>
                    <a:pt x="610" y="915"/>
                  </a:lnTo>
                  <a:lnTo>
                    <a:pt x="714" y="799"/>
                  </a:lnTo>
                  <a:lnTo>
                    <a:pt x="652" y="719"/>
                  </a:lnTo>
                  <a:lnTo>
                    <a:pt x="704" y="661"/>
                  </a:lnTo>
                  <a:lnTo>
                    <a:pt x="687" y="556"/>
                  </a:lnTo>
                  <a:lnTo>
                    <a:pt x="760" y="400"/>
                  </a:lnTo>
                  <a:lnTo>
                    <a:pt x="1024" y="450"/>
                  </a:lnTo>
                  <a:lnTo>
                    <a:pt x="977" y="305"/>
                  </a:lnTo>
                  <a:lnTo>
                    <a:pt x="1111" y="230"/>
                  </a:lnTo>
                  <a:lnTo>
                    <a:pt x="1255" y="290"/>
                  </a:lnTo>
                  <a:lnTo>
                    <a:pt x="1623" y="226"/>
                  </a:lnTo>
                  <a:lnTo>
                    <a:pt x="1566" y="486"/>
                  </a:lnTo>
                  <a:lnTo>
                    <a:pt x="1777" y="425"/>
                  </a:lnTo>
                  <a:lnTo>
                    <a:pt x="1949" y="355"/>
                  </a:lnTo>
                  <a:lnTo>
                    <a:pt x="2085" y="449"/>
                  </a:lnTo>
                  <a:lnTo>
                    <a:pt x="2000" y="297"/>
                  </a:lnTo>
                  <a:lnTo>
                    <a:pt x="2156" y="123"/>
                  </a:lnTo>
                  <a:lnTo>
                    <a:pt x="2222" y="0"/>
                  </a:lnTo>
                  <a:lnTo>
                    <a:pt x="2417" y="3"/>
                  </a:lnTo>
                  <a:lnTo>
                    <a:pt x="2410" y="36"/>
                  </a:lnTo>
                  <a:lnTo>
                    <a:pt x="2486" y="51"/>
                  </a:lnTo>
                  <a:lnTo>
                    <a:pt x="2562" y="65"/>
                  </a:lnTo>
                  <a:lnTo>
                    <a:pt x="2569" y="32"/>
                  </a:lnTo>
                  <a:lnTo>
                    <a:pt x="2644" y="46"/>
                  </a:lnTo>
                  <a:lnTo>
                    <a:pt x="2720" y="61"/>
                  </a:lnTo>
                  <a:lnTo>
                    <a:pt x="2750" y="101"/>
                  </a:lnTo>
                  <a:lnTo>
                    <a:pt x="2812" y="181"/>
                  </a:lnTo>
                  <a:lnTo>
                    <a:pt x="2828" y="286"/>
                  </a:lnTo>
                  <a:lnTo>
                    <a:pt x="2852" y="358"/>
                  </a:lnTo>
                  <a:lnTo>
                    <a:pt x="2920" y="406"/>
                  </a:lnTo>
                  <a:lnTo>
                    <a:pt x="2951" y="445"/>
                  </a:lnTo>
                  <a:lnTo>
                    <a:pt x="2944" y="477"/>
                  </a:lnTo>
                  <a:lnTo>
                    <a:pt x="2907" y="470"/>
                  </a:lnTo>
                  <a:lnTo>
                    <a:pt x="2914" y="438"/>
                  </a:lnTo>
                  <a:lnTo>
                    <a:pt x="2907" y="470"/>
                  </a:lnTo>
                  <a:lnTo>
                    <a:pt x="2900" y="504"/>
                  </a:lnTo>
                  <a:lnTo>
                    <a:pt x="2861" y="496"/>
                  </a:lnTo>
                  <a:lnTo>
                    <a:pt x="2854" y="529"/>
                  </a:lnTo>
                  <a:lnTo>
                    <a:pt x="2847" y="561"/>
                  </a:lnTo>
                  <a:lnTo>
                    <a:pt x="2840" y="594"/>
                  </a:lnTo>
                  <a:lnTo>
                    <a:pt x="2833" y="626"/>
                  </a:lnTo>
                  <a:lnTo>
                    <a:pt x="2840" y="594"/>
                  </a:lnTo>
                  <a:lnTo>
                    <a:pt x="2803" y="587"/>
                  </a:lnTo>
                  <a:lnTo>
                    <a:pt x="2765" y="580"/>
                  </a:lnTo>
                  <a:lnTo>
                    <a:pt x="2795" y="619"/>
                  </a:lnTo>
                  <a:lnTo>
                    <a:pt x="2758" y="612"/>
                  </a:lnTo>
                  <a:lnTo>
                    <a:pt x="2751" y="644"/>
                  </a:lnTo>
                  <a:lnTo>
                    <a:pt x="2706" y="671"/>
                  </a:lnTo>
                  <a:lnTo>
                    <a:pt x="2714" y="637"/>
                  </a:lnTo>
                  <a:lnTo>
                    <a:pt x="2706" y="671"/>
                  </a:lnTo>
                  <a:lnTo>
                    <a:pt x="2714" y="637"/>
                  </a:lnTo>
                  <a:lnTo>
                    <a:pt x="2675" y="630"/>
                  </a:lnTo>
                  <a:lnTo>
                    <a:pt x="2668" y="662"/>
                  </a:lnTo>
                  <a:lnTo>
                    <a:pt x="2675" y="630"/>
                  </a:lnTo>
                  <a:lnTo>
                    <a:pt x="2638" y="623"/>
                  </a:lnTo>
                  <a:lnTo>
                    <a:pt x="2631" y="655"/>
                  </a:lnTo>
                  <a:lnTo>
                    <a:pt x="2624" y="689"/>
                  </a:lnTo>
                  <a:lnTo>
                    <a:pt x="2616" y="721"/>
                  </a:lnTo>
                  <a:lnTo>
                    <a:pt x="2654" y="728"/>
                  </a:lnTo>
                  <a:lnTo>
                    <a:pt x="2616" y="721"/>
                  </a:lnTo>
                  <a:lnTo>
                    <a:pt x="2609" y="754"/>
                  </a:lnTo>
                  <a:lnTo>
                    <a:pt x="2572" y="746"/>
                  </a:lnTo>
                  <a:lnTo>
                    <a:pt x="2533" y="739"/>
                  </a:lnTo>
                  <a:lnTo>
                    <a:pt x="2527" y="772"/>
                  </a:lnTo>
                  <a:lnTo>
                    <a:pt x="2565" y="779"/>
                  </a:lnTo>
                  <a:lnTo>
                    <a:pt x="2602" y="786"/>
                  </a:lnTo>
                  <a:lnTo>
                    <a:pt x="2640" y="794"/>
                  </a:lnTo>
                  <a:lnTo>
                    <a:pt x="2602" y="786"/>
                  </a:lnTo>
                  <a:lnTo>
                    <a:pt x="2595" y="819"/>
                  </a:lnTo>
                  <a:lnTo>
                    <a:pt x="2588" y="852"/>
                  </a:lnTo>
                  <a:lnTo>
                    <a:pt x="2551" y="845"/>
                  </a:lnTo>
                  <a:lnTo>
                    <a:pt x="2558" y="812"/>
                  </a:lnTo>
                  <a:lnTo>
                    <a:pt x="2551" y="845"/>
                  </a:lnTo>
                  <a:lnTo>
                    <a:pt x="2544" y="877"/>
                  </a:lnTo>
                  <a:lnTo>
                    <a:pt x="2537" y="909"/>
                  </a:lnTo>
                  <a:lnTo>
                    <a:pt x="2529" y="943"/>
                  </a:lnTo>
                  <a:lnTo>
                    <a:pt x="2492" y="935"/>
                  </a:lnTo>
                  <a:lnTo>
                    <a:pt x="2454" y="928"/>
                  </a:lnTo>
                  <a:lnTo>
                    <a:pt x="2447" y="961"/>
                  </a:lnTo>
                  <a:lnTo>
                    <a:pt x="2409" y="953"/>
                  </a:lnTo>
                  <a:lnTo>
                    <a:pt x="2402" y="986"/>
                  </a:lnTo>
                  <a:lnTo>
                    <a:pt x="2365" y="979"/>
                  </a:lnTo>
                  <a:lnTo>
                    <a:pt x="2320" y="1004"/>
                  </a:lnTo>
                  <a:lnTo>
                    <a:pt x="2282" y="997"/>
                  </a:lnTo>
                  <a:lnTo>
                    <a:pt x="2275" y="1030"/>
                  </a:lnTo>
                  <a:lnTo>
                    <a:pt x="2282" y="997"/>
                  </a:lnTo>
                  <a:lnTo>
                    <a:pt x="2244" y="989"/>
                  </a:lnTo>
                  <a:lnTo>
                    <a:pt x="2207" y="982"/>
                  </a:lnTo>
                  <a:lnTo>
                    <a:pt x="2161" y="1007"/>
                  </a:lnTo>
                  <a:lnTo>
                    <a:pt x="2200" y="1016"/>
                  </a:lnTo>
                  <a:lnTo>
                    <a:pt x="2193" y="1048"/>
                  </a:lnTo>
                  <a:lnTo>
                    <a:pt x="2186" y="1080"/>
                  </a:lnTo>
                  <a:lnTo>
                    <a:pt x="2147" y="1073"/>
                  </a:lnTo>
                  <a:lnTo>
                    <a:pt x="2110" y="1066"/>
                  </a:lnTo>
                  <a:lnTo>
                    <a:pt x="2072" y="1059"/>
                  </a:lnTo>
                  <a:lnTo>
                    <a:pt x="2079" y="1026"/>
                  </a:lnTo>
                  <a:lnTo>
                    <a:pt x="2072" y="1059"/>
                  </a:lnTo>
                  <a:lnTo>
                    <a:pt x="2035" y="1052"/>
                  </a:lnTo>
                  <a:lnTo>
                    <a:pt x="2041" y="1019"/>
                  </a:lnTo>
                  <a:lnTo>
                    <a:pt x="2035" y="1052"/>
                  </a:lnTo>
                  <a:lnTo>
                    <a:pt x="1996" y="1044"/>
                  </a:lnTo>
                  <a:lnTo>
                    <a:pt x="1989" y="1077"/>
                  </a:lnTo>
                  <a:lnTo>
                    <a:pt x="1952" y="1070"/>
                  </a:lnTo>
                  <a:lnTo>
                    <a:pt x="1945" y="1103"/>
                  </a:lnTo>
                  <a:lnTo>
                    <a:pt x="1938" y="1135"/>
                  </a:lnTo>
                  <a:lnTo>
                    <a:pt x="1900" y="1128"/>
                  </a:lnTo>
                  <a:lnTo>
                    <a:pt x="1907" y="1095"/>
                  </a:lnTo>
                  <a:lnTo>
                    <a:pt x="1876" y="1055"/>
                  </a:lnTo>
                  <a:lnTo>
                    <a:pt x="1831" y="1080"/>
                  </a:lnTo>
                  <a:lnTo>
                    <a:pt x="1824" y="1114"/>
                  </a:lnTo>
                  <a:lnTo>
                    <a:pt x="1817" y="1146"/>
                  </a:lnTo>
                  <a:lnTo>
                    <a:pt x="1855" y="1153"/>
                  </a:lnTo>
                  <a:lnTo>
                    <a:pt x="1848" y="1185"/>
                  </a:lnTo>
                  <a:lnTo>
                    <a:pt x="1810" y="1178"/>
                  </a:lnTo>
                  <a:lnTo>
                    <a:pt x="1803" y="1211"/>
                  </a:lnTo>
                  <a:lnTo>
                    <a:pt x="1810" y="1178"/>
                  </a:lnTo>
                  <a:lnTo>
                    <a:pt x="1773" y="1171"/>
                  </a:lnTo>
                  <a:lnTo>
                    <a:pt x="1780" y="1139"/>
                  </a:lnTo>
                  <a:lnTo>
                    <a:pt x="1742" y="1132"/>
                  </a:lnTo>
                  <a:lnTo>
                    <a:pt x="1735" y="1164"/>
                  </a:lnTo>
                  <a:lnTo>
                    <a:pt x="1697" y="1157"/>
                  </a:lnTo>
                  <a:lnTo>
                    <a:pt x="1660" y="1150"/>
                  </a:lnTo>
                  <a:lnTo>
                    <a:pt x="1652" y="1182"/>
                  </a:lnTo>
                  <a:lnTo>
                    <a:pt x="1615" y="1175"/>
                  </a:lnTo>
                  <a:lnTo>
                    <a:pt x="1577" y="1168"/>
                  </a:lnTo>
                  <a:lnTo>
                    <a:pt x="1539" y="1160"/>
                  </a:lnTo>
                  <a:lnTo>
                    <a:pt x="1546" y="1128"/>
                  </a:lnTo>
                  <a:lnTo>
                    <a:pt x="1553" y="1095"/>
                  </a:lnTo>
                  <a:lnTo>
                    <a:pt x="1516" y="1088"/>
                  </a:lnTo>
                  <a:lnTo>
                    <a:pt x="1477" y="1081"/>
                  </a:lnTo>
                  <a:lnTo>
                    <a:pt x="1447" y="1041"/>
                  </a:lnTo>
                  <a:lnTo>
                    <a:pt x="1454" y="1008"/>
                  </a:lnTo>
                  <a:lnTo>
                    <a:pt x="1417" y="1001"/>
                  </a:lnTo>
                  <a:lnTo>
                    <a:pt x="1454" y="1008"/>
                  </a:lnTo>
                  <a:lnTo>
                    <a:pt x="1447" y="1041"/>
                  </a:lnTo>
                  <a:lnTo>
                    <a:pt x="1440" y="1074"/>
                  </a:lnTo>
                  <a:lnTo>
                    <a:pt x="1477" y="1081"/>
                  </a:lnTo>
                  <a:lnTo>
                    <a:pt x="1470" y="1114"/>
                  </a:lnTo>
                  <a:lnTo>
                    <a:pt x="1463" y="1146"/>
                  </a:lnTo>
                  <a:lnTo>
                    <a:pt x="1456" y="1178"/>
                  </a:lnTo>
                  <a:lnTo>
                    <a:pt x="1449" y="1212"/>
                  </a:lnTo>
                  <a:lnTo>
                    <a:pt x="1488" y="1219"/>
                  </a:lnTo>
                  <a:lnTo>
                    <a:pt x="1480" y="1251"/>
                  </a:lnTo>
                  <a:lnTo>
                    <a:pt x="1473" y="1284"/>
                  </a:lnTo>
                  <a:lnTo>
                    <a:pt x="1429" y="1310"/>
                  </a:lnTo>
                  <a:lnTo>
                    <a:pt x="1436" y="1276"/>
                  </a:lnTo>
                  <a:lnTo>
                    <a:pt x="1429" y="1310"/>
                  </a:lnTo>
                  <a:lnTo>
                    <a:pt x="1390" y="1302"/>
                  </a:lnTo>
                  <a:lnTo>
                    <a:pt x="1398" y="1269"/>
                  </a:lnTo>
                  <a:lnTo>
                    <a:pt x="1360" y="1262"/>
                  </a:lnTo>
                  <a:lnTo>
                    <a:pt x="1398" y="1269"/>
                  </a:lnTo>
                  <a:lnTo>
                    <a:pt x="1390" y="1302"/>
                  </a:lnTo>
                  <a:lnTo>
                    <a:pt x="1353" y="1295"/>
                  </a:lnTo>
                  <a:lnTo>
                    <a:pt x="1346" y="1328"/>
                  </a:lnTo>
                  <a:lnTo>
                    <a:pt x="1353" y="1295"/>
                  </a:lnTo>
                  <a:lnTo>
                    <a:pt x="1316" y="1288"/>
                  </a:lnTo>
                  <a:lnTo>
                    <a:pt x="1270" y="1313"/>
                  </a:lnTo>
                  <a:lnTo>
                    <a:pt x="1263" y="1346"/>
                  </a:lnTo>
                  <a:lnTo>
                    <a:pt x="1256" y="1379"/>
                  </a:lnTo>
                  <a:lnTo>
                    <a:pt x="1218" y="1372"/>
                  </a:lnTo>
                  <a:lnTo>
                    <a:pt x="1174" y="1397"/>
                  </a:lnTo>
                  <a:lnTo>
                    <a:pt x="1167" y="1429"/>
                  </a:lnTo>
                  <a:lnTo>
                    <a:pt x="1160" y="1462"/>
                  </a:lnTo>
                  <a:lnTo>
                    <a:pt x="1122" y="1455"/>
                  </a:lnTo>
                  <a:lnTo>
                    <a:pt x="1129" y="1422"/>
                  </a:lnTo>
                  <a:lnTo>
                    <a:pt x="1091" y="1415"/>
                  </a:lnTo>
                  <a:lnTo>
                    <a:pt x="1129" y="1422"/>
                  </a:lnTo>
                  <a:lnTo>
                    <a:pt x="1122" y="1455"/>
                  </a:lnTo>
                  <a:lnTo>
                    <a:pt x="1115" y="1487"/>
                  </a:lnTo>
                  <a:lnTo>
                    <a:pt x="1077" y="1480"/>
                  </a:lnTo>
                  <a:lnTo>
                    <a:pt x="1070" y="1513"/>
                  </a:lnTo>
                  <a:lnTo>
                    <a:pt x="1032" y="1505"/>
                  </a:lnTo>
                  <a:lnTo>
                    <a:pt x="1025" y="1538"/>
                  </a:lnTo>
                  <a:lnTo>
                    <a:pt x="995" y="1498"/>
                  </a:lnTo>
                  <a:lnTo>
                    <a:pt x="905" y="1550"/>
                  </a:lnTo>
                  <a:lnTo>
                    <a:pt x="898" y="1582"/>
                  </a:lnTo>
                  <a:lnTo>
                    <a:pt x="860" y="1575"/>
                  </a:lnTo>
                  <a:lnTo>
                    <a:pt x="853" y="1607"/>
                  </a:lnTo>
                  <a:lnTo>
                    <a:pt x="816" y="1600"/>
                  </a:lnTo>
                  <a:lnTo>
                    <a:pt x="809" y="1633"/>
                  </a:lnTo>
                  <a:lnTo>
                    <a:pt x="770" y="1625"/>
                  </a:lnTo>
                  <a:lnTo>
                    <a:pt x="733" y="1618"/>
                  </a:lnTo>
                  <a:lnTo>
                    <a:pt x="726" y="1651"/>
                  </a:lnTo>
                  <a:lnTo>
                    <a:pt x="733" y="1618"/>
                  </a:lnTo>
                  <a:lnTo>
                    <a:pt x="695" y="1611"/>
                  </a:lnTo>
                  <a:lnTo>
                    <a:pt x="688" y="1644"/>
                  </a:lnTo>
                  <a:lnTo>
                    <a:pt x="681" y="1676"/>
                  </a:lnTo>
                  <a:lnTo>
                    <a:pt x="651" y="1637"/>
                  </a:lnTo>
                  <a:lnTo>
                    <a:pt x="644" y="1669"/>
                  </a:lnTo>
                  <a:lnTo>
                    <a:pt x="605" y="1662"/>
                  </a:lnTo>
                  <a:lnTo>
                    <a:pt x="575" y="1622"/>
                  </a:lnTo>
                  <a:lnTo>
                    <a:pt x="568" y="1655"/>
                  </a:lnTo>
                  <a:lnTo>
                    <a:pt x="561" y="1687"/>
                  </a:lnTo>
                  <a:lnTo>
                    <a:pt x="524" y="1680"/>
                  </a:lnTo>
                  <a:lnTo>
                    <a:pt x="516" y="1712"/>
                  </a:lnTo>
                  <a:lnTo>
                    <a:pt x="478" y="1705"/>
                  </a:lnTo>
                  <a:lnTo>
                    <a:pt x="441" y="1698"/>
                  </a:lnTo>
                  <a:lnTo>
                    <a:pt x="433" y="1731"/>
                  </a:lnTo>
                  <a:lnTo>
                    <a:pt x="426" y="1763"/>
                  </a:lnTo>
                  <a:lnTo>
                    <a:pt x="389" y="1756"/>
                  </a:lnTo>
                  <a:lnTo>
                    <a:pt x="396" y="1724"/>
                  </a:lnTo>
                  <a:lnTo>
                    <a:pt x="403" y="1691"/>
                  </a:lnTo>
                  <a:lnTo>
                    <a:pt x="396" y="1724"/>
                  </a:lnTo>
                  <a:lnTo>
                    <a:pt x="389" y="1756"/>
                  </a:lnTo>
                  <a:lnTo>
                    <a:pt x="382" y="1789"/>
                  </a:lnTo>
                  <a:lnTo>
                    <a:pt x="419" y="1796"/>
                  </a:lnTo>
                  <a:lnTo>
                    <a:pt x="375" y="1822"/>
                  </a:lnTo>
                  <a:lnTo>
                    <a:pt x="337" y="1815"/>
                  </a:lnTo>
                  <a:lnTo>
                    <a:pt x="344" y="1781"/>
                  </a:lnTo>
                  <a:lnTo>
                    <a:pt x="306" y="1774"/>
                  </a:lnTo>
                  <a:lnTo>
                    <a:pt x="299" y="1808"/>
                  </a:lnTo>
                  <a:lnTo>
                    <a:pt x="254" y="1833"/>
                  </a:lnTo>
                  <a:lnTo>
                    <a:pt x="210" y="1858"/>
                  </a:lnTo>
                  <a:lnTo>
                    <a:pt x="203" y="1890"/>
                  </a:lnTo>
                  <a:lnTo>
                    <a:pt x="233" y="1930"/>
                  </a:lnTo>
                  <a:lnTo>
                    <a:pt x="272" y="1938"/>
                  </a:lnTo>
                  <a:lnTo>
                    <a:pt x="309" y="1945"/>
                  </a:lnTo>
                  <a:lnTo>
                    <a:pt x="339" y="1985"/>
                  </a:lnTo>
                  <a:lnTo>
                    <a:pt x="332" y="2017"/>
                  </a:lnTo>
                  <a:lnTo>
                    <a:pt x="371" y="2025"/>
                  </a:lnTo>
                  <a:lnTo>
                    <a:pt x="364" y="2057"/>
                  </a:lnTo>
                  <a:lnTo>
                    <a:pt x="325" y="2050"/>
                  </a:lnTo>
                  <a:lnTo>
                    <a:pt x="318" y="2083"/>
                  </a:lnTo>
                  <a:lnTo>
                    <a:pt x="357" y="2090"/>
                  </a:lnTo>
                  <a:lnTo>
                    <a:pt x="311" y="2115"/>
                  </a:lnTo>
                  <a:lnTo>
                    <a:pt x="274" y="2108"/>
                  </a:lnTo>
                  <a:lnTo>
                    <a:pt x="267" y="2140"/>
                  </a:lnTo>
                  <a:lnTo>
                    <a:pt x="229" y="2133"/>
                  </a:lnTo>
                  <a:lnTo>
                    <a:pt x="191" y="2126"/>
                  </a:lnTo>
                  <a:lnTo>
                    <a:pt x="185" y="2159"/>
                  </a:lnTo>
                  <a:lnTo>
                    <a:pt x="146" y="2151"/>
                  </a:lnTo>
                  <a:lnTo>
                    <a:pt x="116" y="2112"/>
                  </a:lnTo>
                  <a:lnTo>
                    <a:pt x="123" y="2080"/>
                  </a:lnTo>
                  <a:lnTo>
                    <a:pt x="130" y="2046"/>
                  </a:lnTo>
                  <a:lnTo>
                    <a:pt x="99" y="2007"/>
                  </a:lnTo>
                  <a:lnTo>
                    <a:pt x="61" y="2000"/>
                  </a:lnTo>
                  <a:lnTo>
                    <a:pt x="68" y="1966"/>
                  </a:lnTo>
                  <a:lnTo>
                    <a:pt x="75" y="1934"/>
                  </a:lnTo>
                  <a:lnTo>
                    <a:pt x="38" y="1927"/>
                  </a:lnTo>
                  <a:lnTo>
                    <a:pt x="0" y="1920"/>
                  </a:lnTo>
                  <a:lnTo>
                    <a:pt x="7" y="1887"/>
                  </a:lnTo>
                  <a:lnTo>
                    <a:pt x="14" y="1854"/>
                  </a:lnTo>
                  <a:lnTo>
                    <a:pt x="21" y="1822"/>
                  </a:lnTo>
                  <a:lnTo>
                    <a:pt x="35" y="1757"/>
                  </a:lnTo>
                  <a:lnTo>
                    <a:pt x="72" y="1764"/>
                  </a:lnTo>
                  <a:lnTo>
                    <a:pt x="79" y="1731"/>
                  </a:lnTo>
                  <a:lnTo>
                    <a:pt x="87" y="1698"/>
                  </a:lnTo>
                  <a:lnTo>
                    <a:pt x="94" y="1666"/>
                  </a:lnTo>
                  <a:lnTo>
                    <a:pt x="87" y="1698"/>
                  </a:lnTo>
                  <a:lnTo>
                    <a:pt x="49" y="1691"/>
                  </a:lnTo>
                  <a:lnTo>
                    <a:pt x="56" y="1659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4" name="Freeform 255"/>
            <p:cNvSpPr>
              <a:spLocks/>
            </p:cNvSpPr>
            <p:nvPr/>
          </p:nvSpPr>
          <p:spPr bwMode="gray">
            <a:xfrm>
              <a:off x="1845" y="2741"/>
              <a:ext cx="463" cy="366"/>
            </a:xfrm>
            <a:custGeom>
              <a:avLst/>
              <a:gdLst>
                <a:gd name="T0" fmla="*/ 0 w 2951"/>
                <a:gd name="T1" fmla="*/ 0 h 2159"/>
                <a:gd name="T2" fmla="*/ 0 w 2951"/>
                <a:gd name="T3" fmla="*/ 0 h 2159"/>
                <a:gd name="T4" fmla="*/ 0 w 2951"/>
                <a:gd name="T5" fmla="*/ 0 h 2159"/>
                <a:gd name="T6" fmla="*/ 0 w 2951"/>
                <a:gd name="T7" fmla="*/ 0 h 2159"/>
                <a:gd name="T8" fmla="*/ 0 w 2951"/>
                <a:gd name="T9" fmla="*/ 0 h 2159"/>
                <a:gd name="T10" fmla="*/ 0 w 2951"/>
                <a:gd name="T11" fmla="*/ 0 h 2159"/>
                <a:gd name="T12" fmla="*/ 0 w 2951"/>
                <a:gd name="T13" fmla="*/ 0 h 2159"/>
                <a:gd name="T14" fmla="*/ 0 w 2951"/>
                <a:gd name="T15" fmla="*/ 0 h 2159"/>
                <a:gd name="T16" fmla="*/ 0 w 2951"/>
                <a:gd name="T17" fmla="*/ 0 h 2159"/>
                <a:gd name="T18" fmla="*/ 0 w 2951"/>
                <a:gd name="T19" fmla="*/ 0 h 2159"/>
                <a:gd name="T20" fmla="*/ 0 w 2951"/>
                <a:gd name="T21" fmla="*/ 0 h 2159"/>
                <a:gd name="T22" fmla="*/ 0 w 2951"/>
                <a:gd name="T23" fmla="*/ 0 h 2159"/>
                <a:gd name="T24" fmla="*/ 0 w 2951"/>
                <a:gd name="T25" fmla="*/ 0 h 2159"/>
                <a:gd name="T26" fmla="*/ 0 w 2951"/>
                <a:gd name="T27" fmla="*/ 0 h 2159"/>
                <a:gd name="T28" fmla="*/ 0 w 2951"/>
                <a:gd name="T29" fmla="*/ 0 h 2159"/>
                <a:gd name="T30" fmla="*/ 0 w 2951"/>
                <a:gd name="T31" fmla="*/ 0 h 2159"/>
                <a:gd name="T32" fmla="*/ 0 w 2951"/>
                <a:gd name="T33" fmla="*/ 0 h 2159"/>
                <a:gd name="T34" fmla="*/ 0 w 2951"/>
                <a:gd name="T35" fmla="*/ 0 h 2159"/>
                <a:gd name="T36" fmla="*/ 0 w 2951"/>
                <a:gd name="T37" fmla="*/ 0 h 2159"/>
                <a:gd name="T38" fmla="*/ 0 w 2951"/>
                <a:gd name="T39" fmla="*/ 0 h 2159"/>
                <a:gd name="T40" fmla="*/ 0 w 2951"/>
                <a:gd name="T41" fmla="*/ 0 h 2159"/>
                <a:gd name="T42" fmla="*/ 0 w 2951"/>
                <a:gd name="T43" fmla="*/ 0 h 2159"/>
                <a:gd name="T44" fmla="*/ 0 w 2951"/>
                <a:gd name="T45" fmla="*/ 0 h 2159"/>
                <a:gd name="T46" fmla="*/ 0 w 2951"/>
                <a:gd name="T47" fmla="*/ 0 h 2159"/>
                <a:gd name="T48" fmla="*/ 0 w 2951"/>
                <a:gd name="T49" fmla="*/ 0 h 2159"/>
                <a:gd name="T50" fmla="*/ 0 w 2951"/>
                <a:gd name="T51" fmla="*/ 0 h 2159"/>
                <a:gd name="T52" fmla="*/ 0 w 2951"/>
                <a:gd name="T53" fmla="*/ 0 h 2159"/>
                <a:gd name="T54" fmla="*/ 0 w 2951"/>
                <a:gd name="T55" fmla="*/ 0 h 2159"/>
                <a:gd name="T56" fmla="*/ 0 w 2951"/>
                <a:gd name="T57" fmla="*/ 0 h 2159"/>
                <a:gd name="T58" fmla="*/ 0 w 2951"/>
                <a:gd name="T59" fmla="*/ 0 h 2159"/>
                <a:gd name="T60" fmla="*/ 0 w 2951"/>
                <a:gd name="T61" fmla="*/ 0 h 2159"/>
                <a:gd name="T62" fmla="*/ 0 w 2951"/>
                <a:gd name="T63" fmla="*/ 0 h 2159"/>
                <a:gd name="T64" fmla="*/ 0 w 2951"/>
                <a:gd name="T65" fmla="*/ 0 h 2159"/>
                <a:gd name="T66" fmla="*/ 0 w 2951"/>
                <a:gd name="T67" fmla="*/ 0 h 2159"/>
                <a:gd name="T68" fmla="*/ 0 w 2951"/>
                <a:gd name="T69" fmla="*/ 0 h 2159"/>
                <a:gd name="T70" fmla="*/ 0 w 2951"/>
                <a:gd name="T71" fmla="*/ 0 h 2159"/>
                <a:gd name="T72" fmla="*/ 0 w 2951"/>
                <a:gd name="T73" fmla="*/ 0 h 2159"/>
                <a:gd name="T74" fmla="*/ 0 w 2951"/>
                <a:gd name="T75" fmla="*/ 0 h 2159"/>
                <a:gd name="T76" fmla="*/ 0 w 2951"/>
                <a:gd name="T77" fmla="*/ 0 h 2159"/>
                <a:gd name="T78" fmla="*/ 0 w 2951"/>
                <a:gd name="T79" fmla="*/ 0 h 2159"/>
                <a:gd name="T80" fmla="*/ 0 w 2951"/>
                <a:gd name="T81" fmla="*/ 0 h 2159"/>
                <a:gd name="T82" fmla="*/ 0 w 2951"/>
                <a:gd name="T83" fmla="*/ 0 h 2159"/>
                <a:gd name="T84" fmla="*/ 0 w 2951"/>
                <a:gd name="T85" fmla="*/ 0 h 2159"/>
                <a:gd name="T86" fmla="*/ 0 w 2951"/>
                <a:gd name="T87" fmla="*/ 0 h 2159"/>
                <a:gd name="T88" fmla="*/ 0 w 2951"/>
                <a:gd name="T89" fmla="*/ 0 h 2159"/>
                <a:gd name="T90" fmla="*/ 0 w 2951"/>
                <a:gd name="T91" fmla="*/ 0 h 2159"/>
                <a:gd name="T92" fmla="*/ 0 w 2951"/>
                <a:gd name="T93" fmla="*/ 0 h 2159"/>
                <a:gd name="T94" fmla="*/ 0 w 2951"/>
                <a:gd name="T95" fmla="*/ 0 h 2159"/>
                <a:gd name="T96" fmla="*/ 0 w 2951"/>
                <a:gd name="T97" fmla="*/ 0 h 2159"/>
                <a:gd name="T98" fmla="*/ 0 w 2951"/>
                <a:gd name="T99" fmla="*/ 0 h 2159"/>
                <a:gd name="T100" fmla="*/ 0 w 2951"/>
                <a:gd name="T101" fmla="*/ 0 h 2159"/>
                <a:gd name="T102" fmla="*/ 0 w 2951"/>
                <a:gd name="T103" fmla="*/ 0 h 2159"/>
                <a:gd name="T104" fmla="*/ 0 w 2951"/>
                <a:gd name="T105" fmla="*/ 0 h 2159"/>
                <a:gd name="T106" fmla="*/ 0 w 2951"/>
                <a:gd name="T107" fmla="*/ 0 h 2159"/>
                <a:gd name="T108" fmla="*/ 0 w 2951"/>
                <a:gd name="T109" fmla="*/ 0 h 2159"/>
                <a:gd name="T110" fmla="*/ 0 w 2951"/>
                <a:gd name="T111" fmla="*/ 0 h 2159"/>
                <a:gd name="T112" fmla="*/ 0 w 2951"/>
                <a:gd name="T113" fmla="*/ 0 h 2159"/>
                <a:gd name="T114" fmla="*/ 0 w 2951"/>
                <a:gd name="T115" fmla="*/ 0 h 2159"/>
                <a:gd name="T116" fmla="*/ 0 w 2951"/>
                <a:gd name="T117" fmla="*/ 0 h 215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951"/>
                <a:gd name="T178" fmla="*/ 0 h 2159"/>
                <a:gd name="T179" fmla="*/ 2951 w 2951"/>
                <a:gd name="T180" fmla="*/ 2159 h 215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951" h="2159">
                  <a:moveTo>
                    <a:pt x="56" y="1659"/>
                  </a:moveTo>
                  <a:lnTo>
                    <a:pt x="108" y="1600"/>
                  </a:lnTo>
                  <a:lnTo>
                    <a:pt x="228" y="1590"/>
                  </a:lnTo>
                  <a:lnTo>
                    <a:pt x="212" y="1485"/>
                  </a:lnTo>
                  <a:lnTo>
                    <a:pt x="377" y="1448"/>
                  </a:lnTo>
                  <a:lnTo>
                    <a:pt x="360" y="1343"/>
                  </a:lnTo>
                  <a:lnTo>
                    <a:pt x="443" y="1325"/>
                  </a:lnTo>
                  <a:lnTo>
                    <a:pt x="533" y="1273"/>
                  </a:lnTo>
                  <a:lnTo>
                    <a:pt x="553" y="1176"/>
                  </a:lnTo>
                  <a:lnTo>
                    <a:pt x="513" y="998"/>
                  </a:lnTo>
                  <a:lnTo>
                    <a:pt x="610" y="915"/>
                  </a:lnTo>
                  <a:lnTo>
                    <a:pt x="714" y="799"/>
                  </a:lnTo>
                  <a:lnTo>
                    <a:pt x="652" y="719"/>
                  </a:lnTo>
                  <a:lnTo>
                    <a:pt x="704" y="661"/>
                  </a:lnTo>
                  <a:lnTo>
                    <a:pt x="687" y="556"/>
                  </a:lnTo>
                  <a:lnTo>
                    <a:pt x="760" y="400"/>
                  </a:lnTo>
                  <a:lnTo>
                    <a:pt x="1024" y="450"/>
                  </a:lnTo>
                  <a:lnTo>
                    <a:pt x="977" y="305"/>
                  </a:lnTo>
                  <a:lnTo>
                    <a:pt x="1111" y="230"/>
                  </a:lnTo>
                  <a:lnTo>
                    <a:pt x="1255" y="290"/>
                  </a:lnTo>
                  <a:lnTo>
                    <a:pt x="1623" y="226"/>
                  </a:lnTo>
                  <a:lnTo>
                    <a:pt x="1566" y="486"/>
                  </a:lnTo>
                  <a:lnTo>
                    <a:pt x="1777" y="425"/>
                  </a:lnTo>
                  <a:lnTo>
                    <a:pt x="1949" y="355"/>
                  </a:lnTo>
                  <a:lnTo>
                    <a:pt x="2085" y="449"/>
                  </a:lnTo>
                  <a:lnTo>
                    <a:pt x="2000" y="297"/>
                  </a:lnTo>
                  <a:lnTo>
                    <a:pt x="2156" y="123"/>
                  </a:lnTo>
                  <a:lnTo>
                    <a:pt x="2222" y="0"/>
                  </a:lnTo>
                  <a:lnTo>
                    <a:pt x="2417" y="3"/>
                  </a:lnTo>
                  <a:lnTo>
                    <a:pt x="2410" y="36"/>
                  </a:lnTo>
                  <a:lnTo>
                    <a:pt x="2486" y="51"/>
                  </a:lnTo>
                  <a:lnTo>
                    <a:pt x="2562" y="65"/>
                  </a:lnTo>
                  <a:lnTo>
                    <a:pt x="2569" y="32"/>
                  </a:lnTo>
                  <a:lnTo>
                    <a:pt x="2644" y="46"/>
                  </a:lnTo>
                  <a:lnTo>
                    <a:pt x="2720" y="61"/>
                  </a:lnTo>
                  <a:lnTo>
                    <a:pt x="2750" y="101"/>
                  </a:lnTo>
                  <a:lnTo>
                    <a:pt x="2812" y="181"/>
                  </a:lnTo>
                  <a:lnTo>
                    <a:pt x="2828" y="286"/>
                  </a:lnTo>
                  <a:lnTo>
                    <a:pt x="2852" y="358"/>
                  </a:lnTo>
                  <a:lnTo>
                    <a:pt x="2920" y="406"/>
                  </a:lnTo>
                  <a:lnTo>
                    <a:pt x="2951" y="445"/>
                  </a:lnTo>
                  <a:lnTo>
                    <a:pt x="2944" y="477"/>
                  </a:lnTo>
                  <a:lnTo>
                    <a:pt x="2907" y="470"/>
                  </a:lnTo>
                  <a:lnTo>
                    <a:pt x="2914" y="438"/>
                  </a:lnTo>
                  <a:lnTo>
                    <a:pt x="2907" y="470"/>
                  </a:lnTo>
                  <a:lnTo>
                    <a:pt x="2900" y="504"/>
                  </a:lnTo>
                  <a:lnTo>
                    <a:pt x="2861" y="496"/>
                  </a:lnTo>
                  <a:lnTo>
                    <a:pt x="2854" y="529"/>
                  </a:lnTo>
                  <a:lnTo>
                    <a:pt x="2847" y="561"/>
                  </a:lnTo>
                  <a:lnTo>
                    <a:pt x="2840" y="594"/>
                  </a:lnTo>
                  <a:lnTo>
                    <a:pt x="2833" y="626"/>
                  </a:lnTo>
                  <a:lnTo>
                    <a:pt x="2840" y="594"/>
                  </a:lnTo>
                  <a:lnTo>
                    <a:pt x="2803" y="587"/>
                  </a:lnTo>
                  <a:lnTo>
                    <a:pt x="2765" y="580"/>
                  </a:lnTo>
                  <a:lnTo>
                    <a:pt x="2795" y="619"/>
                  </a:lnTo>
                  <a:lnTo>
                    <a:pt x="2758" y="612"/>
                  </a:lnTo>
                  <a:lnTo>
                    <a:pt x="2751" y="644"/>
                  </a:lnTo>
                  <a:lnTo>
                    <a:pt x="2706" y="671"/>
                  </a:lnTo>
                  <a:lnTo>
                    <a:pt x="2714" y="637"/>
                  </a:lnTo>
                  <a:lnTo>
                    <a:pt x="2706" y="671"/>
                  </a:lnTo>
                  <a:lnTo>
                    <a:pt x="2714" y="637"/>
                  </a:lnTo>
                  <a:lnTo>
                    <a:pt x="2675" y="630"/>
                  </a:lnTo>
                  <a:lnTo>
                    <a:pt x="2668" y="662"/>
                  </a:lnTo>
                  <a:lnTo>
                    <a:pt x="2675" y="630"/>
                  </a:lnTo>
                  <a:lnTo>
                    <a:pt x="2638" y="623"/>
                  </a:lnTo>
                  <a:lnTo>
                    <a:pt x="2631" y="655"/>
                  </a:lnTo>
                  <a:lnTo>
                    <a:pt x="2624" y="689"/>
                  </a:lnTo>
                  <a:lnTo>
                    <a:pt x="2616" y="721"/>
                  </a:lnTo>
                  <a:lnTo>
                    <a:pt x="2654" y="728"/>
                  </a:lnTo>
                  <a:lnTo>
                    <a:pt x="2616" y="721"/>
                  </a:lnTo>
                  <a:lnTo>
                    <a:pt x="2609" y="754"/>
                  </a:lnTo>
                  <a:lnTo>
                    <a:pt x="2572" y="746"/>
                  </a:lnTo>
                  <a:lnTo>
                    <a:pt x="2533" y="739"/>
                  </a:lnTo>
                  <a:lnTo>
                    <a:pt x="2527" y="772"/>
                  </a:lnTo>
                  <a:lnTo>
                    <a:pt x="2565" y="779"/>
                  </a:lnTo>
                  <a:lnTo>
                    <a:pt x="2602" y="786"/>
                  </a:lnTo>
                  <a:lnTo>
                    <a:pt x="2640" y="794"/>
                  </a:lnTo>
                  <a:lnTo>
                    <a:pt x="2602" y="786"/>
                  </a:lnTo>
                  <a:lnTo>
                    <a:pt x="2595" y="819"/>
                  </a:lnTo>
                  <a:lnTo>
                    <a:pt x="2588" y="852"/>
                  </a:lnTo>
                  <a:lnTo>
                    <a:pt x="2551" y="845"/>
                  </a:lnTo>
                  <a:lnTo>
                    <a:pt x="2558" y="812"/>
                  </a:lnTo>
                  <a:lnTo>
                    <a:pt x="2551" y="845"/>
                  </a:lnTo>
                  <a:lnTo>
                    <a:pt x="2544" y="877"/>
                  </a:lnTo>
                  <a:lnTo>
                    <a:pt x="2537" y="909"/>
                  </a:lnTo>
                  <a:lnTo>
                    <a:pt x="2529" y="943"/>
                  </a:lnTo>
                  <a:lnTo>
                    <a:pt x="2492" y="935"/>
                  </a:lnTo>
                  <a:lnTo>
                    <a:pt x="2454" y="928"/>
                  </a:lnTo>
                  <a:lnTo>
                    <a:pt x="2447" y="961"/>
                  </a:lnTo>
                  <a:lnTo>
                    <a:pt x="2409" y="953"/>
                  </a:lnTo>
                  <a:lnTo>
                    <a:pt x="2402" y="986"/>
                  </a:lnTo>
                  <a:lnTo>
                    <a:pt x="2365" y="979"/>
                  </a:lnTo>
                  <a:lnTo>
                    <a:pt x="2320" y="1004"/>
                  </a:lnTo>
                  <a:lnTo>
                    <a:pt x="2282" y="997"/>
                  </a:lnTo>
                  <a:lnTo>
                    <a:pt x="2275" y="1030"/>
                  </a:lnTo>
                  <a:lnTo>
                    <a:pt x="2282" y="997"/>
                  </a:lnTo>
                  <a:lnTo>
                    <a:pt x="2244" y="989"/>
                  </a:lnTo>
                  <a:lnTo>
                    <a:pt x="2207" y="982"/>
                  </a:lnTo>
                  <a:lnTo>
                    <a:pt x="2161" y="1007"/>
                  </a:lnTo>
                  <a:lnTo>
                    <a:pt x="2200" y="1016"/>
                  </a:lnTo>
                  <a:lnTo>
                    <a:pt x="2193" y="1048"/>
                  </a:lnTo>
                  <a:lnTo>
                    <a:pt x="2186" y="1080"/>
                  </a:lnTo>
                  <a:lnTo>
                    <a:pt x="2147" y="1073"/>
                  </a:lnTo>
                  <a:lnTo>
                    <a:pt x="2110" y="1066"/>
                  </a:lnTo>
                  <a:lnTo>
                    <a:pt x="2072" y="1059"/>
                  </a:lnTo>
                  <a:lnTo>
                    <a:pt x="2079" y="1026"/>
                  </a:lnTo>
                  <a:lnTo>
                    <a:pt x="2072" y="1059"/>
                  </a:lnTo>
                  <a:lnTo>
                    <a:pt x="2035" y="1052"/>
                  </a:lnTo>
                  <a:lnTo>
                    <a:pt x="2041" y="1019"/>
                  </a:lnTo>
                  <a:lnTo>
                    <a:pt x="2035" y="1052"/>
                  </a:lnTo>
                  <a:lnTo>
                    <a:pt x="1996" y="1044"/>
                  </a:lnTo>
                  <a:lnTo>
                    <a:pt x="1989" y="1077"/>
                  </a:lnTo>
                  <a:lnTo>
                    <a:pt x="1952" y="1070"/>
                  </a:lnTo>
                  <a:lnTo>
                    <a:pt x="1945" y="1103"/>
                  </a:lnTo>
                  <a:lnTo>
                    <a:pt x="1938" y="1135"/>
                  </a:lnTo>
                  <a:lnTo>
                    <a:pt x="1900" y="1128"/>
                  </a:lnTo>
                  <a:lnTo>
                    <a:pt x="1907" y="1095"/>
                  </a:lnTo>
                  <a:lnTo>
                    <a:pt x="1876" y="1055"/>
                  </a:lnTo>
                  <a:lnTo>
                    <a:pt x="1831" y="1080"/>
                  </a:lnTo>
                  <a:lnTo>
                    <a:pt x="1824" y="1114"/>
                  </a:lnTo>
                  <a:lnTo>
                    <a:pt x="1817" y="1146"/>
                  </a:lnTo>
                  <a:lnTo>
                    <a:pt x="1855" y="1153"/>
                  </a:lnTo>
                  <a:lnTo>
                    <a:pt x="1848" y="1185"/>
                  </a:lnTo>
                  <a:lnTo>
                    <a:pt x="1810" y="1178"/>
                  </a:lnTo>
                  <a:lnTo>
                    <a:pt x="1803" y="1211"/>
                  </a:lnTo>
                  <a:lnTo>
                    <a:pt x="1810" y="1178"/>
                  </a:lnTo>
                  <a:lnTo>
                    <a:pt x="1773" y="1171"/>
                  </a:lnTo>
                  <a:lnTo>
                    <a:pt x="1780" y="1139"/>
                  </a:lnTo>
                  <a:lnTo>
                    <a:pt x="1742" y="1132"/>
                  </a:lnTo>
                  <a:lnTo>
                    <a:pt x="1735" y="1164"/>
                  </a:lnTo>
                  <a:lnTo>
                    <a:pt x="1697" y="1157"/>
                  </a:lnTo>
                  <a:lnTo>
                    <a:pt x="1660" y="1150"/>
                  </a:lnTo>
                  <a:lnTo>
                    <a:pt x="1652" y="1182"/>
                  </a:lnTo>
                  <a:lnTo>
                    <a:pt x="1615" y="1175"/>
                  </a:lnTo>
                  <a:lnTo>
                    <a:pt x="1577" y="1168"/>
                  </a:lnTo>
                  <a:lnTo>
                    <a:pt x="1539" y="1160"/>
                  </a:lnTo>
                  <a:lnTo>
                    <a:pt x="1546" y="1128"/>
                  </a:lnTo>
                  <a:lnTo>
                    <a:pt x="1553" y="1095"/>
                  </a:lnTo>
                  <a:lnTo>
                    <a:pt x="1516" y="1088"/>
                  </a:lnTo>
                  <a:lnTo>
                    <a:pt x="1477" y="1081"/>
                  </a:lnTo>
                  <a:lnTo>
                    <a:pt x="1447" y="1041"/>
                  </a:lnTo>
                  <a:lnTo>
                    <a:pt x="1454" y="1008"/>
                  </a:lnTo>
                  <a:lnTo>
                    <a:pt x="1417" y="1001"/>
                  </a:lnTo>
                  <a:lnTo>
                    <a:pt x="1454" y="1008"/>
                  </a:lnTo>
                  <a:lnTo>
                    <a:pt x="1447" y="1041"/>
                  </a:lnTo>
                  <a:lnTo>
                    <a:pt x="1440" y="1074"/>
                  </a:lnTo>
                  <a:lnTo>
                    <a:pt x="1477" y="1081"/>
                  </a:lnTo>
                  <a:lnTo>
                    <a:pt x="1470" y="1114"/>
                  </a:lnTo>
                  <a:lnTo>
                    <a:pt x="1463" y="1146"/>
                  </a:lnTo>
                  <a:lnTo>
                    <a:pt x="1456" y="1178"/>
                  </a:lnTo>
                  <a:lnTo>
                    <a:pt x="1449" y="1212"/>
                  </a:lnTo>
                  <a:lnTo>
                    <a:pt x="1488" y="1219"/>
                  </a:lnTo>
                  <a:lnTo>
                    <a:pt x="1480" y="1251"/>
                  </a:lnTo>
                  <a:lnTo>
                    <a:pt x="1473" y="1284"/>
                  </a:lnTo>
                  <a:lnTo>
                    <a:pt x="1429" y="1310"/>
                  </a:lnTo>
                  <a:lnTo>
                    <a:pt x="1436" y="1276"/>
                  </a:lnTo>
                  <a:lnTo>
                    <a:pt x="1429" y="1310"/>
                  </a:lnTo>
                  <a:lnTo>
                    <a:pt x="1390" y="1302"/>
                  </a:lnTo>
                  <a:lnTo>
                    <a:pt x="1398" y="1269"/>
                  </a:lnTo>
                  <a:lnTo>
                    <a:pt x="1360" y="1262"/>
                  </a:lnTo>
                  <a:lnTo>
                    <a:pt x="1398" y="1269"/>
                  </a:lnTo>
                  <a:lnTo>
                    <a:pt x="1390" y="1302"/>
                  </a:lnTo>
                  <a:lnTo>
                    <a:pt x="1353" y="1295"/>
                  </a:lnTo>
                  <a:lnTo>
                    <a:pt x="1346" y="1328"/>
                  </a:lnTo>
                  <a:lnTo>
                    <a:pt x="1353" y="1295"/>
                  </a:lnTo>
                  <a:lnTo>
                    <a:pt x="1316" y="1288"/>
                  </a:lnTo>
                  <a:lnTo>
                    <a:pt x="1270" y="1313"/>
                  </a:lnTo>
                  <a:lnTo>
                    <a:pt x="1263" y="1346"/>
                  </a:lnTo>
                  <a:lnTo>
                    <a:pt x="1256" y="1379"/>
                  </a:lnTo>
                  <a:lnTo>
                    <a:pt x="1218" y="1372"/>
                  </a:lnTo>
                  <a:lnTo>
                    <a:pt x="1174" y="1397"/>
                  </a:lnTo>
                  <a:lnTo>
                    <a:pt x="1167" y="1429"/>
                  </a:lnTo>
                  <a:lnTo>
                    <a:pt x="1160" y="1462"/>
                  </a:lnTo>
                  <a:lnTo>
                    <a:pt x="1122" y="1455"/>
                  </a:lnTo>
                  <a:lnTo>
                    <a:pt x="1129" y="1422"/>
                  </a:lnTo>
                  <a:lnTo>
                    <a:pt x="1091" y="1415"/>
                  </a:lnTo>
                  <a:lnTo>
                    <a:pt x="1129" y="1422"/>
                  </a:lnTo>
                  <a:lnTo>
                    <a:pt x="1122" y="1455"/>
                  </a:lnTo>
                  <a:lnTo>
                    <a:pt x="1115" y="1487"/>
                  </a:lnTo>
                  <a:lnTo>
                    <a:pt x="1077" y="1480"/>
                  </a:lnTo>
                  <a:lnTo>
                    <a:pt x="1070" y="1513"/>
                  </a:lnTo>
                  <a:lnTo>
                    <a:pt x="1032" y="1505"/>
                  </a:lnTo>
                  <a:lnTo>
                    <a:pt x="1025" y="1538"/>
                  </a:lnTo>
                  <a:lnTo>
                    <a:pt x="995" y="1498"/>
                  </a:lnTo>
                  <a:lnTo>
                    <a:pt x="905" y="1550"/>
                  </a:lnTo>
                  <a:lnTo>
                    <a:pt x="898" y="1582"/>
                  </a:lnTo>
                  <a:lnTo>
                    <a:pt x="860" y="1575"/>
                  </a:lnTo>
                  <a:lnTo>
                    <a:pt x="853" y="1607"/>
                  </a:lnTo>
                  <a:lnTo>
                    <a:pt x="816" y="1600"/>
                  </a:lnTo>
                  <a:lnTo>
                    <a:pt x="809" y="1633"/>
                  </a:lnTo>
                  <a:lnTo>
                    <a:pt x="770" y="1625"/>
                  </a:lnTo>
                  <a:lnTo>
                    <a:pt x="733" y="1618"/>
                  </a:lnTo>
                  <a:lnTo>
                    <a:pt x="726" y="1651"/>
                  </a:lnTo>
                  <a:lnTo>
                    <a:pt x="733" y="1618"/>
                  </a:lnTo>
                  <a:lnTo>
                    <a:pt x="695" y="1611"/>
                  </a:lnTo>
                  <a:lnTo>
                    <a:pt x="688" y="1644"/>
                  </a:lnTo>
                  <a:lnTo>
                    <a:pt x="681" y="1676"/>
                  </a:lnTo>
                  <a:lnTo>
                    <a:pt x="651" y="1637"/>
                  </a:lnTo>
                  <a:lnTo>
                    <a:pt x="644" y="1669"/>
                  </a:lnTo>
                  <a:lnTo>
                    <a:pt x="605" y="1662"/>
                  </a:lnTo>
                  <a:lnTo>
                    <a:pt x="575" y="1622"/>
                  </a:lnTo>
                  <a:lnTo>
                    <a:pt x="568" y="1655"/>
                  </a:lnTo>
                  <a:lnTo>
                    <a:pt x="561" y="1687"/>
                  </a:lnTo>
                  <a:lnTo>
                    <a:pt x="524" y="1680"/>
                  </a:lnTo>
                  <a:lnTo>
                    <a:pt x="516" y="1712"/>
                  </a:lnTo>
                  <a:lnTo>
                    <a:pt x="478" y="1705"/>
                  </a:lnTo>
                  <a:lnTo>
                    <a:pt x="441" y="1698"/>
                  </a:lnTo>
                  <a:lnTo>
                    <a:pt x="433" y="1731"/>
                  </a:lnTo>
                  <a:lnTo>
                    <a:pt x="426" y="1763"/>
                  </a:lnTo>
                  <a:lnTo>
                    <a:pt x="389" y="1756"/>
                  </a:lnTo>
                  <a:lnTo>
                    <a:pt x="396" y="1724"/>
                  </a:lnTo>
                  <a:lnTo>
                    <a:pt x="403" y="1691"/>
                  </a:lnTo>
                  <a:lnTo>
                    <a:pt x="396" y="1724"/>
                  </a:lnTo>
                  <a:lnTo>
                    <a:pt x="389" y="1756"/>
                  </a:lnTo>
                  <a:lnTo>
                    <a:pt x="382" y="1789"/>
                  </a:lnTo>
                  <a:lnTo>
                    <a:pt x="419" y="1796"/>
                  </a:lnTo>
                  <a:lnTo>
                    <a:pt x="375" y="1822"/>
                  </a:lnTo>
                  <a:lnTo>
                    <a:pt x="337" y="1815"/>
                  </a:lnTo>
                  <a:lnTo>
                    <a:pt x="344" y="1781"/>
                  </a:lnTo>
                  <a:lnTo>
                    <a:pt x="306" y="1774"/>
                  </a:lnTo>
                  <a:lnTo>
                    <a:pt x="299" y="1808"/>
                  </a:lnTo>
                  <a:lnTo>
                    <a:pt x="254" y="1833"/>
                  </a:lnTo>
                  <a:lnTo>
                    <a:pt x="210" y="1858"/>
                  </a:lnTo>
                  <a:lnTo>
                    <a:pt x="203" y="1890"/>
                  </a:lnTo>
                  <a:lnTo>
                    <a:pt x="233" y="1930"/>
                  </a:lnTo>
                  <a:lnTo>
                    <a:pt x="272" y="1938"/>
                  </a:lnTo>
                  <a:lnTo>
                    <a:pt x="309" y="1945"/>
                  </a:lnTo>
                  <a:lnTo>
                    <a:pt x="339" y="1985"/>
                  </a:lnTo>
                  <a:lnTo>
                    <a:pt x="332" y="2017"/>
                  </a:lnTo>
                  <a:lnTo>
                    <a:pt x="371" y="2025"/>
                  </a:lnTo>
                  <a:lnTo>
                    <a:pt x="364" y="2057"/>
                  </a:lnTo>
                  <a:lnTo>
                    <a:pt x="325" y="2050"/>
                  </a:lnTo>
                  <a:lnTo>
                    <a:pt x="318" y="2083"/>
                  </a:lnTo>
                  <a:lnTo>
                    <a:pt x="357" y="2090"/>
                  </a:lnTo>
                  <a:lnTo>
                    <a:pt x="311" y="2115"/>
                  </a:lnTo>
                  <a:lnTo>
                    <a:pt x="274" y="2108"/>
                  </a:lnTo>
                  <a:lnTo>
                    <a:pt x="267" y="2140"/>
                  </a:lnTo>
                  <a:lnTo>
                    <a:pt x="229" y="2133"/>
                  </a:lnTo>
                  <a:lnTo>
                    <a:pt x="191" y="2126"/>
                  </a:lnTo>
                  <a:lnTo>
                    <a:pt x="185" y="2159"/>
                  </a:lnTo>
                  <a:lnTo>
                    <a:pt x="146" y="2151"/>
                  </a:lnTo>
                  <a:lnTo>
                    <a:pt x="116" y="2112"/>
                  </a:lnTo>
                  <a:lnTo>
                    <a:pt x="123" y="2080"/>
                  </a:lnTo>
                  <a:lnTo>
                    <a:pt x="130" y="2046"/>
                  </a:lnTo>
                  <a:lnTo>
                    <a:pt x="99" y="2007"/>
                  </a:lnTo>
                  <a:lnTo>
                    <a:pt x="61" y="2000"/>
                  </a:lnTo>
                  <a:lnTo>
                    <a:pt x="68" y="1966"/>
                  </a:lnTo>
                  <a:lnTo>
                    <a:pt x="75" y="1934"/>
                  </a:lnTo>
                  <a:lnTo>
                    <a:pt x="38" y="1927"/>
                  </a:lnTo>
                  <a:lnTo>
                    <a:pt x="0" y="1920"/>
                  </a:lnTo>
                  <a:lnTo>
                    <a:pt x="7" y="1887"/>
                  </a:lnTo>
                  <a:lnTo>
                    <a:pt x="14" y="1854"/>
                  </a:lnTo>
                  <a:lnTo>
                    <a:pt x="21" y="1822"/>
                  </a:lnTo>
                  <a:lnTo>
                    <a:pt x="35" y="1757"/>
                  </a:lnTo>
                  <a:lnTo>
                    <a:pt x="72" y="1764"/>
                  </a:lnTo>
                  <a:lnTo>
                    <a:pt x="79" y="1731"/>
                  </a:lnTo>
                  <a:lnTo>
                    <a:pt x="87" y="1698"/>
                  </a:lnTo>
                  <a:lnTo>
                    <a:pt x="94" y="1666"/>
                  </a:lnTo>
                  <a:lnTo>
                    <a:pt x="87" y="1698"/>
                  </a:lnTo>
                  <a:lnTo>
                    <a:pt x="49" y="1691"/>
                  </a:lnTo>
                  <a:lnTo>
                    <a:pt x="56" y="1659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5" name="Freeform 256"/>
            <p:cNvSpPr>
              <a:spLocks/>
            </p:cNvSpPr>
            <p:nvPr/>
          </p:nvSpPr>
          <p:spPr bwMode="gray">
            <a:xfrm>
              <a:off x="2148" y="293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6" name="Freeform 257"/>
            <p:cNvSpPr>
              <a:spLocks/>
            </p:cNvSpPr>
            <p:nvPr/>
          </p:nvSpPr>
          <p:spPr bwMode="gray">
            <a:xfrm>
              <a:off x="2220" y="2521"/>
              <a:ext cx="208" cy="297"/>
            </a:xfrm>
            <a:custGeom>
              <a:avLst/>
              <a:gdLst>
                <a:gd name="T0" fmla="*/ 0 w 1327"/>
                <a:gd name="T1" fmla="*/ 0 h 1755"/>
                <a:gd name="T2" fmla="*/ 0 w 1327"/>
                <a:gd name="T3" fmla="*/ 0 h 1755"/>
                <a:gd name="T4" fmla="*/ 0 w 1327"/>
                <a:gd name="T5" fmla="*/ 0 h 1755"/>
                <a:gd name="T6" fmla="*/ 0 w 1327"/>
                <a:gd name="T7" fmla="*/ 0 h 1755"/>
                <a:gd name="T8" fmla="*/ 0 w 1327"/>
                <a:gd name="T9" fmla="*/ 0 h 1755"/>
                <a:gd name="T10" fmla="*/ 0 w 1327"/>
                <a:gd name="T11" fmla="*/ 0 h 1755"/>
                <a:gd name="T12" fmla="*/ 0 w 1327"/>
                <a:gd name="T13" fmla="*/ 0 h 1755"/>
                <a:gd name="T14" fmla="*/ 0 w 1327"/>
                <a:gd name="T15" fmla="*/ 0 h 1755"/>
                <a:gd name="T16" fmla="*/ 0 w 1327"/>
                <a:gd name="T17" fmla="*/ 0 h 1755"/>
                <a:gd name="T18" fmla="*/ 0 w 1327"/>
                <a:gd name="T19" fmla="*/ 0 h 1755"/>
                <a:gd name="T20" fmla="*/ 0 w 1327"/>
                <a:gd name="T21" fmla="*/ 0 h 1755"/>
                <a:gd name="T22" fmla="*/ 0 w 1327"/>
                <a:gd name="T23" fmla="*/ 0 h 1755"/>
                <a:gd name="T24" fmla="*/ 0 w 1327"/>
                <a:gd name="T25" fmla="*/ 0 h 1755"/>
                <a:gd name="T26" fmla="*/ 0 w 1327"/>
                <a:gd name="T27" fmla="*/ 0 h 1755"/>
                <a:gd name="T28" fmla="*/ 0 w 1327"/>
                <a:gd name="T29" fmla="*/ 0 h 1755"/>
                <a:gd name="T30" fmla="*/ 0 w 1327"/>
                <a:gd name="T31" fmla="*/ 0 h 1755"/>
                <a:gd name="T32" fmla="*/ 0 w 1327"/>
                <a:gd name="T33" fmla="*/ 0 h 1755"/>
                <a:gd name="T34" fmla="*/ 0 w 1327"/>
                <a:gd name="T35" fmla="*/ 0 h 1755"/>
                <a:gd name="T36" fmla="*/ 0 w 1327"/>
                <a:gd name="T37" fmla="*/ 0 h 1755"/>
                <a:gd name="T38" fmla="*/ 0 w 1327"/>
                <a:gd name="T39" fmla="*/ 0 h 1755"/>
                <a:gd name="T40" fmla="*/ 0 w 1327"/>
                <a:gd name="T41" fmla="*/ 0 h 1755"/>
                <a:gd name="T42" fmla="*/ 0 w 1327"/>
                <a:gd name="T43" fmla="*/ 0 h 1755"/>
                <a:gd name="T44" fmla="*/ 0 w 1327"/>
                <a:gd name="T45" fmla="*/ 0 h 1755"/>
                <a:gd name="T46" fmla="*/ 0 w 1327"/>
                <a:gd name="T47" fmla="*/ 0 h 1755"/>
                <a:gd name="T48" fmla="*/ 0 w 1327"/>
                <a:gd name="T49" fmla="*/ 0 h 1755"/>
                <a:gd name="T50" fmla="*/ 0 w 1327"/>
                <a:gd name="T51" fmla="*/ 0 h 1755"/>
                <a:gd name="T52" fmla="*/ 0 w 1327"/>
                <a:gd name="T53" fmla="*/ 0 h 1755"/>
                <a:gd name="T54" fmla="*/ 0 w 1327"/>
                <a:gd name="T55" fmla="*/ 0 h 1755"/>
                <a:gd name="T56" fmla="*/ 0 w 1327"/>
                <a:gd name="T57" fmla="*/ 0 h 1755"/>
                <a:gd name="T58" fmla="*/ 0 w 1327"/>
                <a:gd name="T59" fmla="*/ 0 h 1755"/>
                <a:gd name="T60" fmla="*/ 0 w 1327"/>
                <a:gd name="T61" fmla="*/ 0 h 1755"/>
                <a:gd name="T62" fmla="*/ 0 w 1327"/>
                <a:gd name="T63" fmla="*/ 0 h 1755"/>
                <a:gd name="T64" fmla="*/ 0 w 1327"/>
                <a:gd name="T65" fmla="*/ 0 h 1755"/>
                <a:gd name="T66" fmla="*/ 0 w 1327"/>
                <a:gd name="T67" fmla="*/ 0 h 1755"/>
                <a:gd name="T68" fmla="*/ 0 w 1327"/>
                <a:gd name="T69" fmla="*/ 0 h 1755"/>
                <a:gd name="T70" fmla="*/ 0 w 1327"/>
                <a:gd name="T71" fmla="*/ 0 h 1755"/>
                <a:gd name="T72" fmla="*/ 0 w 1327"/>
                <a:gd name="T73" fmla="*/ 0 h 1755"/>
                <a:gd name="T74" fmla="*/ 0 w 1327"/>
                <a:gd name="T75" fmla="*/ 0 h 1755"/>
                <a:gd name="T76" fmla="*/ 0 w 1327"/>
                <a:gd name="T77" fmla="*/ 0 h 1755"/>
                <a:gd name="T78" fmla="*/ 0 w 1327"/>
                <a:gd name="T79" fmla="*/ 0 h 1755"/>
                <a:gd name="T80" fmla="*/ 0 w 1327"/>
                <a:gd name="T81" fmla="*/ 0 h 1755"/>
                <a:gd name="T82" fmla="*/ 0 w 1327"/>
                <a:gd name="T83" fmla="*/ 0 h 1755"/>
                <a:gd name="T84" fmla="*/ 0 w 1327"/>
                <a:gd name="T85" fmla="*/ 0 h 1755"/>
                <a:gd name="T86" fmla="*/ 0 w 1327"/>
                <a:gd name="T87" fmla="*/ 0 h 1755"/>
                <a:gd name="T88" fmla="*/ 0 w 1327"/>
                <a:gd name="T89" fmla="*/ 0 h 1755"/>
                <a:gd name="T90" fmla="*/ 0 w 1327"/>
                <a:gd name="T91" fmla="*/ 0 h 1755"/>
                <a:gd name="T92" fmla="*/ 0 w 1327"/>
                <a:gd name="T93" fmla="*/ 0 h 1755"/>
                <a:gd name="T94" fmla="*/ 0 w 1327"/>
                <a:gd name="T95" fmla="*/ 0 h 1755"/>
                <a:gd name="T96" fmla="*/ 0 w 1327"/>
                <a:gd name="T97" fmla="*/ 0 h 1755"/>
                <a:gd name="T98" fmla="*/ 0 w 1327"/>
                <a:gd name="T99" fmla="*/ 0 h 1755"/>
                <a:gd name="T100" fmla="*/ 0 w 1327"/>
                <a:gd name="T101" fmla="*/ 0 h 1755"/>
                <a:gd name="T102" fmla="*/ 0 w 1327"/>
                <a:gd name="T103" fmla="*/ 0 h 1755"/>
                <a:gd name="T104" fmla="*/ 0 w 1327"/>
                <a:gd name="T105" fmla="*/ 0 h 1755"/>
                <a:gd name="T106" fmla="*/ 0 w 1327"/>
                <a:gd name="T107" fmla="*/ 0 h 1755"/>
                <a:gd name="T108" fmla="*/ 0 w 1327"/>
                <a:gd name="T109" fmla="*/ 0 h 17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327"/>
                <a:gd name="T166" fmla="*/ 0 h 1755"/>
                <a:gd name="T167" fmla="*/ 1327 w 1327"/>
                <a:gd name="T168" fmla="*/ 1755 h 17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327" h="1755">
                  <a:moveTo>
                    <a:pt x="1272" y="254"/>
                  </a:moveTo>
                  <a:lnTo>
                    <a:pt x="1265" y="286"/>
                  </a:lnTo>
                  <a:lnTo>
                    <a:pt x="1258" y="319"/>
                  </a:lnTo>
                  <a:lnTo>
                    <a:pt x="1296" y="326"/>
                  </a:lnTo>
                  <a:lnTo>
                    <a:pt x="1289" y="359"/>
                  </a:lnTo>
                  <a:lnTo>
                    <a:pt x="1327" y="366"/>
                  </a:lnTo>
                  <a:lnTo>
                    <a:pt x="1320" y="399"/>
                  </a:lnTo>
                  <a:lnTo>
                    <a:pt x="1282" y="392"/>
                  </a:lnTo>
                  <a:lnTo>
                    <a:pt x="1274" y="424"/>
                  </a:lnTo>
                  <a:lnTo>
                    <a:pt x="1267" y="456"/>
                  </a:lnTo>
                  <a:lnTo>
                    <a:pt x="1230" y="449"/>
                  </a:lnTo>
                  <a:lnTo>
                    <a:pt x="1223" y="483"/>
                  </a:lnTo>
                  <a:lnTo>
                    <a:pt x="1216" y="515"/>
                  </a:lnTo>
                  <a:lnTo>
                    <a:pt x="1209" y="547"/>
                  </a:lnTo>
                  <a:lnTo>
                    <a:pt x="1202" y="580"/>
                  </a:lnTo>
                  <a:lnTo>
                    <a:pt x="1164" y="573"/>
                  </a:lnTo>
                  <a:lnTo>
                    <a:pt x="1157" y="606"/>
                  </a:lnTo>
                  <a:lnTo>
                    <a:pt x="1195" y="613"/>
                  </a:lnTo>
                  <a:lnTo>
                    <a:pt x="1187" y="645"/>
                  </a:lnTo>
                  <a:lnTo>
                    <a:pt x="1180" y="678"/>
                  </a:lnTo>
                  <a:lnTo>
                    <a:pt x="1143" y="671"/>
                  </a:lnTo>
                  <a:lnTo>
                    <a:pt x="1136" y="703"/>
                  </a:lnTo>
                  <a:lnTo>
                    <a:pt x="1129" y="737"/>
                  </a:lnTo>
                  <a:lnTo>
                    <a:pt x="1091" y="728"/>
                  </a:lnTo>
                  <a:lnTo>
                    <a:pt x="1098" y="696"/>
                  </a:lnTo>
                  <a:lnTo>
                    <a:pt x="1106" y="664"/>
                  </a:lnTo>
                  <a:lnTo>
                    <a:pt x="1143" y="671"/>
                  </a:lnTo>
                  <a:lnTo>
                    <a:pt x="1113" y="631"/>
                  </a:lnTo>
                  <a:lnTo>
                    <a:pt x="1106" y="664"/>
                  </a:lnTo>
                  <a:lnTo>
                    <a:pt x="1068" y="657"/>
                  </a:lnTo>
                  <a:lnTo>
                    <a:pt x="1061" y="689"/>
                  </a:lnTo>
                  <a:lnTo>
                    <a:pt x="1023" y="682"/>
                  </a:lnTo>
                  <a:lnTo>
                    <a:pt x="985" y="675"/>
                  </a:lnTo>
                  <a:lnTo>
                    <a:pt x="992" y="642"/>
                  </a:lnTo>
                  <a:lnTo>
                    <a:pt x="985" y="675"/>
                  </a:lnTo>
                  <a:lnTo>
                    <a:pt x="1023" y="682"/>
                  </a:lnTo>
                  <a:lnTo>
                    <a:pt x="1016" y="714"/>
                  </a:lnTo>
                  <a:lnTo>
                    <a:pt x="1054" y="721"/>
                  </a:lnTo>
                  <a:lnTo>
                    <a:pt x="1091" y="728"/>
                  </a:lnTo>
                  <a:lnTo>
                    <a:pt x="1084" y="762"/>
                  </a:lnTo>
                  <a:lnTo>
                    <a:pt x="1122" y="769"/>
                  </a:lnTo>
                  <a:lnTo>
                    <a:pt x="1160" y="776"/>
                  </a:lnTo>
                  <a:lnTo>
                    <a:pt x="1153" y="808"/>
                  </a:lnTo>
                  <a:lnTo>
                    <a:pt x="1115" y="801"/>
                  </a:lnTo>
                  <a:lnTo>
                    <a:pt x="1070" y="827"/>
                  </a:lnTo>
                  <a:lnTo>
                    <a:pt x="1063" y="860"/>
                  </a:lnTo>
                  <a:lnTo>
                    <a:pt x="1070" y="827"/>
                  </a:lnTo>
                  <a:lnTo>
                    <a:pt x="1063" y="860"/>
                  </a:lnTo>
                  <a:lnTo>
                    <a:pt x="1056" y="892"/>
                  </a:lnTo>
                  <a:lnTo>
                    <a:pt x="1049" y="925"/>
                  </a:lnTo>
                  <a:lnTo>
                    <a:pt x="1086" y="932"/>
                  </a:lnTo>
                  <a:lnTo>
                    <a:pt x="1080" y="964"/>
                  </a:lnTo>
                  <a:lnTo>
                    <a:pt x="1073" y="997"/>
                  </a:lnTo>
                  <a:lnTo>
                    <a:pt x="1035" y="990"/>
                  </a:lnTo>
                  <a:lnTo>
                    <a:pt x="1073" y="997"/>
                  </a:lnTo>
                  <a:lnTo>
                    <a:pt x="1066" y="1030"/>
                  </a:lnTo>
                  <a:lnTo>
                    <a:pt x="1059" y="1062"/>
                  </a:lnTo>
                  <a:lnTo>
                    <a:pt x="1021" y="1055"/>
                  </a:lnTo>
                  <a:lnTo>
                    <a:pt x="1013" y="1087"/>
                  </a:lnTo>
                  <a:lnTo>
                    <a:pt x="1052" y="1096"/>
                  </a:lnTo>
                  <a:lnTo>
                    <a:pt x="1089" y="1103"/>
                  </a:lnTo>
                  <a:lnTo>
                    <a:pt x="1082" y="1135"/>
                  </a:lnTo>
                  <a:lnTo>
                    <a:pt x="1075" y="1167"/>
                  </a:lnTo>
                  <a:lnTo>
                    <a:pt x="1082" y="1135"/>
                  </a:lnTo>
                  <a:lnTo>
                    <a:pt x="1075" y="1167"/>
                  </a:lnTo>
                  <a:lnTo>
                    <a:pt x="1038" y="1160"/>
                  </a:lnTo>
                  <a:lnTo>
                    <a:pt x="1045" y="1128"/>
                  </a:lnTo>
                  <a:lnTo>
                    <a:pt x="1038" y="1160"/>
                  </a:lnTo>
                  <a:lnTo>
                    <a:pt x="999" y="1153"/>
                  </a:lnTo>
                  <a:lnTo>
                    <a:pt x="1006" y="1121"/>
                  </a:lnTo>
                  <a:lnTo>
                    <a:pt x="969" y="1114"/>
                  </a:lnTo>
                  <a:lnTo>
                    <a:pt x="999" y="1153"/>
                  </a:lnTo>
                  <a:lnTo>
                    <a:pt x="962" y="1146"/>
                  </a:lnTo>
                  <a:lnTo>
                    <a:pt x="969" y="1114"/>
                  </a:lnTo>
                  <a:lnTo>
                    <a:pt x="962" y="1146"/>
                  </a:lnTo>
                  <a:lnTo>
                    <a:pt x="924" y="1139"/>
                  </a:lnTo>
                  <a:lnTo>
                    <a:pt x="917" y="1171"/>
                  </a:lnTo>
                  <a:lnTo>
                    <a:pt x="955" y="1179"/>
                  </a:lnTo>
                  <a:lnTo>
                    <a:pt x="993" y="1186"/>
                  </a:lnTo>
                  <a:lnTo>
                    <a:pt x="986" y="1218"/>
                  </a:lnTo>
                  <a:lnTo>
                    <a:pt x="979" y="1251"/>
                  </a:lnTo>
                  <a:lnTo>
                    <a:pt x="941" y="1244"/>
                  </a:lnTo>
                  <a:lnTo>
                    <a:pt x="948" y="1211"/>
                  </a:lnTo>
                  <a:lnTo>
                    <a:pt x="910" y="1204"/>
                  </a:lnTo>
                  <a:lnTo>
                    <a:pt x="903" y="1236"/>
                  </a:lnTo>
                  <a:lnTo>
                    <a:pt x="941" y="1244"/>
                  </a:lnTo>
                  <a:lnTo>
                    <a:pt x="934" y="1277"/>
                  </a:lnTo>
                  <a:lnTo>
                    <a:pt x="941" y="1244"/>
                  </a:lnTo>
                  <a:lnTo>
                    <a:pt x="934" y="1277"/>
                  </a:lnTo>
                  <a:lnTo>
                    <a:pt x="896" y="1270"/>
                  </a:lnTo>
                  <a:lnTo>
                    <a:pt x="859" y="1262"/>
                  </a:lnTo>
                  <a:lnTo>
                    <a:pt x="866" y="1229"/>
                  </a:lnTo>
                  <a:lnTo>
                    <a:pt x="859" y="1262"/>
                  </a:lnTo>
                  <a:lnTo>
                    <a:pt x="852" y="1295"/>
                  </a:lnTo>
                  <a:lnTo>
                    <a:pt x="889" y="1302"/>
                  </a:lnTo>
                  <a:lnTo>
                    <a:pt x="882" y="1334"/>
                  </a:lnTo>
                  <a:lnTo>
                    <a:pt x="875" y="1368"/>
                  </a:lnTo>
                  <a:lnTo>
                    <a:pt x="837" y="1360"/>
                  </a:lnTo>
                  <a:lnTo>
                    <a:pt x="830" y="1393"/>
                  </a:lnTo>
                  <a:lnTo>
                    <a:pt x="793" y="1385"/>
                  </a:lnTo>
                  <a:lnTo>
                    <a:pt x="786" y="1418"/>
                  </a:lnTo>
                  <a:lnTo>
                    <a:pt x="823" y="1425"/>
                  </a:lnTo>
                  <a:lnTo>
                    <a:pt x="861" y="1432"/>
                  </a:lnTo>
                  <a:lnTo>
                    <a:pt x="816" y="1458"/>
                  </a:lnTo>
                  <a:lnTo>
                    <a:pt x="809" y="1490"/>
                  </a:lnTo>
                  <a:lnTo>
                    <a:pt x="772" y="1483"/>
                  </a:lnTo>
                  <a:lnTo>
                    <a:pt x="809" y="1490"/>
                  </a:lnTo>
                  <a:lnTo>
                    <a:pt x="802" y="1523"/>
                  </a:lnTo>
                  <a:lnTo>
                    <a:pt x="758" y="1549"/>
                  </a:lnTo>
                  <a:lnTo>
                    <a:pt x="765" y="1516"/>
                  </a:lnTo>
                  <a:lnTo>
                    <a:pt x="726" y="1508"/>
                  </a:lnTo>
                  <a:lnTo>
                    <a:pt x="719" y="1542"/>
                  </a:lnTo>
                  <a:lnTo>
                    <a:pt x="682" y="1535"/>
                  </a:lnTo>
                  <a:lnTo>
                    <a:pt x="644" y="1526"/>
                  </a:lnTo>
                  <a:lnTo>
                    <a:pt x="637" y="1560"/>
                  </a:lnTo>
                  <a:lnTo>
                    <a:pt x="607" y="1519"/>
                  </a:lnTo>
                  <a:lnTo>
                    <a:pt x="600" y="1553"/>
                  </a:lnTo>
                  <a:lnTo>
                    <a:pt x="593" y="1585"/>
                  </a:lnTo>
                  <a:lnTo>
                    <a:pt x="547" y="1610"/>
                  </a:lnTo>
                  <a:lnTo>
                    <a:pt x="586" y="1618"/>
                  </a:lnTo>
                  <a:lnTo>
                    <a:pt x="623" y="1625"/>
                  </a:lnTo>
                  <a:lnTo>
                    <a:pt x="616" y="1657"/>
                  </a:lnTo>
                  <a:lnTo>
                    <a:pt x="609" y="1690"/>
                  </a:lnTo>
                  <a:lnTo>
                    <a:pt x="571" y="1683"/>
                  </a:lnTo>
                  <a:lnTo>
                    <a:pt x="564" y="1716"/>
                  </a:lnTo>
                  <a:lnTo>
                    <a:pt x="602" y="1723"/>
                  </a:lnTo>
                  <a:lnTo>
                    <a:pt x="595" y="1755"/>
                  </a:lnTo>
                  <a:lnTo>
                    <a:pt x="557" y="1748"/>
                  </a:lnTo>
                  <a:lnTo>
                    <a:pt x="458" y="1661"/>
                  </a:lnTo>
                  <a:lnTo>
                    <a:pt x="418" y="1484"/>
                  </a:lnTo>
                  <a:lnTo>
                    <a:pt x="356" y="1404"/>
                  </a:lnTo>
                  <a:lnTo>
                    <a:pt x="326" y="1364"/>
                  </a:lnTo>
                  <a:lnTo>
                    <a:pt x="250" y="1349"/>
                  </a:lnTo>
                  <a:lnTo>
                    <a:pt x="175" y="1335"/>
                  </a:lnTo>
                  <a:lnTo>
                    <a:pt x="168" y="1368"/>
                  </a:lnTo>
                  <a:lnTo>
                    <a:pt x="92" y="1354"/>
                  </a:lnTo>
                  <a:lnTo>
                    <a:pt x="16" y="1339"/>
                  </a:lnTo>
                  <a:lnTo>
                    <a:pt x="0" y="1234"/>
                  </a:lnTo>
                  <a:lnTo>
                    <a:pt x="21" y="1136"/>
                  </a:lnTo>
                  <a:lnTo>
                    <a:pt x="35" y="1070"/>
                  </a:lnTo>
                  <a:lnTo>
                    <a:pt x="18" y="965"/>
                  </a:lnTo>
                  <a:lnTo>
                    <a:pt x="87" y="1013"/>
                  </a:lnTo>
                  <a:lnTo>
                    <a:pt x="101" y="947"/>
                  </a:lnTo>
                  <a:lnTo>
                    <a:pt x="160" y="857"/>
                  </a:lnTo>
                  <a:lnTo>
                    <a:pt x="136" y="784"/>
                  </a:lnTo>
                  <a:lnTo>
                    <a:pt x="126" y="646"/>
                  </a:lnTo>
                  <a:lnTo>
                    <a:pt x="209" y="628"/>
                  </a:lnTo>
                  <a:lnTo>
                    <a:pt x="110" y="541"/>
                  </a:lnTo>
                  <a:lnTo>
                    <a:pt x="275" y="505"/>
                  </a:lnTo>
                  <a:lnTo>
                    <a:pt x="265" y="367"/>
                  </a:lnTo>
                  <a:lnTo>
                    <a:pt x="279" y="302"/>
                  </a:lnTo>
                  <a:lnTo>
                    <a:pt x="414" y="226"/>
                  </a:lnTo>
                  <a:lnTo>
                    <a:pt x="511" y="142"/>
                  </a:lnTo>
                  <a:lnTo>
                    <a:pt x="631" y="131"/>
                  </a:lnTo>
                  <a:lnTo>
                    <a:pt x="569" y="52"/>
                  </a:lnTo>
                  <a:lnTo>
                    <a:pt x="658" y="0"/>
                  </a:lnTo>
                  <a:lnTo>
                    <a:pt x="638" y="98"/>
                  </a:lnTo>
                  <a:lnTo>
                    <a:pt x="765" y="55"/>
                  </a:lnTo>
                  <a:lnTo>
                    <a:pt x="796" y="94"/>
                  </a:lnTo>
                  <a:lnTo>
                    <a:pt x="888" y="215"/>
                  </a:lnTo>
                  <a:lnTo>
                    <a:pt x="904" y="320"/>
                  </a:lnTo>
                  <a:lnTo>
                    <a:pt x="1025" y="309"/>
                  </a:lnTo>
                  <a:lnTo>
                    <a:pt x="1129" y="192"/>
                  </a:lnTo>
                  <a:lnTo>
                    <a:pt x="1214" y="344"/>
                  </a:lnTo>
                  <a:lnTo>
                    <a:pt x="1265" y="286"/>
                  </a:lnTo>
                  <a:lnTo>
                    <a:pt x="1272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7" name="Freeform 258"/>
            <p:cNvSpPr>
              <a:spLocks/>
            </p:cNvSpPr>
            <p:nvPr/>
          </p:nvSpPr>
          <p:spPr bwMode="gray">
            <a:xfrm>
              <a:off x="2220" y="2521"/>
              <a:ext cx="208" cy="297"/>
            </a:xfrm>
            <a:custGeom>
              <a:avLst/>
              <a:gdLst>
                <a:gd name="T0" fmla="*/ 0 w 1327"/>
                <a:gd name="T1" fmla="*/ 0 h 1755"/>
                <a:gd name="T2" fmla="*/ 0 w 1327"/>
                <a:gd name="T3" fmla="*/ 0 h 1755"/>
                <a:gd name="T4" fmla="*/ 0 w 1327"/>
                <a:gd name="T5" fmla="*/ 0 h 1755"/>
                <a:gd name="T6" fmla="*/ 0 w 1327"/>
                <a:gd name="T7" fmla="*/ 0 h 1755"/>
                <a:gd name="T8" fmla="*/ 0 w 1327"/>
                <a:gd name="T9" fmla="*/ 0 h 1755"/>
                <a:gd name="T10" fmla="*/ 0 w 1327"/>
                <a:gd name="T11" fmla="*/ 0 h 1755"/>
                <a:gd name="T12" fmla="*/ 0 w 1327"/>
                <a:gd name="T13" fmla="*/ 0 h 1755"/>
                <a:gd name="T14" fmla="*/ 0 w 1327"/>
                <a:gd name="T15" fmla="*/ 0 h 1755"/>
                <a:gd name="T16" fmla="*/ 0 w 1327"/>
                <a:gd name="T17" fmla="*/ 0 h 1755"/>
                <a:gd name="T18" fmla="*/ 0 w 1327"/>
                <a:gd name="T19" fmla="*/ 0 h 1755"/>
                <a:gd name="T20" fmla="*/ 0 w 1327"/>
                <a:gd name="T21" fmla="*/ 0 h 1755"/>
                <a:gd name="T22" fmla="*/ 0 w 1327"/>
                <a:gd name="T23" fmla="*/ 0 h 1755"/>
                <a:gd name="T24" fmla="*/ 0 w 1327"/>
                <a:gd name="T25" fmla="*/ 0 h 1755"/>
                <a:gd name="T26" fmla="*/ 0 w 1327"/>
                <a:gd name="T27" fmla="*/ 0 h 1755"/>
                <a:gd name="T28" fmla="*/ 0 w 1327"/>
                <a:gd name="T29" fmla="*/ 0 h 1755"/>
                <a:gd name="T30" fmla="*/ 0 w 1327"/>
                <a:gd name="T31" fmla="*/ 0 h 1755"/>
                <a:gd name="T32" fmla="*/ 0 w 1327"/>
                <a:gd name="T33" fmla="*/ 0 h 1755"/>
                <a:gd name="T34" fmla="*/ 0 w 1327"/>
                <a:gd name="T35" fmla="*/ 0 h 1755"/>
                <a:gd name="T36" fmla="*/ 0 w 1327"/>
                <a:gd name="T37" fmla="*/ 0 h 1755"/>
                <a:gd name="T38" fmla="*/ 0 w 1327"/>
                <a:gd name="T39" fmla="*/ 0 h 1755"/>
                <a:gd name="T40" fmla="*/ 0 w 1327"/>
                <a:gd name="T41" fmla="*/ 0 h 1755"/>
                <a:gd name="T42" fmla="*/ 0 w 1327"/>
                <a:gd name="T43" fmla="*/ 0 h 1755"/>
                <a:gd name="T44" fmla="*/ 0 w 1327"/>
                <a:gd name="T45" fmla="*/ 0 h 1755"/>
                <a:gd name="T46" fmla="*/ 0 w 1327"/>
                <a:gd name="T47" fmla="*/ 0 h 1755"/>
                <a:gd name="T48" fmla="*/ 0 w 1327"/>
                <a:gd name="T49" fmla="*/ 0 h 1755"/>
                <a:gd name="T50" fmla="*/ 0 w 1327"/>
                <a:gd name="T51" fmla="*/ 0 h 1755"/>
                <a:gd name="T52" fmla="*/ 0 w 1327"/>
                <a:gd name="T53" fmla="*/ 0 h 1755"/>
                <a:gd name="T54" fmla="*/ 0 w 1327"/>
                <a:gd name="T55" fmla="*/ 0 h 1755"/>
                <a:gd name="T56" fmla="*/ 0 w 1327"/>
                <a:gd name="T57" fmla="*/ 0 h 1755"/>
                <a:gd name="T58" fmla="*/ 0 w 1327"/>
                <a:gd name="T59" fmla="*/ 0 h 1755"/>
                <a:gd name="T60" fmla="*/ 0 w 1327"/>
                <a:gd name="T61" fmla="*/ 0 h 1755"/>
                <a:gd name="T62" fmla="*/ 0 w 1327"/>
                <a:gd name="T63" fmla="*/ 0 h 1755"/>
                <a:gd name="T64" fmla="*/ 0 w 1327"/>
                <a:gd name="T65" fmla="*/ 0 h 1755"/>
                <a:gd name="T66" fmla="*/ 0 w 1327"/>
                <a:gd name="T67" fmla="*/ 0 h 1755"/>
                <a:gd name="T68" fmla="*/ 0 w 1327"/>
                <a:gd name="T69" fmla="*/ 0 h 1755"/>
                <a:gd name="T70" fmla="*/ 0 w 1327"/>
                <a:gd name="T71" fmla="*/ 0 h 1755"/>
                <a:gd name="T72" fmla="*/ 0 w 1327"/>
                <a:gd name="T73" fmla="*/ 0 h 1755"/>
                <a:gd name="T74" fmla="*/ 0 w 1327"/>
                <a:gd name="T75" fmla="*/ 0 h 1755"/>
                <a:gd name="T76" fmla="*/ 0 w 1327"/>
                <a:gd name="T77" fmla="*/ 0 h 1755"/>
                <a:gd name="T78" fmla="*/ 0 w 1327"/>
                <a:gd name="T79" fmla="*/ 0 h 1755"/>
                <a:gd name="T80" fmla="*/ 0 w 1327"/>
                <a:gd name="T81" fmla="*/ 0 h 1755"/>
                <a:gd name="T82" fmla="*/ 0 w 1327"/>
                <a:gd name="T83" fmla="*/ 0 h 1755"/>
                <a:gd name="T84" fmla="*/ 0 w 1327"/>
                <a:gd name="T85" fmla="*/ 0 h 1755"/>
                <a:gd name="T86" fmla="*/ 0 w 1327"/>
                <a:gd name="T87" fmla="*/ 0 h 1755"/>
                <a:gd name="T88" fmla="*/ 0 w 1327"/>
                <a:gd name="T89" fmla="*/ 0 h 1755"/>
                <a:gd name="T90" fmla="*/ 0 w 1327"/>
                <a:gd name="T91" fmla="*/ 0 h 1755"/>
                <a:gd name="T92" fmla="*/ 0 w 1327"/>
                <a:gd name="T93" fmla="*/ 0 h 1755"/>
                <a:gd name="T94" fmla="*/ 0 w 1327"/>
                <a:gd name="T95" fmla="*/ 0 h 1755"/>
                <a:gd name="T96" fmla="*/ 0 w 1327"/>
                <a:gd name="T97" fmla="*/ 0 h 1755"/>
                <a:gd name="T98" fmla="*/ 0 w 1327"/>
                <a:gd name="T99" fmla="*/ 0 h 1755"/>
                <a:gd name="T100" fmla="*/ 0 w 1327"/>
                <a:gd name="T101" fmla="*/ 0 h 1755"/>
                <a:gd name="T102" fmla="*/ 0 w 1327"/>
                <a:gd name="T103" fmla="*/ 0 h 1755"/>
                <a:gd name="T104" fmla="*/ 0 w 1327"/>
                <a:gd name="T105" fmla="*/ 0 h 1755"/>
                <a:gd name="T106" fmla="*/ 0 w 1327"/>
                <a:gd name="T107" fmla="*/ 0 h 1755"/>
                <a:gd name="T108" fmla="*/ 0 w 1327"/>
                <a:gd name="T109" fmla="*/ 0 h 1755"/>
                <a:gd name="T110" fmla="*/ 0 w 1327"/>
                <a:gd name="T111" fmla="*/ 0 h 1755"/>
                <a:gd name="T112" fmla="*/ 0 w 1327"/>
                <a:gd name="T113" fmla="*/ 0 h 1755"/>
                <a:gd name="T114" fmla="*/ 0 w 1327"/>
                <a:gd name="T115" fmla="*/ 0 h 1755"/>
                <a:gd name="T116" fmla="*/ 0 w 1327"/>
                <a:gd name="T117" fmla="*/ 0 h 1755"/>
                <a:gd name="T118" fmla="*/ 0 w 1327"/>
                <a:gd name="T119" fmla="*/ 0 h 1755"/>
                <a:gd name="T120" fmla="*/ 0 w 1327"/>
                <a:gd name="T121" fmla="*/ 0 h 175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7"/>
                <a:gd name="T184" fmla="*/ 0 h 1755"/>
                <a:gd name="T185" fmla="*/ 1327 w 1327"/>
                <a:gd name="T186" fmla="*/ 1755 h 175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7" h="1755">
                  <a:moveTo>
                    <a:pt x="1272" y="254"/>
                  </a:moveTo>
                  <a:lnTo>
                    <a:pt x="1265" y="286"/>
                  </a:lnTo>
                  <a:lnTo>
                    <a:pt x="1258" y="319"/>
                  </a:lnTo>
                  <a:lnTo>
                    <a:pt x="1296" y="326"/>
                  </a:lnTo>
                  <a:lnTo>
                    <a:pt x="1289" y="359"/>
                  </a:lnTo>
                  <a:lnTo>
                    <a:pt x="1327" y="366"/>
                  </a:lnTo>
                  <a:lnTo>
                    <a:pt x="1320" y="399"/>
                  </a:lnTo>
                  <a:lnTo>
                    <a:pt x="1282" y="392"/>
                  </a:lnTo>
                  <a:lnTo>
                    <a:pt x="1274" y="424"/>
                  </a:lnTo>
                  <a:lnTo>
                    <a:pt x="1267" y="456"/>
                  </a:lnTo>
                  <a:lnTo>
                    <a:pt x="1230" y="449"/>
                  </a:lnTo>
                  <a:lnTo>
                    <a:pt x="1223" y="483"/>
                  </a:lnTo>
                  <a:lnTo>
                    <a:pt x="1216" y="515"/>
                  </a:lnTo>
                  <a:lnTo>
                    <a:pt x="1209" y="547"/>
                  </a:lnTo>
                  <a:lnTo>
                    <a:pt x="1202" y="580"/>
                  </a:lnTo>
                  <a:lnTo>
                    <a:pt x="1164" y="573"/>
                  </a:lnTo>
                  <a:lnTo>
                    <a:pt x="1157" y="606"/>
                  </a:lnTo>
                  <a:lnTo>
                    <a:pt x="1195" y="613"/>
                  </a:lnTo>
                  <a:lnTo>
                    <a:pt x="1187" y="645"/>
                  </a:lnTo>
                  <a:lnTo>
                    <a:pt x="1180" y="678"/>
                  </a:lnTo>
                  <a:lnTo>
                    <a:pt x="1143" y="671"/>
                  </a:lnTo>
                  <a:lnTo>
                    <a:pt x="1136" y="703"/>
                  </a:lnTo>
                  <a:lnTo>
                    <a:pt x="1129" y="737"/>
                  </a:lnTo>
                  <a:lnTo>
                    <a:pt x="1091" y="728"/>
                  </a:lnTo>
                  <a:lnTo>
                    <a:pt x="1098" y="696"/>
                  </a:lnTo>
                  <a:lnTo>
                    <a:pt x="1106" y="664"/>
                  </a:lnTo>
                  <a:lnTo>
                    <a:pt x="1143" y="671"/>
                  </a:lnTo>
                  <a:lnTo>
                    <a:pt x="1113" y="631"/>
                  </a:lnTo>
                  <a:lnTo>
                    <a:pt x="1106" y="664"/>
                  </a:lnTo>
                  <a:lnTo>
                    <a:pt x="1068" y="657"/>
                  </a:lnTo>
                  <a:lnTo>
                    <a:pt x="1061" y="689"/>
                  </a:lnTo>
                  <a:lnTo>
                    <a:pt x="1023" y="682"/>
                  </a:lnTo>
                  <a:lnTo>
                    <a:pt x="985" y="675"/>
                  </a:lnTo>
                  <a:lnTo>
                    <a:pt x="992" y="642"/>
                  </a:lnTo>
                  <a:lnTo>
                    <a:pt x="985" y="675"/>
                  </a:lnTo>
                  <a:lnTo>
                    <a:pt x="1023" y="682"/>
                  </a:lnTo>
                  <a:lnTo>
                    <a:pt x="1016" y="714"/>
                  </a:lnTo>
                  <a:lnTo>
                    <a:pt x="1054" y="721"/>
                  </a:lnTo>
                  <a:lnTo>
                    <a:pt x="1091" y="728"/>
                  </a:lnTo>
                  <a:lnTo>
                    <a:pt x="1084" y="762"/>
                  </a:lnTo>
                  <a:lnTo>
                    <a:pt x="1122" y="769"/>
                  </a:lnTo>
                  <a:lnTo>
                    <a:pt x="1160" y="776"/>
                  </a:lnTo>
                  <a:lnTo>
                    <a:pt x="1153" y="808"/>
                  </a:lnTo>
                  <a:lnTo>
                    <a:pt x="1115" y="801"/>
                  </a:lnTo>
                  <a:lnTo>
                    <a:pt x="1070" y="827"/>
                  </a:lnTo>
                  <a:lnTo>
                    <a:pt x="1063" y="860"/>
                  </a:lnTo>
                  <a:lnTo>
                    <a:pt x="1070" y="827"/>
                  </a:lnTo>
                  <a:lnTo>
                    <a:pt x="1063" y="860"/>
                  </a:lnTo>
                  <a:lnTo>
                    <a:pt x="1056" y="892"/>
                  </a:lnTo>
                  <a:lnTo>
                    <a:pt x="1049" y="925"/>
                  </a:lnTo>
                  <a:lnTo>
                    <a:pt x="1086" y="932"/>
                  </a:lnTo>
                  <a:lnTo>
                    <a:pt x="1080" y="964"/>
                  </a:lnTo>
                  <a:lnTo>
                    <a:pt x="1073" y="997"/>
                  </a:lnTo>
                  <a:lnTo>
                    <a:pt x="1035" y="990"/>
                  </a:lnTo>
                  <a:lnTo>
                    <a:pt x="1073" y="997"/>
                  </a:lnTo>
                  <a:lnTo>
                    <a:pt x="1066" y="1030"/>
                  </a:lnTo>
                  <a:lnTo>
                    <a:pt x="1059" y="1062"/>
                  </a:lnTo>
                  <a:lnTo>
                    <a:pt x="1021" y="1055"/>
                  </a:lnTo>
                  <a:lnTo>
                    <a:pt x="1013" y="1087"/>
                  </a:lnTo>
                  <a:lnTo>
                    <a:pt x="1052" y="1096"/>
                  </a:lnTo>
                  <a:lnTo>
                    <a:pt x="1089" y="1103"/>
                  </a:lnTo>
                  <a:lnTo>
                    <a:pt x="1082" y="1135"/>
                  </a:lnTo>
                  <a:lnTo>
                    <a:pt x="1075" y="1167"/>
                  </a:lnTo>
                  <a:lnTo>
                    <a:pt x="1082" y="1135"/>
                  </a:lnTo>
                  <a:lnTo>
                    <a:pt x="1075" y="1167"/>
                  </a:lnTo>
                  <a:lnTo>
                    <a:pt x="1038" y="1160"/>
                  </a:lnTo>
                  <a:lnTo>
                    <a:pt x="1045" y="1128"/>
                  </a:lnTo>
                  <a:lnTo>
                    <a:pt x="1038" y="1160"/>
                  </a:lnTo>
                  <a:lnTo>
                    <a:pt x="999" y="1153"/>
                  </a:lnTo>
                  <a:lnTo>
                    <a:pt x="1006" y="1121"/>
                  </a:lnTo>
                  <a:lnTo>
                    <a:pt x="969" y="1114"/>
                  </a:lnTo>
                  <a:lnTo>
                    <a:pt x="999" y="1153"/>
                  </a:lnTo>
                  <a:lnTo>
                    <a:pt x="962" y="1146"/>
                  </a:lnTo>
                  <a:lnTo>
                    <a:pt x="969" y="1114"/>
                  </a:lnTo>
                  <a:lnTo>
                    <a:pt x="962" y="1146"/>
                  </a:lnTo>
                  <a:lnTo>
                    <a:pt x="924" y="1139"/>
                  </a:lnTo>
                  <a:lnTo>
                    <a:pt x="917" y="1171"/>
                  </a:lnTo>
                  <a:lnTo>
                    <a:pt x="955" y="1179"/>
                  </a:lnTo>
                  <a:lnTo>
                    <a:pt x="993" y="1186"/>
                  </a:lnTo>
                  <a:lnTo>
                    <a:pt x="986" y="1218"/>
                  </a:lnTo>
                  <a:lnTo>
                    <a:pt x="979" y="1251"/>
                  </a:lnTo>
                  <a:lnTo>
                    <a:pt x="941" y="1244"/>
                  </a:lnTo>
                  <a:lnTo>
                    <a:pt x="948" y="1211"/>
                  </a:lnTo>
                  <a:lnTo>
                    <a:pt x="910" y="1204"/>
                  </a:lnTo>
                  <a:lnTo>
                    <a:pt x="903" y="1236"/>
                  </a:lnTo>
                  <a:lnTo>
                    <a:pt x="941" y="1244"/>
                  </a:lnTo>
                  <a:lnTo>
                    <a:pt x="934" y="1277"/>
                  </a:lnTo>
                  <a:lnTo>
                    <a:pt x="941" y="1244"/>
                  </a:lnTo>
                  <a:lnTo>
                    <a:pt x="934" y="1277"/>
                  </a:lnTo>
                  <a:lnTo>
                    <a:pt x="896" y="1270"/>
                  </a:lnTo>
                  <a:lnTo>
                    <a:pt x="859" y="1262"/>
                  </a:lnTo>
                  <a:lnTo>
                    <a:pt x="866" y="1229"/>
                  </a:lnTo>
                  <a:lnTo>
                    <a:pt x="859" y="1262"/>
                  </a:lnTo>
                  <a:lnTo>
                    <a:pt x="852" y="1295"/>
                  </a:lnTo>
                  <a:lnTo>
                    <a:pt x="889" y="1302"/>
                  </a:lnTo>
                  <a:lnTo>
                    <a:pt x="882" y="1334"/>
                  </a:lnTo>
                  <a:lnTo>
                    <a:pt x="875" y="1368"/>
                  </a:lnTo>
                  <a:lnTo>
                    <a:pt x="837" y="1360"/>
                  </a:lnTo>
                  <a:lnTo>
                    <a:pt x="830" y="1393"/>
                  </a:lnTo>
                  <a:lnTo>
                    <a:pt x="793" y="1385"/>
                  </a:lnTo>
                  <a:lnTo>
                    <a:pt x="786" y="1418"/>
                  </a:lnTo>
                  <a:lnTo>
                    <a:pt x="823" y="1425"/>
                  </a:lnTo>
                  <a:lnTo>
                    <a:pt x="861" y="1432"/>
                  </a:lnTo>
                  <a:lnTo>
                    <a:pt x="816" y="1458"/>
                  </a:lnTo>
                  <a:lnTo>
                    <a:pt x="809" y="1490"/>
                  </a:lnTo>
                  <a:lnTo>
                    <a:pt x="772" y="1483"/>
                  </a:lnTo>
                  <a:lnTo>
                    <a:pt x="809" y="1490"/>
                  </a:lnTo>
                  <a:lnTo>
                    <a:pt x="802" y="1523"/>
                  </a:lnTo>
                  <a:lnTo>
                    <a:pt x="758" y="1549"/>
                  </a:lnTo>
                  <a:lnTo>
                    <a:pt x="765" y="1516"/>
                  </a:lnTo>
                  <a:lnTo>
                    <a:pt x="726" y="1508"/>
                  </a:lnTo>
                  <a:lnTo>
                    <a:pt x="719" y="1542"/>
                  </a:lnTo>
                  <a:lnTo>
                    <a:pt x="682" y="1535"/>
                  </a:lnTo>
                  <a:lnTo>
                    <a:pt x="644" y="1526"/>
                  </a:lnTo>
                  <a:lnTo>
                    <a:pt x="637" y="1560"/>
                  </a:lnTo>
                  <a:lnTo>
                    <a:pt x="607" y="1519"/>
                  </a:lnTo>
                  <a:lnTo>
                    <a:pt x="600" y="1553"/>
                  </a:lnTo>
                  <a:lnTo>
                    <a:pt x="593" y="1585"/>
                  </a:lnTo>
                  <a:lnTo>
                    <a:pt x="547" y="1610"/>
                  </a:lnTo>
                  <a:lnTo>
                    <a:pt x="586" y="1618"/>
                  </a:lnTo>
                  <a:lnTo>
                    <a:pt x="623" y="1625"/>
                  </a:lnTo>
                  <a:lnTo>
                    <a:pt x="616" y="1657"/>
                  </a:lnTo>
                  <a:lnTo>
                    <a:pt x="609" y="1690"/>
                  </a:lnTo>
                  <a:lnTo>
                    <a:pt x="571" y="1683"/>
                  </a:lnTo>
                  <a:lnTo>
                    <a:pt x="564" y="1716"/>
                  </a:lnTo>
                  <a:lnTo>
                    <a:pt x="602" y="1723"/>
                  </a:lnTo>
                  <a:lnTo>
                    <a:pt x="595" y="1755"/>
                  </a:lnTo>
                  <a:lnTo>
                    <a:pt x="557" y="1748"/>
                  </a:lnTo>
                  <a:lnTo>
                    <a:pt x="458" y="1661"/>
                  </a:lnTo>
                  <a:lnTo>
                    <a:pt x="418" y="1484"/>
                  </a:lnTo>
                  <a:lnTo>
                    <a:pt x="356" y="1404"/>
                  </a:lnTo>
                  <a:lnTo>
                    <a:pt x="326" y="1364"/>
                  </a:lnTo>
                  <a:lnTo>
                    <a:pt x="250" y="1349"/>
                  </a:lnTo>
                  <a:lnTo>
                    <a:pt x="175" y="1335"/>
                  </a:lnTo>
                  <a:lnTo>
                    <a:pt x="168" y="1368"/>
                  </a:lnTo>
                  <a:lnTo>
                    <a:pt x="92" y="1354"/>
                  </a:lnTo>
                  <a:lnTo>
                    <a:pt x="16" y="1339"/>
                  </a:lnTo>
                  <a:lnTo>
                    <a:pt x="0" y="1234"/>
                  </a:lnTo>
                  <a:lnTo>
                    <a:pt x="21" y="1136"/>
                  </a:lnTo>
                  <a:lnTo>
                    <a:pt x="35" y="1070"/>
                  </a:lnTo>
                  <a:lnTo>
                    <a:pt x="18" y="965"/>
                  </a:lnTo>
                  <a:lnTo>
                    <a:pt x="87" y="1013"/>
                  </a:lnTo>
                  <a:lnTo>
                    <a:pt x="101" y="947"/>
                  </a:lnTo>
                  <a:lnTo>
                    <a:pt x="160" y="857"/>
                  </a:lnTo>
                  <a:lnTo>
                    <a:pt x="136" y="784"/>
                  </a:lnTo>
                  <a:lnTo>
                    <a:pt x="126" y="646"/>
                  </a:lnTo>
                  <a:lnTo>
                    <a:pt x="209" y="628"/>
                  </a:lnTo>
                  <a:lnTo>
                    <a:pt x="110" y="541"/>
                  </a:lnTo>
                  <a:lnTo>
                    <a:pt x="275" y="505"/>
                  </a:lnTo>
                  <a:lnTo>
                    <a:pt x="265" y="367"/>
                  </a:lnTo>
                  <a:lnTo>
                    <a:pt x="279" y="302"/>
                  </a:lnTo>
                  <a:lnTo>
                    <a:pt x="414" y="226"/>
                  </a:lnTo>
                  <a:lnTo>
                    <a:pt x="511" y="142"/>
                  </a:lnTo>
                  <a:lnTo>
                    <a:pt x="631" y="131"/>
                  </a:lnTo>
                  <a:lnTo>
                    <a:pt x="569" y="52"/>
                  </a:lnTo>
                  <a:lnTo>
                    <a:pt x="658" y="0"/>
                  </a:lnTo>
                  <a:lnTo>
                    <a:pt x="638" y="98"/>
                  </a:lnTo>
                  <a:lnTo>
                    <a:pt x="765" y="55"/>
                  </a:lnTo>
                  <a:lnTo>
                    <a:pt x="796" y="94"/>
                  </a:lnTo>
                  <a:lnTo>
                    <a:pt x="888" y="215"/>
                  </a:lnTo>
                  <a:lnTo>
                    <a:pt x="904" y="320"/>
                  </a:lnTo>
                  <a:lnTo>
                    <a:pt x="1025" y="309"/>
                  </a:lnTo>
                  <a:lnTo>
                    <a:pt x="1129" y="192"/>
                  </a:lnTo>
                  <a:lnTo>
                    <a:pt x="1214" y="344"/>
                  </a:lnTo>
                  <a:lnTo>
                    <a:pt x="1265" y="286"/>
                  </a:lnTo>
                  <a:lnTo>
                    <a:pt x="1272" y="254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8" name="Freeform 259"/>
            <p:cNvSpPr>
              <a:spLocks/>
            </p:cNvSpPr>
            <p:nvPr/>
          </p:nvSpPr>
          <p:spPr bwMode="gray">
            <a:xfrm>
              <a:off x="1995" y="2488"/>
              <a:ext cx="269" cy="335"/>
            </a:xfrm>
            <a:custGeom>
              <a:avLst/>
              <a:gdLst>
                <a:gd name="T0" fmla="*/ 0 w 1717"/>
                <a:gd name="T1" fmla="*/ 0 h 1980"/>
                <a:gd name="T2" fmla="*/ 0 w 1717"/>
                <a:gd name="T3" fmla="*/ 0 h 1980"/>
                <a:gd name="T4" fmla="*/ 0 w 1717"/>
                <a:gd name="T5" fmla="*/ 0 h 1980"/>
                <a:gd name="T6" fmla="*/ 0 w 1717"/>
                <a:gd name="T7" fmla="*/ 0 h 1980"/>
                <a:gd name="T8" fmla="*/ 0 w 1717"/>
                <a:gd name="T9" fmla="*/ 0 h 1980"/>
                <a:gd name="T10" fmla="*/ 0 w 1717"/>
                <a:gd name="T11" fmla="*/ 0 h 1980"/>
                <a:gd name="T12" fmla="*/ 0 w 1717"/>
                <a:gd name="T13" fmla="*/ 0 h 1980"/>
                <a:gd name="T14" fmla="*/ 0 w 1717"/>
                <a:gd name="T15" fmla="*/ 0 h 1980"/>
                <a:gd name="T16" fmla="*/ 0 w 1717"/>
                <a:gd name="T17" fmla="*/ 0 h 1980"/>
                <a:gd name="T18" fmla="*/ 0 w 1717"/>
                <a:gd name="T19" fmla="*/ 0 h 1980"/>
                <a:gd name="T20" fmla="*/ 0 w 1717"/>
                <a:gd name="T21" fmla="*/ 0 h 1980"/>
                <a:gd name="T22" fmla="*/ 0 w 1717"/>
                <a:gd name="T23" fmla="*/ 0 h 1980"/>
                <a:gd name="T24" fmla="*/ 0 w 1717"/>
                <a:gd name="T25" fmla="*/ 0 h 1980"/>
                <a:gd name="T26" fmla="*/ 0 w 1717"/>
                <a:gd name="T27" fmla="*/ 0 h 1980"/>
                <a:gd name="T28" fmla="*/ 0 w 1717"/>
                <a:gd name="T29" fmla="*/ 0 h 1980"/>
                <a:gd name="T30" fmla="*/ 0 w 1717"/>
                <a:gd name="T31" fmla="*/ 0 h 1980"/>
                <a:gd name="T32" fmla="*/ 0 w 1717"/>
                <a:gd name="T33" fmla="*/ 0 h 1980"/>
                <a:gd name="T34" fmla="*/ 0 w 1717"/>
                <a:gd name="T35" fmla="*/ 0 h 1980"/>
                <a:gd name="T36" fmla="*/ 0 w 1717"/>
                <a:gd name="T37" fmla="*/ 0 h 1980"/>
                <a:gd name="T38" fmla="*/ 0 w 1717"/>
                <a:gd name="T39" fmla="*/ 0 h 1980"/>
                <a:gd name="T40" fmla="*/ 0 w 1717"/>
                <a:gd name="T41" fmla="*/ 0 h 1980"/>
                <a:gd name="T42" fmla="*/ 0 w 1717"/>
                <a:gd name="T43" fmla="*/ 0 h 1980"/>
                <a:gd name="T44" fmla="*/ 0 w 1717"/>
                <a:gd name="T45" fmla="*/ 0 h 1980"/>
                <a:gd name="T46" fmla="*/ 0 w 1717"/>
                <a:gd name="T47" fmla="*/ 0 h 1980"/>
                <a:gd name="T48" fmla="*/ 0 w 1717"/>
                <a:gd name="T49" fmla="*/ 0 h 1980"/>
                <a:gd name="T50" fmla="*/ 0 w 1717"/>
                <a:gd name="T51" fmla="*/ 0 h 1980"/>
                <a:gd name="T52" fmla="*/ 0 w 1717"/>
                <a:gd name="T53" fmla="*/ 0 h 1980"/>
                <a:gd name="T54" fmla="*/ 0 w 1717"/>
                <a:gd name="T55" fmla="*/ 0 h 1980"/>
                <a:gd name="T56" fmla="*/ 0 w 1717"/>
                <a:gd name="T57" fmla="*/ 0 h 1980"/>
                <a:gd name="T58" fmla="*/ 0 w 1717"/>
                <a:gd name="T59" fmla="*/ 0 h 1980"/>
                <a:gd name="T60" fmla="*/ 0 w 1717"/>
                <a:gd name="T61" fmla="*/ 0 h 1980"/>
                <a:gd name="T62" fmla="*/ 0 w 1717"/>
                <a:gd name="T63" fmla="*/ 0 h 1980"/>
                <a:gd name="T64" fmla="*/ 0 w 1717"/>
                <a:gd name="T65" fmla="*/ 0 h 1980"/>
                <a:gd name="T66" fmla="*/ 0 w 1717"/>
                <a:gd name="T67" fmla="*/ 0 h 1980"/>
                <a:gd name="T68" fmla="*/ 0 w 1717"/>
                <a:gd name="T69" fmla="*/ 0 h 1980"/>
                <a:gd name="T70" fmla="*/ 0 w 1717"/>
                <a:gd name="T71" fmla="*/ 0 h 1980"/>
                <a:gd name="T72" fmla="*/ 0 w 1717"/>
                <a:gd name="T73" fmla="*/ 0 h 1980"/>
                <a:gd name="T74" fmla="*/ 0 w 1717"/>
                <a:gd name="T75" fmla="*/ 0 h 1980"/>
                <a:gd name="T76" fmla="*/ 0 w 1717"/>
                <a:gd name="T77" fmla="*/ 0 h 1980"/>
                <a:gd name="T78" fmla="*/ 0 w 1717"/>
                <a:gd name="T79" fmla="*/ 0 h 1980"/>
                <a:gd name="T80" fmla="*/ 0 w 1717"/>
                <a:gd name="T81" fmla="*/ 0 h 1980"/>
                <a:gd name="T82" fmla="*/ 0 w 1717"/>
                <a:gd name="T83" fmla="*/ 0 h 1980"/>
                <a:gd name="T84" fmla="*/ 0 w 1717"/>
                <a:gd name="T85" fmla="*/ 0 h 1980"/>
                <a:gd name="T86" fmla="*/ 0 w 1717"/>
                <a:gd name="T87" fmla="*/ 0 h 1980"/>
                <a:gd name="T88" fmla="*/ 0 w 1717"/>
                <a:gd name="T89" fmla="*/ 0 h 1980"/>
                <a:gd name="T90" fmla="*/ 0 w 1717"/>
                <a:gd name="T91" fmla="*/ 0 h 19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717"/>
                <a:gd name="T139" fmla="*/ 0 h 1980"/>
                <a:gd name="T140" fmla="*/ 1717 w 1717"/>
                <a:gd name="T141" fmla="*/ 1980 h 19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717" h="1980">
                  <a:moveTo>
                    <a:pt x="299" y="1784"/>
                  </a:moveTo>
                  <a:lnTo>
                    <a:pt x="276" y="1712"/>
                  </a:lnTo>
                  <a:lnTo>
                    <a:pt x="363" y="1491"/>
                  </a:lnTo>
                  <a:lnTo>
                    <a:pt x="246" y="1299"/>
                  </a:lnTo>
                  <a:lnTo>
                    <a:pt x="138" y="1074"/>
                  </a:lnTo>
                  <a:lnTo>
                    <a:pt x="62" y="1060"/>
                  </a:lnTo>
                  <a:lnTo>
                    <a:pt x="8" y="948"/>
                  </a:lnTo>
                  <a:lnTo>
                    <a:pt x="126" y="766"/>
                  </a:lnTo>
                  <a:lnTo>
                    <a:pt x="215" y="715"/>
                  </a:lnTo>
                  <a:lnTo>
                    <a:pt x="175" y="538"/>
                  </a:lnTo>
                  <a:lnTo>
                    <a:pt x="0" y="436"/>
                  </a:lnTo>
                  <a:lnTo>
                    <a:pt x="180" y="335"/>
                  </a:lnTo>
                  <a:lnTo>
                    <a:pt x="382" y="305"/>
                  </a:lnTo>
                  <a:lnTo>
                    <a:pt x="472" y="255"/>
                  </a:lnTo>
                  <a:lnTo>
                    <a:pt x="538" y="131"/>
                  </a:lnTo>
                  <a:lnTo>
                    <a:pt x="741" y="102"/>
                  </a:lnTo>
                  <a:lnTo>
                    <a:pt x="920" y="0"/>
                  </a:lnTo>
                  <a:lnTo>
                    <a:pt x="974" y="112"/>
                  </a:lnTo>
                  <a:lnTo>
                    <a:pt x="1448" y="101"/>
                  </a:lnTo>
                  <a:lnTo>
                    <a:pt x="1503" y="213"/>
                  </a:lnTo>
                  <a:lnTo>
                    <a:pt x="1632" y="341"/>
                  </a:lnTo>
                  <a:lnTo>
                    <a:pt x="1680" y="485"/>
                  </a:lnTo>
                  <a:lnTo>
                    <a:pt x="1717" y="493"/>
                  </a:lnTo>
                  <a:lnTo>
                    <a:pt x="1703" y="558"/>
                  </a:lnTo>
                  <a:lnTo>
                    <a:pt x="1713" y="696"/>
                  </a:lnTo>
                  <a:lnTo>
                    <a:pt x="1548" y="732"/>
                  </a:lnTo>
                  <a:lnTo>
                    <a:pt x="1647" y="819"/>
                  </a:lnTo>
                  <a:lnTo>
                    <a:pt x="1564" y="837"/>
                  </a:lnTo>
                  <a:lnTo>
                    <a:pt x="1574" y="975"/>
                  </a:lnTo>
                  <a:lnTo>
                    <a:pt x="1598" y="1048"/>
                  </a:lnTo>
                  <a:lnTo>
                    <a:pt x="1539" y="1138"/>
                  </a:lnTo>
                  <a:lnTo>
                    <a:pt x="1525" y="1204"/>
                  </a:lnTo>
                  <a:lnTo>
                    <a:pt x="1456" y="1156"/>
                  </a:lnTo>
                  <a:lnTo>
                    <a:pt x="1473" y="1261"/>
                  </a:lnTo>
                  <a:lnTo>
                    <a:pt x="1459" y="1327"/>
                  </a:lnTo>
                  <a:lnTo>
                    <a:pt x="1438" y="1425"/>
                  </a:lnTo>
                  <a:lnTo>
                    <a:pt x="1461" y="1497"/>
                  </a:lnTo>
                  <a:lnTo>
                    <a:pt x="1266" y="1494"/>
                  </a:lnTo>
                  <a:lnTo>
                    <a:pt x="1200" y="1617"/>
                  </a:lnTo>
                  <a:lnTo>
                    <a:pt x="1044" y="1791"/>
                  </a:lnTo>
                  <a:lnTo>
                    <a:pt x="1129" y="1943"/>
                  </a:lnTo>
                  <a:lnTo>
                    <a:pt x="993" y="1849"/>
                  </a:lnTo>
                  <a:lnTo>
                    <a:pt x="821" y="1919"/>
                  </a:lnTo>
                  <a:lnTo>
                    <a:pt x="610" y="1980"/>
                  </a:lnTo>
                  <a:lnTo>
                    <a:pt x="667" y="1720"/>
                  </a:lnTo>
                  <a:lnTo>
                    <a:pt x="299" y="17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69" name="Freeform 260"/>
            <p:cNvSpPr>
              <a:spLocks/>
            </p:cNvSpPr>
            <p:nvPr/>
          </p:nvSpPr>
          <p:spPr bwMode="gray">
            <a:xfrm>
              <a:off x="1995" y="2488"/>
              <a:ext cx="269" cy="335"/>
            </a:xfrm>
            <a:custGeom>
              <a:avLst/>
              <a:gdLst>
                <a:gd name="T0" fmla="*/ 0 w 1717"/>
                <a:gd name="T1" fmla="*/ 0 h 1980"/>
                <a:gd name="T2" fmla="*/ 0 w 1717"/>
                <a:gd name="T3" fmla="*/ 0 h 1980"/>
                <a:gd name="T4" fmla="*/ 0 w 1717"/>
                <a:gd name="T5" fmla="*/ 0 h 1980"/>
                <a:gd name="T6" fmla="*/ 0 w 1717"/>
                <a:gd name="T7" fmla="*/ 0 h 1980"/>
                <a:gd name="T8" fmla="*/ 0 w 1717"/>
                <a:gd name="T9" fmla="*/ 0 h 1980"/>
                <a:gd name="T10" fmla="*/ 0 w 1717"/>
                <a:gd name="T11" fmla="*/ 0 h 1980"/>
                <a:gd name="T12" fmla="*/ 0 w 1717"/>
                <a:gd name="T13" fmla="*/ 0 h 1980"/>
                <a:gd name="T14" fmla="*/ 0 w 1717"/>
                <a:gd name="T15" fmla="*/ 0 h 1980"/>
                <a:gd name="T16" fmla="*/ 0 w 1717"/>
                <a:gd name="T17" fmla="*/ 0 h 1980"/>
                <a:gd name="T18" fmla="*/ 0 w 1717"/>
                <a:gd name="T19" fmla="*/ 0 h 1980"/>
                <a:gd name="T20" fmla="*/ 0 w 1717"/>
                <a:gd name="T21" fmla="*/ 0 h 1980"/>
                <a:gd name="T22" fmla="*/ 0 w 1717"/>
                <a:gd name="T23" fmla="*/ 0 h 1980"/>
                <a:gd name="T24" fmla="*/ 0 w 1717"/>
                <a:gd name="T25" fmla="*/ 0 h 1980"/>
                <a:gd name="T26" fmla="*/ 0 w 1717"/>
                <a:gd name="T27" fmla="*/ 0 h 1980"/>
                <a:gd name="T28" fmla="*/ 0 w 1717"/>
                <a:gd name="T29" fmla="*/ 0 h 1980"/>
                <a:gd name="T30" fmla="*/ 0 w 1717"/>
                <a:gd name="T31" fmla="*/ 0 h 1980"/>
                <a:gd name="T32" fmla="*/ 0 w 1717"/>
                <a:gd name="T33" fmla="*/ 0 h 1980"/>
                <a:gd name="T34" fmla="*/ 0 w 1717"/>
                <a:gd name="T35" fmla="*/ 0 h 1980"/>
                <a:gd name="T36" fmla="*/ 0 w 1717"/>
                <a:gd name="T37" fmla="*/ 0 h 1980"/>
                <a:gd name="T38" fmla="*/ 0 w 1717"/>
                <a:gd name="T39" fmla="*/ 0 h 1980"/>
                <a:gd name="T40" fmla="*/ 0 w 1717"/>
                <a:gd name="T41" fmla="*/ 0 h 1980"/>
                <a:gd name="T42" fmla="*/ 0 w 1717"/>
                <a:gd name="T43" fmla="*/ 0 h 1980"/>
                <a:gd name="T44" fmla="*/ 0 w 1717"/>
                <a:gd name="T45" fmla="*/ 0 h 1980"/>
                <a:gd name="T46" fmla="*/ 0 w 1717"/>
                <a:gd name="T47" fmla="*/ 0 h 1980"/>
                <a:gd name="T48" fmla="*/ 0 w 1717"/>
                <a:gd name="T49" fmla="*/ 0 h 1980"/>
                <a:gd name="T50" fmla="*/ 0 w 1717"/>
                <a:gd name="T51" fmla="*/ 0 h 1980"/>
                <a:gd name="T52" fmla="*/ 0 w 1717"/>
                <a:gd name="T53" fmla="*/ 0 h 1980"/>
                <a:gd name="T54" fmla="*/ 0 w 1717"/>
                <a:gd name="T55" fmla="*/ 0 h 1980"/>
                <a:gd name="T56" fmla="*/ 0 w 1717"/>
                <a:gd name="T57" fmla="*/ 0 h 1980"/>
                <a:gd name="T58" fmla="*/ 0 w 1717"/>
                <a:gd name="T59" fmla="*/ 0 h 1980"/>
                <a:gd name="T60" fmla="*/ 0 w 1717"/>
                <a:gd name="T61" fmla="*/ 0 h 1980"/>
                <a:gd name="T62" fmla="*/ 0 w 1717"/>
                <a:gd name="T63" fmla="*/ 0 h 1980"/>
                <a:gd name="T64" fmla="*/ 0 w 1717"/>
                <a:gd name="T65" fmla="*/ 0 h 1980"/>
                <a:gd name="T66" fmla="*/ 0 w 1717"/>
                <a:gd name="T67" fmla="*/ 0 h 1980"/>
                <a:gd name="T68" fmla="*/ 0 w 1717"/>
                <a:gd name="T69" fmla="*/ 0 h 1980"/>
                <a:gd name="T70" fmla="*/ 0 w 1717"/>
                <a:gd name="T71" fmla="*/ 0 h 1980"/>
                <a:gd name="T72" fmla="*/ 0 w 1717"/>
                <a:gd name="T73" fmla="*/ 0 h 1980"/>
                <a:gd name="T74" fmla="*/ 0 w 1717"/>
                <a:gd name="T75" fmla="*/ 0 h 1980"/>
                <a:gd name="T76" fmla="*/ 0 w 1717"/>
                <a:gd name="T77" fmla="*/ 0 h 1980"/>
                <a:gd name="T78" fmla="*/ 0 w 1717"/>
                <a:gd name="T79" fmla="*/ 0 h 1980"/>
                <a:gd name="T80" fmla="*/ 0 w 1717"/>
                <a:gd name="T81" fmla="*/ 0 h 1980"/>
                <a:gd name="T82" fmla="*/ 0 w 1717"/>
                <a:gd name="T83" fmla="*/ 0 h 1980"/>
                <a:gd name="T84" fmla="*/ 0 w 1717"/>
                <a:gd name="T85" fmla="*/ 0 h 1980"/>
                <a:gd name="T86" fmla="*/ 0 w 1717"/>
                <a:gd name="T87" fmla="*/ 0 h 1980"/>
                <a:gd name="T88" fmla="*/ 0 w 1717"/>
                <a:gd name="T89" fmla="*/ 0 h 1980"/>
                <a:gd name="T90" fmla="*/ 0 w 1717"/>
                <a:gd name="T91" fmla="*/ 0 h 1980"/>
                <a:gd name="T92" fmla="*/ 0 w 1717"/>
                <a:gd name="T93" fmla="*/ 0 h 198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717"/>
                <a:gd name="T142" fmla="*/ 0 h 1980"/>
                <a:gd name="T143" fmla="*/ 1717 w 1717"/>
                <a:gd name="T144" fmla="*/ 1980 h 198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717" h="1980">
                  <a:moveTo>
                    <a:pt x="299" y="1784"/>
                  </a:moveTo>
                  <a:lnTo>
                    <a:pt x="276" y="1712"/>
                  </a:lnTo>
                  <a:lnTo>
                    <a:pt x="363" y="1491"/>
                  </a:lnTo>
                  <a:lnTo>
                    <a:pt x="246" y="1299"/>
                  </a:lnTo>
                  <a:lnTo>
                    <a:pt x="138" y="1074"/>
                  </a:lnTo>
                  <a:lnTo>
                    <a:pt x="62" y="1060"/>
                  </a:lnTo>
                  <a:lnTo>
                    <a:pt x="8" y="948"/>
                  </a:lnTo>
                  <a:lnTo>
                    <a:pt x="126" y="766"/>
                  </a:lnTo>
                  <a:lnTo>
                    <a:pt x="215" y="715"/>
                  </a:lnTo>
                  <a:lnTo>
                    <a:pt x="175" y="538"/>
                  </a:lnTo>
                  <a:lnTo>
                    <a:pt x="0" y="436"/>
                  </a:lnTo>
                  <a:lnTo>
                    <a:pt x="180" y="335"/>
                  </a:lnTo>
                  <a:lnTo>
                    <a:pt x="382" y="305"/>
                  </a:lnTo>
                  <a:lnTo>
                    <a:pt x="472" y="255"/>
                  </a:lnTo>
                  <a:lnTo>
                    <a:pt x="538" y="131"/>
                  </a:lnTo>
                  <a:lnTo>
                    <a:pt x="741" y="102"/>
                  </a:lnTo>
                  <a:lnTo>
                    <a:pt x="920" y="0"/>
                  </a:lnTo>
                  <a:lnTo>
                    <a:pt x="974" y="112"/>
                  </a:lnTo>
                  <a:lnTo>
                    <a:pt x="1448" y="101"/>
                  </a:lnTo>
                  <a:lnTo>
                    <a:pt x="1503" y="213"/>
                  </a:lnTo>
                  <a:lnTo>
                    <a:pt x="1632" y="341"/>
                  </a:lnTo>
                  <a:lnTo>
                    <a:pt x="1680" y="485"/>
                  </a:lnTo>
                  <a:lnTo>
                    <a:pt x="1717" y="493"/>
                  </a:lnTo>
                  <a:lnTo>
                    <a:pt x="1703" y="558"/>
                  </a:lnTo>
                  <a:lnTo>
                    <a:pt x="1713" y="696"/>
                  </a:lnTo>
                  <a:lnTo>
                    <a:pt x="1548" y="732"/>
                  </a:lnTo>
                  <a:lnTo>
                    <a:pt x="1647" y="819"/>
                  </a:lnTo>
                  <a:lnTo>
                    <a:pt x="1564" y="837"/>
                  </a:lnTo>
                  <a:lnTo>
                    <a:pt x="1574" y="975"/>
                  </a:lnTo>
                  <a:lnTo>
                    <a:pt x="1598" y="1048"/>
                  </a:lnTo>
                  <a:lnTo>
                    <a:pt x="1539" y="1138"/>
                  </a:lnTo>
                  <a:lnTo>
                    <a:pt x="1525" y="1204"/>
                  </a:lnTo>
                  <a:lnTo>
                    <a:pt x="1456" y="1156"/>
                  </a:lnTo>
                  <a:lnTo>
                    <a:pt x="1473" y="1261"/>
                  </a:lnTo>
                  <a:lnTo>
                    <a:pt x="1459" y="1327"/>
                  </a:lnTo>
                  <a:lnTo>
                    <a:pt x="1438" y="1425"/>
                  </a:lnTo>
                  <a:lnTo>
                    <a:pt x="1461" y="1497"/>
                  </a:lnTo>
                  <a:lnTo>
                    <a:pt x="1266" y="1494"/>
                  </a:lnTo>
                  <a:lnTo>
                    <a:pt x="1200" y="1617"/>
                  </a:lnTo>
                  <a:lnTo>
                    <a:pt x="1044" y="1791"/>
                  </a:lnTo>
                  <a:lnTo>
                    <a:pt x="1129" y="1943"/>
                  </a:lnTo>
                  <a:lnTo>
                    <a:pt x="993" y="1849"/>
                  </a:lnTo>
                  <a:lnTo>
                    <a:pt x="821" y="1919"/>
                  </a:lnTo>
                  <a:lnTo>
                    <a:pt x="610" y="1980"/>
                  </a:lnTo>
                  <a:lnTo>
                    <a:pt x="667" y="1720"/>
                  </a:lnTo>
                  <a:lnTo>
                    <a:pt x="299" y="1784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0" name="Freeform 261"/>
            <p:cNvSpPr>
              <a:spLocks/>
            </p:cNvSpPr>
            <p:nvPr/>
          </p:nvSpPr>
          <p:spPr bwMode="gray">
            <a:xfrm>
              <a:off x="2105" y="2175"/>
              <a:ext cx="243" cy="397"/>
            </a:xfrm>
            <a:custGeom>
              <a:avLst/>
              <a:gdLst>
                <a:gd name="T0" fmla="*/ 0 w 1545"/>
                <a:gd name="T1" fmla="*/ 0 h 2338"/>
                <a:gd name="T2" fmla="*/ 0 w 1545"/>
                <a:gd name="T3" fmla="*/ 0 h 2338"/>
                <a:gd name="T4" fmla="*/ 0 w 1545"/>
                <a:gd name="T5" fmla="*/ 0 h 2338"/>
                <a:gd name="T6" fmla="*/ 0 w 1545"/>
                <a:gd name="T7" fmla="*/ 0 h 2338"/>
                <a:gd name="T8" fmla="*/ 0 w 1545"/>
                <a:gd name="T9" fmla="*/ 0 h 2338"/>
                <a:gd name="T10" fmla="*/ 0 w 1545"/>
                <a:gd name="T11" fmla="*/ 0 h 2338"/>
                <a:gd name="T12" fmla="*/ 0 w 1545"/>
                <a:gd name="T13" fmla="*/ 0 h 2338"/>
                <a:gd name="T14" fmla="*/ 0 w 1545"/>
                <a:gd name="T15" fmla="*/ 0 h 2338"/>
                <a:gd name="T16" fmla="*/ 0 w 1545"/>
                <a:gd name="T17" fmla="*/ 0 h 2338"/>
                <a:gd name="T18" fmla="*/ 0 w 1545"/>
                <a:gd name="T19" fmla="*/ 0 h 2338"/>
                <a:gd name="T20" fmla="*/ 0 w 1545"/>
                <a:gd name="T21" fmla="*/ 0 h 2338"/>
                <a:gd name="T22" fmla="*/ 0 w 1545"/>
                <a:gd name="T23" fmla="*/ 0 h 2338"/>
                <a:gd name="T24" fmla="*/ 0 w 1545"/>
                <a:gd name="T25" fmla="*/ 0 h 2338"/>
                <a:gd name="T26" fmla="*/ 0 w 1545"/>
                <a:gd name="T27" fmla="*/ 0 h 2338"/>
                <a:gd name="T28" fmla="*/ 0 w 1545"/>
                <a:gd name="T29" fmla="*/ 0 h 2338"/>
                <a:gd name="T30" fmla="*/ 0 w 1545"/>
                <a:gd name="T31" fmla="*/ 0 h 2338"/>
                <a:gd name="T32" fmla="*/ 0 w 1545"/>
                <a:gd name="T33" fmla="*/ 0 h 2338"/>
                <a:gd name="T34" fmla="*/ 0 w 1545"/>
                <a:gd name="T35" fmla="*/ 0 h 2338"/>
                <a:gd name="T36" fmla="*/ 0 w 1545"/>
                <a:gd name="T37" fmla="*/ 0 h 2338"/>
                <a:gd name="T38" fmla="*/ 0 w 1545"/>
                <a:gd name="T39" fmla="*/ 0 h 2338"/>
                <a:gd name="T40" fmla="*/ 0 w 1545"/>
                <a:gd name="T41" fmla="*/ 0 h 2338"/>
                <a:gd name="T42" fmla="*/ 0 w 1545"/>
                <a:gd name="T43" fmla="*/ 0 h 2338"/>
                <a:gd name="T44" fmla="*/ 0 w 1545"/>
                <a:gd name="T45" fmla="*/ 0 h 2338"/>
                <a:gd name="T46" fmla="*/ 0 w 1545"/>
                <a:gd name="T47" fmla="*/ 0 h 2338"/>
                <a:gd name="T48" fmla="*/ 0 w 1545"/>
                <a:gd name="T49" fmla="*/ 0 h 2338"/>
                <a:gd name="T50" fmla="*/ 0 w 1545"/>
                <a:gd name="T51" fmla="*/ 0 h 2338"/>
                <a:gd name="T52" fmla="*/ 0 w 1545"/>
                <a:gd name="T53" fmla="*/ 0 h 2338"/>
                <a:gd name="T54" fmla="*/ 0 w 1545"/>
                <a:gd name="T55" fmla="*/ 0 h 2338"/>
                <a:gd name="T56" fmla="*/ 0 w 1545"/>
                <a:gd name="T57" fmla="*/ 0 h 2338"/>
                <a:gd name="T58" fmla="*/ 0 w 1545"/>
                <a:gd name="T59" fmla="*/ 0 h 2338"/>
                <a:gd name="T60" fmla="*/ 0 w 1545"/>
                <a:gd name="T61" fmla="*/ 0 h 2338"/>
                <a:gd name="T62" fmla="*/ 0 w 1545"/>
                <a:gd name="T63" fmla="*/ 0 h 2338"/>
                <a:gd name="T64" fmla="*/ 0 w 1545"/>
                <a:gd name="T65" fmla="*/ 0 h 2338"/>
                <a:gd name="T66" fmla="*/ 0 w 1545"/>
                <a:gd name="T67" fmla="*/ 0 h 2338"/>
                <a:gd name="T68" fmla="*/ 0 w 1545"/>
                <a:gd name="T69" fmla="*/ 0 h 2338"/>
                <a:gd name="T70" fmla="*/ 0 w 1545"/>
                <a:gd name="T71" fmla="*/ 0 h 2338"/>
                <a:gd name="T72" fmla="*/ 0 w 1545"/>
                <a:gd name="T73" fmla="*/ 0 h 2338"/>
                <a:gd name="T74" fmla="*/ 0 w 1545"/>
                <a:gd name="T75" fmla="*/ 0 h 2338"/>
                <a:gd name="T76" fmla="*/ 0 w 1545"/>
                <a:gd name="T77" fmla="*/ 0 h 2338"/>
                <a:gd name="T78" fmla="*/ 0 w 1545"/>
                <a:gd name="T79" fmla="*/ 0 h 2338"/>
                <a:gd name="T80" fmla="*/ 0 w 1545"/>
                <a:gd name="T81" fmla="*/ 0 h 2338"/>
                <a:gd name="T82" fmla="*/ 0 w 1545"/>
                <a:gd name="T83" fmla="*/ 0 h 2338"/>
                <a:gd name="T84" fmla="*/ 0 w 1545"/>
                <a:gd name="T85" fmla="*/ 0 h 2338"/>
                <a:gd name="T86" fmla="*/ 0 w 1545"/>
                <a:gd name="T87" fmla="*/ 0 h 2338"/>
                <a:gd name="T88" fmla="*/ 0 w 1545"/>
                <a:gd name="T89" fmla="*/ 0 h 2338"/>
                <a:gd name="T90" fmla="*/ 0 w 1545"/>
                <a:gd name="T91" fmla="*/ 0 h 2338"/>
                <a:gd name="T92" fmla="*/ 0 w 1545"/>
                <a:gd name="T93" fmla="*/ 0 h 2338"/>
                <a:gd name="T94" fmla="*/ 0 w 1545"/>
                <a:gd name="T95" fmla="*/ 0 h 2338"/>
                <a:gd name="T96" fmla="*/ 0 w 1545"/>
                <a:gd name="T97" fmla="*/ 0 h 2338"/>
                <a:gd name="T98" fmla="*/ 0 w 1545"/>
                <a:gd name="T99" fmla="*/ 0 h 2338"/>
                <a:gd name="T100" fmla="*/ 0 w 1545"/>
                <a:gd name="T101" fmla="*/ 0 h 2338"/>
                <a:gd name="T102" fmla="*/ 0 w 1545"/>
                <a:gd name="T103" fmla="*/ 0 h 2338"/>
                <a:gd name="T104" fmla="*/ 0 w 1545"/>
                <a:gd name="T105" fmla="*/ 0 h 233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45"/>
                <a:gd name="T160" fmla="*/ 0 h 2338"/>
                <a:gd name="T161" fmla="*/ 1545 w 1545"/>
                <a:gd name="T162" fmla="*/ 2338 h 233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45" h="2338">
                  <a:moveTo>
                    <a:pt x="501" y="1968"/>
                  </a:moveTo>
                  <a:lnTo>
                    <a:pt x="664" y="1762"/>
                  </a:lnTo>
                  <a:lnTo>
                    <a:pt x="503" y="1595"/>
                  </a:lnTo>
                  <a:lnTo>
                    <a:pt x="298" y="1453"/>
                  </a:lnTo>
                  <a:lnTo>
                    <a:pt x="100" y="1280"/>
                  </a:lnTo>
                  <a:lnTo>
                    <a:pt x="286" y="1146"/>
                  </a:lnTo>
                  <a:lnTo>
                    <a:pt x="383" y="1062"/>
                  </a:lnTo>
                  <a:lnTo>
                    <a:pt x="350" y="852"/>
                  </a:lnTo>
                  <a:lnTo>
                    <a:pt x="222" y="895"/>
                  </a:lnTo>
                  <a:lnTo>
                    <a:pt x="40" y="826"/>
                  </a:lnTo>
                  <a:lnTo>
                    <a:pt x="0" y="649"/>
                  </a:lnTo>
                  <a:lnTo>
                    <a:pt x="75" y="663"/>
                  </a:lnTo>
                  <a:lnTo>
                    <a:pt x="73" y="494"/>
                  </a:lnTo>
                  <a:lnTo>
                    <a:pt x="193" y="482"/>
                  </a:lnTo>
                  <a:lnTo>
                    <a:pt x="184" y="345"/>
                  </a:lnTo>
                  <a:lnTo>
                    <a:pt x="386" y="316"/>
                  </a:lnTo>
                  <a:lnTo>
                    <a:pt x="339" y="170"/>
                  </a:lnTo>
                  <a:lnTo>
                    <a:pt x="285" y="58"/>
                  </a:lnTo>
                  <a:lnTo>
                    <a:pt x="336" y="0"/>
                  </a:lnTo>
                  <a:lnTo>
                    <a:pt x="579" y="149"/>
                  </a:lnTo>
                  <a:lnTo>
                    <a:pt x="844" y="199"/>
                  </a:lnTo>
                  <a:lnTo>
                    <a:pt x="1002" y="195"/>
                  </a:lnTo>
                  <a:lnTo>
                    <a:pt x="1177" y="296"/>
                  </a:lnTo>
                  <a:lnTo>
                    <a:pt x="1399" y="543"/>
                  </a:lnTo>
                  <a:lnTo>
                    <a:pt x="1295" y="658"/>
                  </a:lnTo>
                  <a:lnTo>
                    <a:pt x="1229" y="782"/>
                  </a:lnTo>
                  <a:lnTo>
                    <a:pt x="1283" y="894"/>
                  </a:lnTo>
                  <a:lnTo>
                    <a:pt x="1458" y="996"/>
                  </a:lnTo>
                  <a:lnTo>
                    <a:pt x="1444" y="1061"/>
                  </a:lnTo>
                  <a:lnTo>
                    <a:pt x="1545" y="1319"/>
                  </a:lnTo>
                  <a:lnTo>
                    <a:pt x="1380" y="1355"/>
                  </a:lnTo>
                  <a:lnTo>
                    <a:pt x="1390" y="1493"/>
                  </a:lnTo>
                  <a:lnTo>
                    <a:pt x="1286" y="1609"/>
                  </a:lnTo>
                  <a:lnTo>
                    <a:pt x="1272" y="1674"/>
                  </a:lnTo>
                  <a:lnTo>
                    <a:pt x="1169" y="1790"/>
                  </a:lnTo>
                  <a:lnTo>
                    <a:pt x="1192" y="1862"/>
                  </a:lnTo>
                  <a:lnTo>
                    <a:pt x="1344" y="1891"/>
                  </a:lnTo>
                  <a:lnTo>
                    <a:pt x="1374" y="1931"/>
                  </a:lnTo>
                  <a:lnTo>
                    <a:pt x="1360" y="1997"/>
                  </a:lnTo>
                  <a:lnTo>
                    <a:pt x="1390" y="2036"/>
                  </a:lnTo>
                  <a:lnTo>
                    <a:pt x="1346" y="2062"/>
                  </a:lnTo>
                  <a:lnTo>
                    <a:pt x="1301" y="2088"/>
                  </a:lnTo>
                  <a:lnTo>
                    <a:pt x="1332" y="2127"/>
                  </a:lnTo>
                  <a:lnTo>
                    <a:pt x="1363" y="2167"/>
                  </a:lnTo>
                  <a:lnTo>
                    <a:pt x="1325" y="2160"/>
                  </a:lnTo>
                  <a:lnTo>
                    <a:pt x="1243" y="2178"/>
                  </a:lnTo>
                  <a:lnTo>
                    <a:pt x="1146" y="2262"/>
                  </a:lnTo>
                  <a:lnTo>
                    <a:pt x="1011" y="2338"/>
                  </a:lnTo>
                  <a:lnTo>
                    <a:pt x="974" y="2330"/>
                  </a:lnTo>
                  <a:lnTo>
                    <a:pt x="926" y="2186"/>
                  </a:lnTo>
                  <a:lnTo>
                    <a:pt x="797" y="2058"/>
                  </a:lnTo>
                  <a:lnTo>
                    <a:pt x="742" y="1946"/>
                  </a:lnTo>
                  <a:lnTo>
                    <a:pt x="501" y="1968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1" name="Freeform 262"/>
            <p:cNvSpPr>
              <a:spLocks/>
            </p:cNvSpPr>
            <p:nvPr/>
          </p:nvSpPr>
          <p:spPr bwMode="gray">
            <a:xfrm>
              <a:off x="2105" y="2175"/>
              <a:ext cx="243" cy="397"/>
            </a:xfrm>
            <a:custGeom>
              <a:avLst/>
              <a:gdLst>
                <a:gd name="T0" fmla="*/ 0 w 1545"/>
                <a:gd name="T1" fmla="*/ 0 h 2338"/>
                <a:gd name="T2" fmla="*/ 0 w 1545"/>
                <a:gd name="T3" fmla="*/ 0 h 2338"/>
                <a:gd name="T4" fmla="*/ 0 w 1545"/>
                <a:gd name="T5" fmla="*/ 0 h 2338"/>
                <a:gd name="T6" fmla="*/ 0 w 1545"/>
                <a:gd name="T7" fmla="*/ 0 h 2338"/>
                <a:gd name="T8" fmla="*/ 0 w 1545"/>
                <a:gd name="T9" fmla="*/ 0 h 2338"/>
                <a:gd name="T10" fmla="*/ 0 w 1545"/>
                <a:gd name="T11" fmla="*/ 0 h 2338"/>
                <a:gd name="T12" fmla="*/ 0 w 1545"/>
                <a:gd name="T13" fmla="*/ 0 h 2338"/>
                <a:gd name="T14" fmla="*/ 0 w 1545"/>
                <a:gd name="T15" fmla="*/ 0 h 2338"/>
                <a:gd name="T16" fmla="*/ 0 w 1545"/>
                <a:gd name="T17" fmla="*/ 0 h 2338"/>
                <a:gd name="T18" fmla="*/ 0 w 1545"/>
                <a:gd name="T19" fmla="*/ 0 h 2338"/>
                <a:gd name="T20" fmla="*/ 0 w 1545"/>
                <a:gd name="T21" fmla="*/ 0 h 2338"/>
                <a:gd name="T22" fmla="*/ 0 w 1545"/>
                <a:gd name="T23" fmla="*/ 0 h 2338"/>
                <a:gd name="T24" fmla="*/ 0 w 1545"/>
                <a:gd name="T25" fmla="*/ 0 h 2338"/>
                <a:gd name="T26" fmla="*/ 0 w 1545"/>
                <a:gd name="T27" fmla="*/ 0 h 2338"/>
                <a:gd name="T28" fmla="*/ 0 w 1545"/>
                <a:gd name="T29" fmla="*/ 0 h 2338"/>
                <a:gd name="T30" fmla="*/ 0 w 1545"/>
                <a:gd name="T31" fmla="*/ 0 h 2338"/>
                <a:gd name="T32" fmla="*/ 0 w 1545"/>
                <a:gd name="T33" fmla="*/ 0 h 2338"/>
                <a:gd name="T34" fmla="*/ 0 w 1545"/>
                <a:gd name="T35" fmla="*/ 0 h 2338"/>
                <a:gd name="T36" fmla="*/ 0 w 1545"/>
                <a:gd name="T37" fmla="*/ 0 h 2338"/>
                <a:gd name="T38" fmla="*/ 0 w 1545"/>
                <a:gd name="T39" fmla="*/ 0 h 2338"/>
                <a:gd name="T40" fmla="*/ 0 w 1545"/>
                <a:gd name="T41" fmla="*/ 0 h 2338"/>
                <a:gd name="T42" fmla="*/ 0 w 1545"/>
                <a:gd name="T43" fmla="*/ 0 h 2338"/>
                <a:gd name="T44" fmla="*/ 0 w 1545"/>
                <a:gd name="T45" fmla="*/ 0 h 2338"/>
                <a:gd name="T46" fmla="*/ 0 w 1545"/>
                <a:gd name="T47" fmla="*/ 0 h 2338"/>
                <a:gd name="T48" fmla="*/ 0 w 1545"/>
                <a:gd name="T49" fmla="*/ 0 h 2338"/>
                <a:gd name="T50" fmla="*/ 0 w 1545"/>
                <a:gd name="T51" fmla="*/ 0 h 2338"/>
                <a:gd name="T52" fmla="*/ 0 w 1545"/>
                <a:gd name="T53" fmla="*/ 0 h 2338"/>
                <a:gd name="T54" fmla="*/ 0 w 1545"/>
                <a:gd name="T55" fmla="*/ 0 h 2338"/>
                <a:gd name="T56" fmla="*/ 0 w 1545"/>
                <a:gd name="T57" fmla="*/ 0 h 2338"/>
                <a:gd name="T58" fmla="*/ 0 w 1545"/>
                <a:gd name="T59" fmla="*/ 0 h 2338"/>
                <a:gd name="T60" fmla="*/ 0 w 1545"/>
                <a:gd name="T61" fmla="*/ 0 h 2338"/>
                <a:gd name="T62" fmla="*/ 0 w 1545"/>
                <a:gd name="T63" fmla="*/ 0 h 2338"/>
                <a:gd name="T64" fmla="*/ 0 w 1545"/>
                <a:gd name="T65" fmla="*/ 0 h 2338"/>
                <a:gd name="T66" fmla="*/ 0 w 1545"/>
                <a:gd name="T67" fmla="*/ 0 h 2338"/>
                <a:gd name="T68" fmla="*/ 0 w 1545"/>
                <a:gd name="T69" fmla="*/ 0 h 2338"/>
                <a:gd name="T70" fmla="*/ 0 w 1545"/>
                <a:gd name="T71" fmla="*/ 0 h 2338"/>
                <a:gd name="T72" fmla="*/ 0 w 1545"/>
                <a:gd name="T73" fmla="*/ 0 h 2338"/>
                <a:gd name="T74" fmla="*/ 0 w 1545"/>
                <a:gd name="T75" fmla="*/ 0 h 2338"/>
                <a:gd name="T76" fmla="*/ 0 w 1545"/>
                <a:gd name="T77" fmla="*/ 0 h 2338"/>
                <a:gd name="T78" fmla="*/ 0 w 1545"/>
                <a:gd name="T79" fmla="*/ 0 h 2338"/>
                <a:gd name="T80" fmla="*/ 0 w 1545"/>
                <a:gd name="T81" fmla="*/ 0 h 2338"/>
                <a:gd name="T82" fmla="*/ 0 w 1545"/>
                <a:gd name="T83" fmla="*/ 0 h 2338"/>
                <a:gd name="T84" fmla="*/ 0 w 1545"/>
                <a:gd name="T85" fmla="*/ 0 h 2338"/>
                <a:gd name="T86" fmla="*/ 0 w 1545"/>
                <a:gd name="T87" fmla="*/ 0 h 2338"/>
                <a:gd name="T88" fmla="*/ 0 w 1545"/>
                <a:gd name="T89" fmla="*/ 0 h 2338"/>
                <a:gd name="T90" fmla="*/ 0 w 1545"/>
                <a:gd name="T91" fmla="*/ 0 h 2338"/>
                <a:gd name="T92" fmla="*/ 0 w 1545"/>
                <a:gd name="T93" fmla="*/ 0 h 2338"/>
                <a:gd name="T94" fmla="*/ 0 w 1545"/>
                <a:gd name="T95" fmla="*/ 0 h 2338"/>
                <a:gd name="T96" fmla="*/ 0 w 1545"/>
                <a:gd name="T97" fmla="*/ 0 h 2338"/>
                <a:gd name="T98" fmla="*/ 0 w 1545"/>
                <a:gd name="T99" fmla="*/ 0 h 2338"/>
                <a:gd name="T100" fmla="*/ 0 w 1545"/>
                <a:gd name="T101" fmla="*/ 0 h 2338"/>
                <a:gd name="T102" fmla="*/ 0 w 1545"/>
                <a:gd name="T103" fmla="*/ 0 h 2338"/>
                <a:gd name="T104" fmla="*/ 0 w 1545"/>
                <a:gd name="T105" fmla="*/ 0 h 2338"/>
                <a:gd name="T106" fmla="*/ 0 w 1545"/>
                <a:gd name="T107" fmla="*/ 0 h 2338"/>
                <a:gd name="T108" fmla="*/ 0 w 1545"/>
                <a:gd name="T109" fmla="*/ 0 h 23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45"/>
                <a:gd name="T166" fmla="*/ 0 h 2338"/>
                <a:gd name="T167" fmla="*/ 1545 w 1545"/>
                <a:gd name="T168" fmla="*/ 2338 h 23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45" h="2338">
                  <a:moveTo>
                    <a:pt x="501" y="1968"/>
                  </a:moveTo>
                  <a:lnTo>
                    <a:pt x="664" y="1762"/>
                  </a:lnTo>
                  <a:lnTo>
                    <a:pt x="503" y="1595"/>
                  </a:lnTo>
                  <a:lnTo>
                    <a:pt x="298" y="1453"/>
                  </a:lnTo>
                  <a:lnTo>
                    <a:pt x="100" y="1280"/>
                  </a:lnTo>
                  <a:lnTo>
                    <a:pt x="286" y="1146"/>
                  </a:lnTo>
                  <a:lnTo>
                    <a:pt x="383" y="1062"/>
                  </a:lnTo>
                  <a:lnTo>
                    <a:pt x="350" y="852"/>
                  </a:lnTo>
                  <a:lnTo>
                    <a:pt x="222" y="895"/>
                  </a:lnTo>
                  <a:lnTo>
                    <a:pt x="40" y="826"/>
                  </a:lnTo>
                  <a:lnTo>
                    <a:pt x="0" y="649"/>
                  </a:lnTo>
                  <a:lnTo>
                    <a:pt x="75" y="663"/>
                  </a:lnTo>
                  <a:lnTo>
                    <a:pt x="73" y="494"/>
                  </a:lnTo>
                  <a:lnTo>
                    <a:pt x="193" y="482"/>
                  </a:lnTo>
                  <a:lnTo>
                    <a:pt x="184" y="345"/>
                  </a:lnTo>
                  <a:lnTo>
                    <a:pt x="386" y="316"/>
                  </a:lnTo>
                  <a:lnTo>
                    <a:pt x="339" y="170"/>
                  </a:lnTo>
                  <a:lnTo>
                    <a:pt x="285" y="58"/>
                  </a:lnTo>
                  <a:lnTo>
                    <a:pt x="336" y="0"/>
                  </a:lnTo>
                  <a:lnTo>
                    <a:pt x="579" y="149"/>
                  </a:lnTo>
                  <a:lnTo>
                    <a:pt x="844" y="199"/>
                  </a:lnTo>
                  <a:lnTo>
                    <a:pt x="1002" y="195"/>
                  </a:lnTo>
                  <a:lnTo>
                    <a:pt x="1177" y="296"/>
                  </a:lnTo>
                  <a:lnTo>
                    <a:pt x="1399" y="543"/>
                  </a:lnTo>
                  <a:lnTo>
                    <a:pt x="1295" y="658"/>
                  </a:lnTo>
                  <a:lnTo>
                    <a:pt x="1229" y="782"/>
                  </a:lnTo>
                  <a:lnTo>
                    <a:pt x="1283" y="894"/>
                  </a:lnTo>
                  <a:lnTo>
                    <a:pt x="1458" y="996"/>
                  </a:lnTo>
                  <a:lnTo>
                    <a:pt x="1444" y="1061"/>
                  </a:lnTo>
                  <a:lnTo>
                    <a:pt x="1545" y="1319"/>
                  </a:lnTo>
                  <a:lnTo>
                    <a:pt x="1380" y="1355"/>
                  </a:lnTo>
                  <a:lnTo>
                    <a:pt x="1390" y="1493"/>
                  </a:lnTo>
                  <a:lnTo>
                    <a:pt x="1286" y="1609"/>
                  </a:lnTo>
                  <a:lnTo>
                    <a:pt x="1272" y="1674"/>
                  </a:lnTo>
                  <a:lnTo>
                    <a:pt x="1169" y="1790"/>
                  </a:lnTo>
                  <a:lnTo>
                    <a:pt x="1192" y="1862"/>
                  </a:lnTo>
                  <a:lnTo>
                    <a:pt x="1344" y="1891"/>
                  </a:lnTo>
                  <a:lnTo>
                    <a:pt x="1374" y="1931"/>
                  </a:lnTo>
                  <a:lnTo>
                    <a:pt x="1360" y="1997"/>
                  </a:lnTo>
                  <a:lnTo>
                    <a:pt x="1390" y="2036"/>
                  </a:lnTo>
                  <a:lnTo>
                    <a:pt x="1346" y="2062"/>
                  </a:lnTo>
                  <a:lnTo>
                    <a:pt x="1301" y="2088"/>
                  </a:lnTo>
                  <a:lnTo>
                    <a:pt x="1332" y="2127"/>
                  </a:lnTo>
                  <a:lnTo>
                    <a:pt x="1363" y="2167"/>
                  </a:lnTo>
                  <a:lnTo>
                    <a:pt x="1325" y="2160"/>
                  </a:lnTo>
                  <a:lnTo>
                    <a:pt x="1243" y="2178"/>
                  </a:lnTo>
                  <a:lnTo>
                    <a:pt x="1146" y="2262"/>
                  </a:lnTo>
                  <a:lnTo>
                    <a:pt x="1011" y="2338"/>
                  </a:lnTo>
                  <a:lnTo>
                    <a:pt x="974" y="2330"/>
                  </a:lnTo>
                  <a:lnTo>
                    <a:pt x="926" y="2186"/>
                  </a:lnTo>
                  <a:lnTo>
                    <a:pt x="797" y="2058"/>
                  </a:lnTo>
                  <a:lnTo>
                    <a:pt x="742" y="1946"/>
                  </a:lnTo>
                  <a:lnTo>
                    <a:pt x="501" y="1968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2" name="Freeform 263"/>
            <p:cNvSpPr>
              <a:spLocks/>
            </p:cNvSpPr>
            <p:nvPr/>
          </p:nvSpPr>
          <p:spPr bwMode="gray">
            <a:xfrm>
              <a:off x="2289" y="2341"/>
              <a:ext cx="185" cy="237"/>
            </a:xfrm>
            <a:custGeom>
              <a:avLst/>
              <a:gdLst>
                <a:gd name="T0" fmla="*/ 0 w 1183"/>
                <a:gd name="T1" fmla="*/ 0 h 1403"/>
                <a:gd name="T2" fmla="*/ 0 w 1183"/>
                <a:gd name="T3" fmla="*/ 0 h 1403"/>
                <a:gd name="T4" fmla="*/ 0 w 1183"/>
                <a:gd name="T5" fmla="*/ 0 h 1403"/>
                <a:gd name="T6" fmla="*/ 0 w 1183"/>
                <a:gd name="T7" fmla="*/ 0 h 1403"/>
                <a:gd name="T8" fmla="*/ 0 w 1183"/>
                <a:gd name="T9" fmla="*/ 0 h 1403"/>
                <a:gd name="T10" fmla="*/ 0 w 1183"/>
                <a:gd name="T11" fmla="*/ 0 h 1403"/>
                <a:gd name="T12" fmla="*/ 0 w 1183"/>
                <a:gd name="T13" fmla="*/ 0 h 1403"/>
                <a:gd name="T14" fmla="*/ 0 w 1183"/>
                <a:gd name="T15" fmla="*/ 0 h 1403"/>
                <a:gd name="T16" fmla="*/ 0 w 1183"/>
                <a:gd name="T17" fmla="*/ 0 h 1403"/>
                <a:gd name="T18" fmla="*/ 0 w 1183"/>
                <a:gd name="T19" fmla="*/ 0 h 1403"/>
                <a:gd name="T20" fmla="*/ 0 w 1183"/>
                <a:gd name="T21" fmla="*/ 0 h 1403"/>
                <a:gd name="T22" fmla="*/ 0 w 1183"/>
                <a:gd name="T23" fmla="*/ 0 h 1403"/>
                <a:gd name="T24" fmla="*/ 0 w 1183"/>
                <a:gd name="T25" fmla="*/ 0 h 1403"/>
                <a:gd name="T26" fmla="*/ 0 w 1183"/>
                <a:gd name="T27" fmla="*/ 0 h 1403"/>
                <a:gd name="T28" fmla="*/ 0 w 1183"/>
                <a:gd name="T29" fmla="*/ 0 h 1403"/>
                <a:gd name="T30" fmla="*/ 0 w 1183"/>
                <a:gd name="T31" fmla="*/ 0 h 1403"/>
                <a:gd name="T32" fmla="*/ 0 w 1183"/>
                <a:gd name="T33" fmla="*/ 0 h 1403"/>
                <a:gd name="T34" fmla="*/ 0 w 1183"/>
                <a:gd name="T35" fmla="*/ 0 h 1403"/>
                <a:gd name="T36" fmla="*/ 0 w 1183"/>
                <a:gd name="T37" fmla="*/ 0 h 1403"/>
                <a:gd name="T38" fmla="*/ 0 w 1183"/>
                <a:gd name="T39" fmla="*/ 0 h 1403"/>
                <a:gd name="T40" fmla="*/ 0 w 1183"/>
                <a:gd name="T41" fmla="*/ 0 h 1403"/>
                <a:gd name="T42" fmla="*/ 0 w 1183"/>
                <a:gd name="T43" fmla="*/ 0 h 1403"/>
                <a:gd name="T44" fmla="*/ 0 w 1183"/>
                <a:gd name="T45" fmla="*/ 0 h 1403"/>
                <a:gd name="T46" fmla="*/ 0 w 1183"/>
                <a:gd name="T47" fmla="*/ 0 h 1403"/>
                <a:gd name="T48" fmla="*/ 0 w 1183"/>
                <a:gd name="T49" fmla="*/ 0 h 1403"/>
                <a:gd name="T50" fmla="*/ 0 w 1183"/>
                <a:gd name="T51" fmla="*/ 0 h 1403"/>
                <a:gd name="T52" fmla="*/ 0 w 1183"/>
                <a:gd name="T53" fmla="*/ 0 h 1403"/>
                <a:gd name="T54" fmla="*/ 0 w 1183"/>
                <a:gd name="T55" fmla="*/ 0 h 1403"/>
                <a:gd name="T56" fmla="*/ 0 w 1183"/>
                <a:gd name="T57" fmla="*/ 0 h 1403"/>
                <a:gd name="T58" fmla="*/ 0 w 1183"/>
                <a:gd name="T59" fmla="*/ 0 h 1403"/>
                <a:gd name="T60" fmla="*/ 0 w 1183"/>
                <a:gd name="T61" fmla="*/ 0 h 1403"/>
                <a:gd name="T62" fmla="*/ 0 w 1183"/>
                <a:gd name="T63" fmla="*/ 0 h 1403"/>
                <a:gd name="T64" fmla="*/ 0 w 1183"/>
                <a:gd name="T65" fmla="*/ 0 h 1403"/>
                <a:gd name="T66" fmla="*/ 0 w 1183"/>
                <a:gd name="T67" fmla="*/ 0 h 1403"/>
                <a:gd name="T68" fmla="*/ 0 w 1183"/>
                <a:gd name="T69" fmla="*/ 0 h 1403"/>
                <a:gd name="T70" fmla="*/ 0 w 1183"/>
                <a:gd name="T71" fmla="*/ 0 h 1403"/>
                <a:gd name="T72" fmla="*/ 0 w 1183"/>
                <a:gd name="T73" fmla="*/ 0 h 1403"/>
                <a:gd name="T74" fmla="*/ 0 w 1183"/>
                <a:gd name="T75" fmla="*/ 0 h 1403"/>
                <a:gd name="T76" fmla="*/ 0 w 1183"/>
                <a:gd name="T77" fmla="*/ 0 h 1403"/>
                <a:gd name="T78" fmla="*/ 0 w 1183"/>
                <a:gd name="T79" fmla="*/ 0 h 1403"/>
                <a:gd name="T80" fmla="*/ 0 w 1183"/>
                <a:gd name="T81" fmla="*/ 0 h 1403"/>
                <a:gd name="T82" fmla="*/ 0 w 1183"/>
                <a:gd name="T83" fmla="*/ 0 h 1403"/>
                <a:gd name="T84" fmla="*/ 0 w 1183"/>
                <a:gd name="T85" fmla="*/ 0 h 1403"/>
                <a:gd name="T86" fmla="*/ 0 w 1183"/>
                <a:gd name="T87" fmla="*/ 0 h 1403"/>
                <a:gd name="T88" fmla="*/ 0 w 1183"/>
                <a:gd name="T89" fmla="*/ 0 h 1403"/>
                <a:gd name="T90" fmla="*/ 0 w 1183"/>
                <a:gd name="T91" fmla="*/ 0 h 1403"/>
                <a:gd name="T92" fmla="*/ 0 w 1183"/>
                <a:gd name="T93" fmla="*/ 0 h 1403"/>
                <a:gd name="T94" fmla="*/ 0 w 1183"/>
                <a:gd name="T95" fmla="*/ 0 h 1403"/>
                <a:gd name="T96" fmla="*/ 0 w 1183"/>
                <a:gd name="T97" fmla="*/ 0 h 1403"/>
                <a:gd name="T98" fmla="*/ 0 w 1183"/>
                <a:gd name="T99" fmla="*/ 0 h 1403"/>
                <a:gd name="T100" fmla="*/ 0 w 1183"/>
                <a:gd name="T101" fmla="*/ 0 h 1403"/>
                <a:gd name="T102" fmla="*/ 0 w 1183"/>
                <a:gd name="T103" fmla="*/ 0 h 140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83"/>
                <a:gd name="T157" fmla="*/ 0 h 1403"/>
                <a:gd name="T158" fmla="*/ 1183 w 1183"/>
                <a:gd name="T159" fmla="*/ 1403 h 140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83" h="1403">
                  <a:moveTo>
                    <a:pt x="289" y="19"/>
                  </a:moveTo>
                  <a:lnTo>
                    <a:pt x="275" y="84"/>
                  </a:lnTo>
                  <a:lnTo>
                    <a:pt x="376" y="342"/>
                  </a:lnTo>
                  <a:lnTo>
                    <a:pt x="211" y="378"/>
                  </a:lnTo>
                  <a:lnTo>
                    <a:pt x="221" y="516"/>
                  </a:lnTo>
                  <a:lnTo>
                    <a:pt x="117" y="632"/>
                  </a:lnTo>
                  <a:lnTo>
                    <a:pt x="103" y="697"/>
                  </a:lnTo>
                  <a:lnTo>
                    <a:pt x="0" y="813"/>
                  </a:lnTo>
                  <a:lnTo>
                    <a:pt x="23" y="885"/>
                  </a:lnTo>
                  <a:lnTo>
                    <a:pt x="175" y="914"/>
                  </a:lnTo>
                  <a:lnTo>
                    <a:pt x="191" y="1020"/>
                  </a:lnTo>
                  <a:lnTo>
                    <a:pt x="201" y="1157"/>
                  </a:lnTo>
                  <a:lnTo>
                    <a:pt x="328" y="1114"/>
                  </a:lnTo>
                  <a:lnTo>
                    <a:pt x="359" y="1153"/>
                  </a:lnTo>
                  <a:lnTo>
                    <a:pt x="451" y="1274"/>
                  </a:lnTo>
                  <a:lnTo>
                    <a:pt x="467" y="1379"/>
                  </a:lnTo>
                  <a:lnTo>
                    <a:pt x="588" y="1368"/>
                  </a:lnTo>
                  <a:lnTo>
                    <a:pt x="692" y="1251"/>
                  </a:lnTo>
                  <a:lnTo>
                    <a:pt x="777" y="1403"/>
                  </a:lnTo>
                  <a:lnTo>
                    <a:pt x="828" y="1345"/>
                  </a:lnTo>
                  <a:lnTo>
                    <a:pt x="835" y="1313"/>
                  </a:lnTo>
                  <a:lnTo>
                    <a:pt x="843" y="1280"/>
                  </a:lnTo>
                  <a:lnTo>
                    <a:pt x="850" y="1247"/>
                  </a:lnTo>
                  <a:lnTo>
                    <a:pt x="887" y="1254"/>
                  </a:lnTo>
                  <a:lnTo>
                    <a:pt x="894" y="1222"/>
                  </a:lnTo>
                  <a:lnTo>
                    <a:pt x="864" y="1183"/>
                  </a:lnTo>
                  <a:lnTo>
                    <a:pt x="901" y="1190"/>
                  </a:lnTo>
                  <a:lnTo>
                    <a:pt x="939" y="1197"/>
                  </a:lnTo>
                  <a:lnTo>
                    <a:pt x="946" y="1164"/>
                  </a:lnTo>
                  <a:lnTo>
                    <a:pt x="953" y="1131"/>
                  </a:lnTo>
                  <a:lnTo>
                    <a:pt x="960" y="1099"/>
                  </a:lnTo>
                  <a:lnTo>
                    <a:pt x="967" y="1066"/>
                  </a:lnTo>
                  <a:lnTo>
                    <a:pt x="974" y="1034"/>
                  </a:lnTo>
                  <a:lnTo>
                    <a:pt x="1011" y="1041"/>
                  </a:lnTo>
                  <a:lnTo>
                    <a:pt x="1050" y="1048"/>
                  </a:lnTo>
                  <a:lnTo>
                    <a:pt x="1043" y="1080"/>
                  </a:lnTo>
                  <a:lnTo>
                    <a:pt x="1080" y="1087"/>
                  </a:lnTo>
                  <a:lnTo>
                    <a:pt x="1087" y="1055"/>
                  </a:lnTo>
                  <a:lnTo>
                    <a:pt x="1094" y="1023"/>
                  </a:lnTo>
                  <a:lnTo>
                    <a:pt x="1132" y="1030"/>
                  </a:lnTo>
                  <a:lnTo>
                    <a:pt x="1125" y="1062"/>
                  </a:lnTo>
                  <a:lnTo>
                    <a:pt x="1132" y="1030"/>
                  </a:lnTo>
                  <a:lnTo>
                    <a:pt x="1139" y="997"/>
                  </a:lnTo>
                  <a:lnTo>
                    <a:pt x="1132" y="1030"/>
                  </a:lnTo>
                  <a:lnTo>
                    <a:pt x="1094" y="1023"/>
                  </a:lnTo>
                  <a:lnTo>
                    <a:pt x="1101" y="990"/>
                  </a:lnTo>
                  <a:lnTo>
                    <a:pt x="1064" y="982"/>
                  </a:lnTo>
                  <a:lnTo>
                    <a:pt x="1071" y="950"/>
                  </a:lnTo>
                  <a:lnTo>
                    <a:pt x="1078" y="918"/>
                  </a:lnTo>
                  <a:lnTo>
                    <a:pt x="1040" y="910"/>
                  </a:lnTo>
                  <a:lnTo>
                    <a:pt x="1047" y="877"/>
                  </a:lnTo>
                  <a:lnTo>
                    <a:pt x="1085" y="885"/>
                  </a:lnTo>
                  <a:lnTo>
                    <a:pt x="1092" y="852"/>
                  </a:lnTo>
                  <a:lnTo>
                    <a:pt x="1130" y="859"/>
                  </a:lnTo>
                  <a:lnTo>
                    <a:pt x="1092" y="852"/>
                  </a:lnTo>
                  <a:lnTo>
                    <a:pt x="1098" y="819"/>
                  </a:lnTo>
                  <a:lnTo>
                    <a:pt x="1106" y="787"/>
                  </a:lnTo>
                  <a:lnTo>
                    <a:pt x="1068" y="780"/>
                  </a:lnTo>
                  <a:lnTo>
                    <a:pt x="1075" y="747"/>
                  </a:lnTo>
                  <a:lnTo>
                    <a:pt x="1038" y="739"/>
                  </a:lnTo>
                  <a:lnTo>
                    <a:pt x="999" y="732"/>
                  </a:lnTo>
                  <a:lnTo>
                    <a:pt x="1038" y="739"/>
                  </a:lnTo>
                  <a:lnTo>
                    <a:pt x="1045" y="707"/>
                  </a:lnTo>
                  <a:lnTo>
                    <a:pt x="1052" y="675"/>
                  </a:lnTo>
                  <a:lnTo>
                    <a:pt x="1089" y="682"/>
                  </a:lnTo>
                  <a:lnTo>
                    <a:pt x="1127" y="689"/>
                  </a:lnTo>
                  <a:lnTo>
                    <a:pt x="1089" y="682"/>
                  </a:lnTo>
                  <a:lnTo>
                    <a:pt x="1127" y="689"/>
                  </a:lnTo>
                  <a:lnTo>
                    <a:pt x="1172" y="664"/>
                  </a:lnTo>
                  <a:lnTo>
                    <a:pt x="1165" y="696"/>
                  </a:lnTo>
                  <a:lnTo>
                    <a:pt x="1158" y="728"/>
                  </a:lnTo>
                  <a:lnTo>
                    <a:pt x="1165" y="696"/>
                  </a:lnTo>
                  <a:lnTo>
                    <a:pt x="1172" y="664"/>
                  </a:lnTo>
                  <a:lnTo>
                    <a:pt x="1179" y="631"/>
                  </a:lnTo>
                  <a:lnTo>
                    <a:pt x="1141" y="623"/>
                  </a:lnTo>
                  <a:lnTo>
                    <a:pt x="1148" y="591"/>
                  </a:lnTo>
                  <a:lnTo>
                    <a:pt x="1155" y="558"/>
                  </a:lnTo>
                  <a:lnTo>
                    <a:pt x="1118" y="551"/>
                  </a:lnTo>
                  <a:lnTo>
                    <a:pt x="1125" y="519"/>
                  </a:lnTo>
                  <a:lnTo>
                    <a:pt x="1079" y="544"/>
                  </a:lnTo>
                  <a:lnTo>
                    <a:pt x="1086" y="511"/>
                  </a:lnTo>
                  <a:lnTo>
                    <a:pt x="1093" y="479"/>
                  </a:lnTo>
                  <a:lnTo>
                    <a:pt x="1132" y="486"/>
                  </a:lnTo>
                  <a:lnTo>
                    <a:pt x="1139" y="453"/>
                  </a:lnTo>
                  <a:lnTo>
                    <a:pt x="1183" y="428"/>
                  </a:lnTo>
                  <a:lnTo>
                    <a:pt x="1146" y="421"/>
                  </a:lnTo>
                  <a:lnTo>
                    <a:pt x="1108" y="414"/>
                  </a:lnTo>
                  <a:lnTo>
                    <a:pt x="1100" y="446"/>
                  </a:lnTo>
                  <a:lnTo>
                    <a:pt x="1063" y="439"/>
                  </a:lnTo>
                  <a:lnTo>
                    <a:pt x="1026" y="432"/>
                  </a:lnTo>
                  <a:lnTo>
                    <a:pt x="1033" y="399"/>
                  </a:lnTo>
                  <a:lnTo>
                    <a:pt x="994" y="392"/>
                  </a:lnTo>
                  <a:lnTo>
                    <a:pt x="957" y="384"/>
                  </a:lnTo>
                  <a:lnTo>
                    <a:pt x="919" y="377"/>
                  </a:lnTo>
                  <a:lnTo>
                    <a:pt x="881" y="370"/>
                  </a:lnTo>
                  <a:lnTo>
                    <a:pt x="844" y="363"/>
                  </a:lnTo>
                  <a:lnTo>
                    <a:pt x="799" y="388"/>
                  </a:lnTo>
                  <a:lnTo>
                    <a:pt x="755" y="414"/>
                  </a:lnTo>
                  <a:lnTo>
                    <a:pt x="716" y="407"/>
                  </a:lnTo>
                  <a:lnTo>
                    <a:pt x="679" y="400"/>
                  </a:lnTo>
                  <a:lnTo>
                    <a:pt x="641" y="392"/>
                  </a:lnTo>
                  <a:lnTo>
                    <a:pt x="603" y="384"/>
                  </a:lnTo>
                  <a:lnTo>
                    <a:pt x="610" y="352"/>
                  </a:lnTo>
                  <a:lnTo>
                    <a:pt x="648" y="359"/>
                  </a:lnTo>
                  <a:lnTo>
                    <a:pt x="679" y="400"/>
                  </a:lnTo>
                  <a:lnTo>
                    <a:pt x="686" y="366"/>
                  </a:lnTo>
                  <a:lnTo>
                    <a:pt x="730" y="341"/>
                  </a:lnTo>
                  <a:lnTo>
                    <a:pt x="768" y="348"/>
                  </a:lnTo>
                  <a:lnTo>
                    <a:pt x="730" y="341"/>
                  </a:lnTo>
                  <a:lnTo>
                    <a:pt x="737" y="309"/>
                  </a:lnTo>
                  <a:lnTo>
                    <a:pt x="744" y="276"/>
                  </a:lnTo>
                  <a:lnTo>
                    <a:pt x="782" y="283"/>
                  </a:lnTo>
                  <a:lnTo>
                    <a:pt x="789" y="251"/>
                  </a:lnTo>
                  <a:lnTo>
                    <a:pt x="834" y="225"/>
                  </a:lnTo>
                  <a:lnTo>
                    <a:pt x="796" y="218"/>
                  </a:lnTo>
                  <a:lnTo>
                    <a:pt x="834" y="225"/>
                  </a:lnTo>
                  <a:lnTo>
                    <a:pt x="842" y="192"/>
                  </a:lnTo>
                  <a:lnTo>
                    <a:pt x="849" y="160"/>
                  </a:lnTo>
                  <a:lnTo>
                    <a:pt x="856" y="128"/>
                  </a:lnTo>
                  <a:lnTo>
                    <a:pt x="893" y="135"/>
                  </a:lnTo>
                  <a:lnTo>
                    <a:pt x="931" y="142"/>
                  </a:lnTo>
                  <a:lnTo>
                    <a:pt x="938" y="109"/>
                  </a:lnTo>
                  <a:lnTo>
                    <a:pt x="975" y="116"/>
                  </a:lnTo>
                  <a:lnTo>
                    <a:pt x="1013" y="123"/>
                  </a:lnTo>
                  <a:lnTo>
                    <a:pt x="1021" y="91"/>
                  </a:lnTo>
                  <a:lnTo>
                    <a:pt x="975" y="116"/>
                  </a:lnTo>
                  <a:lnTo>
                    <a:pt x="938" y="109"/>
                  </a:lnTo>
                  <a:lnTo>
                    <a:pt x="893" y="135"/>
                  </a:lnTo>
                  <a:lnTo>
                    <a:pt x="817" y="120"/>
                  </a:lnTo>
                  <a:lnTo>
                    <a:pt x="725" y="0"/>
                  </a:lnTo>
                  <a:lnTo>
                    <a:pt x="598" y="44"/>
                  </a:lnTo>
                  <a:lnTo>
                    <a:pt x="516" y="62"/>
                  </a:lnTo>
                  <a:lnTo>
                    <a:pt x="477" y="55"/>
                  </a:lnTo>
                  <a:lnTo>
                    <a:pt x="484" y="22"/>
                  </a:lnTo>
                  <a:lnTo>
                    <a:pt x="477" y="55"/>
                  </a:lnTo>
                  <a:lnTo>
                    <a:pt x="516" y="62"/>
                  </a:lnTo>
                  <a:lnTo>
                    <a:pt x="509" y="95"/>
                  </a:lnTo>
                  <a:lnTo>
                    <a:pt x="502" y="128"/>
                  </a:lnTo>
                  <a:lnTo>
                    <a:pt x="509" y="95"/>
                  </a:lnTo>
                  <a:lnTo>
                    <a:pt x="470" y="88"/>
                  </a:lnTo>
                  <a:lnTo>
                    <a:pt x="463" y="120"/>
                  </a:lnTo>
                  <a:lnTo>
                    <a:pt x="502" y="128"/>
                  </a:lnTo>
                  <a:lnTo>
                    <a:pt x="546" y="102"/>
                  </a:lnTo>
                  <a:lnTo>
                    <a:pt x="591" y="77"/>
                  </a:lnTo>
                  <a:lnTo>
                    <a:pt x="584" y="109"/>
                  </a:lnTo>
                  <a:lnTo>
                    <a:pt x="622" y="116"/>
                  </a:lnTo>
                  <a:lnTo>
                    <a:pt x="584" y="109"/>
                  </a:lnTo>
                  <a:lnTo>
                    <a:pt x="576" y="142"/>
                  </a:lnTo>
                  <a:lnTo>
                    <a:pt x="539" y="135"/>
                  </a:lnTo>
                  <a:lnTo>
                    <a:pt x="487" y="192"/>
                  </a:lnTo>
                  <a:lnTo>
                    <a:pt x="450" y="185"/>
                  </a:lnTo>
                  <a:lnTo>
                    <a:pt x="419" y="146"/>
                  </a:lnTo>
                  <a:lnTo>
                    <a:pt x="388" y="106"/>
                  </a:lnTo>
                  <a:lnTo>
                    <a:pt x="351" y="98"/>
                  </a:lnTo>
                  <a:lnTo>
                    <a:pt x="357" y="66"/>
                  </a:lnTo>
                  <a:lnTo>
                    <a:pt x="289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3" name="Freeform 264"/>
            <p:cNvSpPr>
              <a:spLocks/>
            </p:cNvSpPr>
            <p:nvPr/>
          </p:nvSpPr>
          <p:spPr bwMode="gray">
            <a:xfrm>
              <a:off x="2289" y="2341"/>
              <a:ext cx="185" cy="237"/>
            </a:xfrm>
            <a:custGeom>
              <a:avLst/>
              <a:gdLst>
                <a:gd name="T0" fmla="*/ 0 w 1183"/>
                <a:gd name="T1" fmla="*/ 0 h 1403"/>
                <a:gd name="T2" fmla="*/ 0 w 1183"/>
                <a:gd name="T3" fmla="*/ 0 h 1403"/>
                <a:gd name="T4" fmla="*/ 0 w 1183"/>
                <a:gd name="T5" fmla="*/ 0 h 1403"/>
                <a:gd name="T6" fmla="*/ 0 w 1183"/>
                <a:gd name="T7" fmla="*/ 0 h 1403"/>
                <a:gd name="T8" fmla="*/ 0 w 1183"/>
                <a:gd name="T9" fmla="*/ 0 h 1403"/>
                <a:gd name="T10" fmla="*/ 0 w 1183"/>
                <a:gd name="T11" fmla="*/ 0 h 1403"/>
                <a:gd name="T12" fmla="*/ 0 w 1183"/>
                <a:gd name="T13" fmla="*/ 0 h 1403"/>
                <a:gd name="T14" fmla="*/ 0 w 1183"/>
                <a:gd name="T15" fmla="*/ 0 h 1403"/>
                <a:gd name="T16" fmla="*/ 0 w 1183"/>
                <a:gd name="T17" fmla="*/ 0 h 1403"/>
                <a:gd name="T18" fmla="*/ 0 w 1183"/>
                <a:gd name="T19" fmla="*/ 0 h 1403"/>
                <a:gd name="T20" fmla="*/ 0 w 1183"/>
                <a:gd name="T21" fmla="*/ 0 h 1403"/>
                <a:gd name="T22" fmla="*/ 0 w 1183"/>
                <a:gd name="T23" fmla="*/ 0 h 1403"/>
                <a:gd name="T24" fmla="*/ 0 w 1183"/>
                <a:gd name="T25" fmla="*/ 0 h 1403"/>
                <a:gd name="T26" fmla="*/ 0 w 1183"/>
                <a:gd name="T27" fmla="*/ 0 h 1403"/>
                <a:gd name="T28" fmla="*/ 0 w 1183"/>
                <a:gd name="T29" fmla="*/ 0 h 1403"/>
                <a:gd name="T30" fmla="*/ 0 w 1183"/>
                <a:gd name="T31" fmla="*/ 0 h 1403"/>
                <a:gd name="T32" fmla="*/ 0 w 1183"/>
                <a:gd name="T33" fmla="*/ 0 h 1403"/>
                <a:gd name="T34" fmla="*/ 0 w 1183"/>
                <a:gd name="T35" fmla="*/ 0 h 1403"/>
                <a:gd name="T36" fmla="*/ 0 w 1183"/>
                <a:gd name="T37" fmla="*/ 0 h 1403"/>
                <a:gd name="T38" fmla="*/ 0 w 1183"/>
                <a:gd name="T39" fmla="*/ 0 h 1403"/>
                <a:gd name="T40" fmla="*/ 0 w 1183"/>
                <a:gd name="T41" fmla="*/ 0 h 1403"/>
                <a:gd name="T42" fmla="*/ 0 w 1183"/>
                <a:gd name="T43" fmla="*/ 0 h 1403"/>
                <a:gd name="T44" fmla="*/ 0 w 1183"/>
                <a:gd name="T45" fmla="*/ 0 h 1403"/>
                <a:gd name="T46" fmla="*/ 0 w 1183"/>
                <a:gd name="T47" fmla="*/ 0 h 1403"/>
                <a:gd name="T48" fmla="*/ 0 w 1183"/>
                <a:gd name="T49" fmla="*/ 0 h 1403"/>
                <a:gd name="T50" fmla="*/ 0 w 1183"/>
                <a:gd name="T51" fmla="*/ 0 h 1403"/>
                <a:gd name="T52" fmla="*/ 0 w 1183"/>
                <a:gd name="T53" fmla="*/ 0 h 1403"/>
                <a:gd name="T54" fmla="*/ 0 w 1183"/>
                <a:gd name="T55" fmla="*/ 0 h 1403"/>
                <a:gd name="T56" fmla="*/ 0 w 1183"/>
                <a:gd name="T57" fmla="*/ 0 h 1403"/>
                <a:gd name="T58" fmla="*/ 0 w 1183"/>
                <a:gd name="T59" fmla="*/ 0 h 1403"/>
                <a:gd name="T60" fmla="*/ 0 w 1183"/>
                <a:gd name="T61" fmla="*/ 0 h 1403"/>
                <a:gd name="T62" fmla="*/ 0 w 1183"/>
                <a:gd name="T63" fmla="*/ 0 h 1403"/>
                <a:gd name="T64" fmla="*/ 0 w 1183"/>
                <a:gd name="T65" fmla="*/ 0 h 1403"/>
                <a:gd name="T66" fmla="*/ 0 w 1183"/>
                <a:gd name="T67" fmla="*/ 0 h 1403"/>
                <a:gd name="T68" fmla="*/ 0 w 1183"/>
                <a:gd name="T69" fmla="*/ 0 h 1403"/>
                <a:gd name="T70" fmla="*/ 0 w 1183"/>
                <a:gd name="T71" fmla="*/ 0 h 1403"/>
                <a:gd name="T72" fmla="*/ 0 w 1183"/>
                <a:gd name="T73" fmla="*/ 0 h 1403"/>
                <a:gd name="T74" fmla="*/ 0 w 1183"/>
                <a:gd name="T75" fmla="*/ 0 h 1403"/>
                <a:gd name="T76" fmla="*/ 0 w 1183"/>
                <a:gd name="T77" fmla="*/ 0 h 1403"/>
                <a:gd name="T78" fmla="*/ 0 w 1183"/>
                <a:gd name="T79" fmla="*/ 0 h 1403"/>
                <a:gd name="T80" fmla="*/ 0 w 1183"/>
                <a:gd name="T81" fmla="*/ 0 h 1403"/>
                <a:gd name="T82" fmla="*/ 0 w 1183"/>
                <a:gd name="T83" fmla="*/ 0 h 1403"/>
                <a:gd name="T84" fmla="*/ 0 w 1183"/>
                <a:gd name="T85" fmla="*/ 0 h 1403"/>
                <a:gd name="T86" fmla="*/ 0 w 1183"/>
                <a:gd name="T87" fmla="*/ 0 h 1403"/>
                <a:gd name="T88" fmla="*/ 0 w 1183"/>
                <a:gd name="T89" fmla="*/ 0 h 1403"/>
                <a:gd name="T90" fmla="*/ 0 w 1183"/>
                <a:gd name="T91" fmla="*/ 0 h 1403"/>
                <a:gd name="T92" fmla="*/ 0 w 1183"/>
                <a:gd name="T93" fmla="*/ 0 h 1403"/>
                <a:gd name="T94" fmla="*/ 0 w 1183"/>
                <a:gd name="T95" fmla="*/ 0 h 1403"/>
                <a:gd name="T96" fmla="*/ 0 w 1183"/>
                <a:gd name="T97" fmla="*/ 0 h 1403"/>
                <a:gd name="T98" fmla="*/ 0 w 1183"/>
                <a:gd name="T99" fmla="*/ 0 h 1403"/>
                <a:gd name="T100" fmla="*/ 0 w 1183"/>
                <a:gd name="T101" fmla="*/ 0 h 1403"/>
                <a:gd name="T102" fmla="*/ 0 w 1183"/>
                <a:gd name="T103" fmla="*/ 0 h 1403"/>
                <a:gd name="T104" fmla="*/ 0 w 1183"/>
                <a:gd name="T105" fmla="*/ 0 h 1403"/>
                <a:gd name="T106" fmla="*/ 0 w 1183"/>
                <a:gd name="T107" fmla="*/ 0 h 1403"/>
                <a:gd name="T108" fmla="*/ 0 w 1183"/>
                <a:gd name="T109" fmla="*/ 0 h 1403"/>
                <a:gd name="T110" fmla="*/ 0 w 1183"/>
                <a:gd name="T111" fmla="*/ 0 h 1403"/>
                <a:gd name="T112" fmla="*/ 0 w 1183"/>
                <a:gd name="T113" fmla="*/ 0 h 140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83"/>
                <a:gd name="T172" fmla="*/ 0 h 1403"/>
                <a:gd name="T173" fmla="*/ 1183 w 1183"/>
                <a:gd name="T174" fmla="*/ 1403 h 140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83" h="1403">
                  <a:moveTo>
                    <a:pt x="289" y="19"/>
                  </a:moveTo>
                  <a:lnTo>
                    <a:pt x="275" y="84"/>
                  </a:lnTo>
                  <a:lnTo>
                    <a:pt x="376" y="342"/>
                  </a:lnTo>
                  <a:lnTo>
                    <a:pt x="211" y="378"/>
                  </a:lnTo>
                  <a:lnTo>
                    <a:pt x="221" y="516"/>
                  </a:lnTo>
                  <a:lnTo>
                    <a:pt x="117" y="632"/>
                  </a:lnTo>
                  <a:lnTo>
                    <a:pt x="103" y="697"/>
                  </a:lnTo>
                  <a:lnTo>
                    <a:pt x="0" y="813"/>
                  </a:lnTo>
                  <a:lnTo>
                    <a:pt x="23" y="885"/>
                  </a:lnTo>
                  <a:lnTo>
                    <a:pt x="175" y="914"/>
                  </a:lnTo>
                  <a:lnTo>
                    <a:pt x="191" y="1020"/>
                  </a:lnTo>
                  <a:lnTo>
                    <a:pt x="201" y="1157"/>
                  </a:lnTo>
                  <a:lnTo>
                    <a:pt x="328" y="1114"/>
                  </a:lnTo>
                  <a:lnTo>
                    <a:pt x="359" y="1153"/>
                  </a:lnTo>
                  <a:lnTo>
                    <a:pt x="451" y="1274"/>
                  </a:lnTo>
                  <a:lnTo>
                    <a:pt x="467" y="1379"/>
                  </a:lnTo>
                  <a:lnTo>
                    <a:pt x="588" y="1368"/>
                  </a:lnTo>
                  <a:lnTo>
                    <a:pt x="692" y="1251"/>
                  </a:lnTo>
                  <a:lnTo>
                    <a:pt x="777" y="1403"/>
                  </a:lnTo>
                  <a:lnTo>
                    <a:pt x="828" y="1345"/>
                  </a:lnTo>
                  <a:lnTo>
                    <a:pt x="835" y="1313"/>
                  </a:lnTo>
                  <a:lnTo>
                    <a:pt x="843" y="1280"/>
                  </a:lnTo>
                  <a:lnTo>
                    <a:pt x="850" y="1247"/>
                  </a:lnTo>
                  <a:lnTo>
                    <a:pt x="887" y="1254"/>
                  </a:lnTo>
                  <a:lnTo>
                    <a:pt x="894" y="1222"/>
                  </a:lnTo>
                  <a:lnTo>
                    <a:pt x="864" y="1183"/>
                  </a:lnTo>
                  <a:lnTo>
                    <a:pt x="901" y="1190"/>
                  </a:lnTo>
                  <a:lnTo>
                    <a:pt x="939" y="1197"/>
                  </a:lnTo>
                  <a:lnTo>
                    <a:pt x="946" y="1164"/>
                  </a:lnTo>
                  <a:lnTo>
                    <a:pt x="953" y="1131"/>
                  </a:lnTo>
                  <a:lnTo>
                    <a:pt x="960" y="1099"/>
                  </a:lnTo>
                  <a:lnTo>
                    <a:pt x="967" y="1066"/>
                  </a:lnTo>
                  <a:lnTo>
                    <a:pt x="974" y="1034"/>
                  </a:lnTo>
                  <a:lnTo>
                    <a:pt x="1011" y="1041"/>
                  </a:lnTo>
                  <a:lnTo>
                    <a:pt x="1050" y="1048"/>
                  </a:lnTo>
                  <a:lnTo>
                    <a:pt x="1043" y="1080"/>
                  </a:lnTo>
                  <a:lnTo>
                    <a:pt x="1080" y="1087"/>
                  </a:lnTo>
                  <a:lnTo>
                    <a:pt x="1087" y="1055"/>
                  </a:lnTo>
                  <a:lnTo>
                    <a:pt x="1094" y="1023"/>
                  </a:lnTo>
                  <a:lnTo>
                    <a:pt x="1132" y="1030"/>
                  </a:lnTo>
                  <a:lnTo>
                    <a:pt x="1125" y="1062"/>
                  </a:lnTo>
                  <a:lnTo>
                    <a:pt x="1132" y="1030"/>
                  </a:lnTo>
                  <a:lnTo>
                    <a:pt x="1139" y="997"/>
                  </a:lnTo>
                  <a:lnTo>
                    <a:pt x="1132" y="1030"/>
                  </a:lnTo>
                  <a:lnTo>
                    <a:pt x="1094" y="1023"/>
                  </a:lnTo>
                  <a:lnTo>
                    <a:pt x="1101" y="990"/>
                  </a:lnTo>
                  <a:lnTo>
                    <a:pt x="1064" y="982"/>
                  </a:lnTo>
                  <a:lnTo>
                    <a:pt x="1071" y="950"/>
                  </a:lnTo>
                  <a:lnTo>
                    <a:pt x="1078" y="918"/>
                  </a:lnTo>
                  <a:lnTo>
                    <a:pt x="1040" y="910"/>
                  </a:lnTo>
                  <a:lnTo>
                    <a:pt x="1047" y="877"/>
                  </a:lnTo>
                  <a:lnTo>
                    <a:pt x="1085" y="885"/>
                  </a:lnTo>
                  <a:lnTo>
                    <a:pt x="1092" y="852"/>
                  </a:lnTo>
                  <a:lnTo>
                    <a:pt x="1130" y="859"/>
                  </a:lnTo>
                  <a:lnTo>
                    <a:pt x="1092" y="852"/>
                  </a:lnTo>
                  <a:lnTo>
                    <a:pt x="1098" y="819"/>
                  </a:lnTo>
                  <a:lnTo>
                    <a:pt x="1106" y="787"/>
                  </a:lnTo>
                  <a:lnTo>
                    <a:pt x="1068" y="780"/>
                  </a:lnTo>
                  <a:lnTo>
                    <a:pt x="1075" y="747"/>
                  </a:lnTo>
                  <a:lnTo>
                    <a:pt x="1038" y="739"/>
                  </a:lnTo>
                  <a:lnTo>
                    <a:pt x="999" y="732"/>
                  </a:lnTo>
                  <a:lnTo>
                    <a:pt x="1038" y="739"/>
                  </a:lnTo>
                  <a:lnTo>
                    <a:pt x="1045" y="707"/>
                  </a:lnTo>
                  <a:lnTo>
                    <a:pt x="1052" y="675"/>
                  </a:lnTo>
                  <a:lnTo>
                    <a:pt x="1089" y="682"/>
                  </a:lnTo>
                  <a:lnTo>
                    <a:pt x="1127" y="689"/>
                  </a:lnTo>
                  <a:lnTo>
                    <a:pt x="1089" y="682"/>
                  </a:lnTo>
                  <a:lnTo>
                    <a:pt x="1127" y="689"/>
                  </a:lnTo>
                  <a:lnTo>
                    <a:pt x="1172" y="664"/>
                  </a:lnTo>
                  <a:lnTo>
                    <a:pt x="1165" y="696"/>
                  </a:lnTo>
                  <a:lnTo>
                    <a:pt x="1158" y="728"/>
                  </a:lnTo>
                  <a:lnTo>
                    <a:pt x="1165" y="696"/>
                  </a:lnTo>
                  <a:lnTo>
                    <a:pt x="1172" y="664"/>
                  </a:lnTo>
                  <a:lnTo>
                    <a:pt x="1179" y="631"/>
                  </a:lnTo>
                  <a:lnTo>
                    <a:pt x="1141" y="623"/>
                  </a:lnTo>
                  <a:lnTo>
                    <a:pt x="1148" y="591"/>
                  </a:lnTo>
                  <a:lnTo>
                    <a:pt x="1155" y="558"/>
                  </a:lnTo>
                  <a:lnTo>
                    <a:pt x="1118" y="551"/>
                  </a:lnTo>
                  <a:lnTo>
                    <a:pt x="1125" y="519"/>
                  </a:lnTo>
                  <a:lnTo>
                    <a:pt x="1079" y="544"/>
                  </a:lnTo>
                  <a:lnTo>
                    <a:pt x="1086" y="511"/>
                  </a:lnTo>
                  <a:lnTo>
                    <a:pt x="1093" y="479"/>
                  </a:lnTo>
                  <a:lnTo>
                    <a:pt x="1132" y="486"/>
                  </a:lnTo>
                  <a:lnTo>
                    <a:pt x="1139" y="453"/>
                  </a:lnTo>
                  <a:lnTo>
                    <a:pt x="1183" y="428"/>
                  </a:lnTo>
                  <a:lnTo>
                    <a:pt x="1146" y="421"/>
                  </a:lnTo>
                  <a:lnTo>
                    <a:pt x="1108" y="414"/>
                  </a:lnTo>
                  <a:lnTo>
                    <a:pt x="1100" y="446"/>
                  </a:lnTo>
                  <a:lnTo>
                    <a:pt x="1063" y="439"/>
                  </a:lnTo>
                  <a:lnTo>
                    <a:pt x="1026" y="432"/>
                  </a:lnTo>
                  <a:lnTo>
                    <a:pt x="1033" y="399"/>
                  </a:lnTo>
                  <a:lnTo>
                    <a:pt x="994" y="392"/>
                  </a:lnTo>
                  <a:lnTo>
                    <a:pt x="957" y="384"/>
                  </a:lnTo>
                  <a:lnTo>
                    <a:pt x="919" y="377"/>
                  </a:lnTo>
                  <a:lnTo>
                    <a:pt x="881" y="370"/>
                  </a:lnTo>
                  <a:lnTo>
                    <a:pt x="844" y="363"/>
                  </a:lnTo>
                  <a:lnTo>
                    <a:pt x="799" y="388"/>
                  </a:lnTo>
                  <a:lnTo>
                    <a:pt x="755" y="414"/>
                  </a:lnTo>
                  <a:lnTo>
                    <a:pt x="716" y="407"/>
                  </a:lnTo>
                  <a:lnTo>
                    <a:pt x="679" y="400"/>
                  </a:lnTo>
                  <a:lnTo>
                    <a:pt x="641" y="392"/>
                  </a:lnTo>
                  <a:lnTo>
                    <a:pt x="603" y="384"/>
                  </a:lnTo>
                  <a:lnTo>
                    <a:pt x="610" y="352"/>
                  </a:lnTo>
                  <a:lnTo>
                    <a:pt x="648" y="359"/>
                  </a:lnTo>
                  <a:lnTo>
                    <a:pt x="679" y="400"/>
                  </a:lnTo>
                  <a:lnTo>
                    <a:pt x="686" y="366"/>
                  </a:lnTo>
                  <a:lnTo>
                    <a:pt x="730" y="341"/>
                  </a:lnTo>
                  <a:lnTo>
                    <a:pt x="768" y="348"/>
                  </a:lnTo>
                  <a:lnTo>
                    <a:pt x="730" y="341"/>
                  </a:lnTo>
                  <a:lnTo>
                    <a:pt x="737" y="309"/>
                  </a:lnTo>
                  <a:lnTo>
                    <a:pt x="744" y="276"/>
                  </a:lnTo>
                  <a:lnTo>
                    <a:pt x="782" y="283"/>
                  </a:lnTo>
                  <a:lnTo>
                    <a:pt x="789" y="251"/>
                  </a:lnTo>
                  <a:lnTo>
                    <a:pt x="834" y="225"/>
                  </a:lnTo>
                  <a:lnTo>
                    <a:pt x="796" y="218"/>
                  </a:lnTo>
                  <a:lnTo>
                    <a:pt x="834" y="225"/>
                  </a:lnTo>
                  <a:lnTo>
                    <a:pt x="842" y="192"/>
                  </a:lnTo>
                  <a:lnTo>
                    <a:pt x="849" y="160"/>
                  </a:lnTo>
                  <a:lnTo>
                    <a:pt x="856" y="128"/>
                  </a:lnTo>
                  <a:lnTo>
                    <a:pt x="893" y="135"/>
                  </a:lnTo>
                  <a:lnTo>
                    <a:pt x="931" y="142"/>
                  </a:lnTo>
                  <a:lnTo>
                    <a:pt x="938" y="109"/>
                  </a:lnTo>
                  <a:lnTo>
                    <a:pt x="975" y="116"/>
                  </a:lnTo>
                  <a:lnTo>
                    <a:pt x="1013" y="123"/>
                  </a:lnTo>
                  <a:lnTo>
                    <a:pt x="1021" y="91"/>
                  </a:lnTo>
                  <a:lnTo>
                    <a:pt x="975" y="116"/>
                  </a:lnTo>
                  <a:lnTo>
                    <a:pt x="938" y="109"/>
                  </a:lnTo>
                  <a:lnTo>
                    <a:pt x="893" y="135"/>
                  </a:lnTo>
                  <a:lnTo>
                    <a:pt x="817" y="120"/>
                  </a:lnTo>
                  <a:lnTo>
                    <a:pt x="725" y="0"/>
                  </a:lnTo>
                  <a:lnTo>
                    <a:pt x="598" y="44"/>
                  </a:lnTo>
                  <a:lnTo>
                    <a:pt x="516" y="62"/>
                  </a:lnTo>
                  <a:lnTo>
                    <a:pt x="477" y="55"/>
                  </a:lnTo>
                  <a:lnTo>
                    <a:pt x="484" y="22"/>
                  </a:lnTo>
                  <a:lnTo>
                    <a:pt x="477" y="55"/>
                  </a:lnTo>
                  <a:lnTo>
                    <a:pt x="516" y="62"/>
                  </a:lnTo>
                  <a:lnTo>
                    <a:pt x="509" y="95"/>
                  </a:lnTo>
                  <a:lnTo>
                    <a:pt x="502" y="128"/>
                  </a:lnTo>
                  <a:lnTo>
                    <a:pt x="509" y="95"/>
                  </a:lnTo>
                  <a:lnTo>
                    <a:pt x="470" y="88"/>
                  </a:lnTo>
                  <a:lnTo>
                    <a:pt x="463" y="120"/>
                  </a:lnTo>
                  <a:lnTo>
                    <a:pt x="502" y="128"/>
                  </a:lnTo>
                  <a:lnTo>
                    <a:pt x="546" y="102"/>
                  </a:lnTo>
                  <a:lnTo>
                    <a:pt x="591" y="77"/>
                  </a:lnTo>
                  <a:lnTo>
                    <a:pt x="584" y="109"/>
                  </a:lnTo>
                  <a:lnTo>
                    <a:pt x="622" y="116"/>
                  </a:lnTo>
                  <a:lnTo>
                    <a:pt x="584" y="109"/>
                  </a:lnTo>
                  <a:lnTo>
                    <a:pt x="576" y="142"/>
                  </a:lnTo>
                  <a:lnTo>
                    <a:pt x="539" y="135"/>
                  </a:lnTo>
                  <a:lnTo>
                    <a:pt x="487" y="192"/>
                  </a:lnTo>
                  <a:lnTo>
                    <a:pt x="450" y="185"/>
                  </a:lnTo>
                  <a:lnTo>
                    <a:pt x="419" y="146"/>
                  </a:lnTo>
                  <a:lnTo>
                    <a:pt x="388" y="106"/>
                  </a:lnTo>
                  <a:lnTo>
                    <a:pt x="351" y="98"/>
                  </a:lnTo>
                  <a:lnTo>
                    <a:pt x="357" y="66"/>
                  </a:lnTo>
                  <a:lnTo>
                    <a:pt x="289" y="1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4" name="Freeform 265"/>
            <p:cNvSpPr>
              <a:spLocks/>
            </p:cNvSpPr>
            <p:nvPr/>
          </p:nvSpPr>
          <p:spPr bwMode="gray">
            <a:xfrm>
              <a:off x="1089" y="2206"/>
              <a:ext cx="820" cy="479"/>
            </a:xfrm>
            <a:custGeom>
              <a:avLst/>
              <a:gdLst>
                <a:gd name="T0" fmla="*/ 0 w 5226"/>
                <a:gd name="T1" fmla="*/ 0 h 2828"/>
                <a:gd name="T2" fmla="*/ 0 w 5226"/>
                <a:gd name="T3" fmla="*/ 0 h 2828"/>
                <a:gd name="T4" fmla="*/ 0 w 5226"/>
                <a:gd name="T5" fmla="*/ 0 h 2828"/>
                <a:gd name="T6" fmla="*/ 0 w 5226"/>
                <a:gd name="T7" fmla="*/ 0 h 2828"/>
                <a:gd name="T8" fmla="*/ 0 w 5226"/>
                <a:gd name="T9" fmla="*/ 0 h 2828"/>
                <a:gd name="T10" fmla="*/ 0 w 5226"/>
                <a:gd name="T11" fmla="*/ 0 h 2828"/>
                <a:gd name="T12" fmla="*/ 0 w 5226"/>
                <a:gd name="T13" fmla="*/ 0 h 2828"/>
                <a:gd name="T14" fmla="*/ 0 w 5226"/>
                <a:gd name="T15" fmla="*/ 0 h 2828"/>
                <a:gd name="T16" fmla="*/ 0 w 5226"/>
                <a:gd name="T17" fmla="*/ 0 h 2828"/>
                <a:gd name="T18" fmla="*/ 0 w 5226"/>
                <a:gd name="T19" fmla="*/ 0 h 2828"/>
                <a:gd name="T20" fmla="*/ 0 w 5226"/>
                <a:gd name="T21" fmla="*/ 0 h 2828"/>
                <a:gd name="T22" fmla="*/ 0 w 5226"/>
                <a:gd name="T23" fmla="*/ 0 h 2828"/>
                <a:gd name="T24" fmla="*/ 0 w 5226"/>
                <a:gd name="T25" fmla="*/ 0 h 2828"/>
                <a:gd name="T26" fmla="*/ 0 w 5226"/>
                <a:gd name="T27" fmla="*/ 0 h 2828"/>
                <a:gd name="T28" fmla="*/ 0 w 5226"/>
                <a:gd name="T29" fmla="*/ 0 h 2828"/>
                <a:gd name="T30" fmla="*/ 0 w 5226"/>
                <a:gd name="T31" fmla="*/ 0 h 2828"/>
                <a:gd name="T32" fmla="*/ 0 w 5226"/>
                <a:gd name="T33" fmla="*/ 0 h 2828"/>
                <a:gd name="T34" fmla="*/ 0 w 5226"/>
                <a:gd name="T35" fmla="*/ 0 h 2828"/>
                <a:gd name="T36" fmla="*/ 0 w 5226"/>
                <a:gd name="T37" fmla="*/ 0 h 2828"/>
                <a:gd name="T38" fmla="*/ 0 w 5226"/>
                <a:gd name="T39" fmla="*/ 0 h 2828"/>
                <a:gd name="T40" fmla="*/ 0 w 5226"/>
                <a:gd name="T41" fmla="*/ 0 h 2828"/>
                <a:gd name="T42" fmla="*/ 0 w 5226"/>
                <a:gd name="T43" fmla="*/ 0 h 2828"/>
                <a:gd name="T44" fmla="*/ 0 w 5226"/>
                <a:gd name="T45" fmla="*/ 0 h 2828"/>
                <a:gd name="T46" fmla="*/ 0 w 5226"/>
                <a:gd name="T47" fmla="*/ 0 h 2828"/>
                <a:gd name="T48" fmla="*/ 0 w 5226"/>
                <a:gd name="T49" fmla="*/ 0 h 2828"/>
                <a:gd name="T50" fmla="*/ 0 w 5226"/>
                <a:gd name="T51" fmla="*/ 0 h 2828"/>
                <a:gd name="T52" fmla="*/ 0 w 5226"/>
                <a:gd name="T53" fmla="*/ 0 h 2828"/>
                <a:gd name="T54" fmla="*/ 0 w 5226"/>
                <a:gd name="T55" fmla="*/ 0 h 2828"/>
                <a:gd name="T56" fmla="*/ 0 w 5226"/>
                <a:gd name="T57" fmla="*/ 0 h 2828"/>
                <a:gd name="T58" fmla="*/ 0 w 5226"/>
                <a:gd name="T59" fmla="*/ 0 h 2828"/>
                <a:gd name="T60" fmla="*/ 0 w 5226"/>
                <a:gd name="T61" fmla="*/ 0 h 2828"/>
                <a:gd name="T62" fmla="*/ 0 w 5226"/>
                <a:gd name="T63" fmla="*/ 0 h 2828"/>
                <a:gd name="T64" fmla="*/ 0 w 5226"/>
                <a:gd name="T65" fmla="*/ 0 h 2828"/>
                <a:gd name="T66" fmla="*/ 0 w 5226"/>
                <a:gd name="T67" fmla="*/ 0 h 2828"/>
                <a:gd name="T68" fmla="*/ 0 w 5226"/>
                <a:gd name="T69" fmla="*/ 0 h 2828"/>
                <a:gd name="T70" fmla="*/ 0 w 5226"/>
                <a:gd name="T71" fmla="*/ 0 h 2828"/>
                <a:gd name="T72" fmla="*/ 0 w 5226"/>
                <a:gd name="T73" fmla="*/ 0 h 2828"/>
                <a:gd name="T74" fmla="*/ 0 w 5226"/>
                <a:gd name="T75" fmla="*/ 0 h 2828"/>
                <a:gd name="T76" fmla="*/ 0 w 5226"/>
                <a:gd name="T77" fmla="*/ 0 h 2828"/>
                <a:gd name="T78" fmla="*/ 0 w 5226"/>
                <a:gd name="T79" fmla="*/ 0 h 2828"/>
                <a:gd name="T80" fmla="*/ 0 w 5226"/>
                <a:gd name="T81" fmla="*/ 0 h 2828"/>
                <a:gd name="T82" fmla="*/ 0 w 5226"/>
                <a:gd name="T83" fmla="*/ 0 h 2828"/>
                <a:gd name="T84" fmla="*/ 0 w 5226"/>
                <a:gd name="T85" fmla="*/ 0 h 2828"/>
                <a:gd name="T86" fmla="*/ 0 w 5226"/>
                <a:gd name="T87" fmla="*/ 0 h 2828"/>
                <a:gd name="T88" fmla="*/ 0 w 5226"/>
                <a:gd name="T89" fmla="*/ 0 h 2828"/>
                <a:gd name="T90" fmla="*/ 0 w 5226"/>
                <a:gd name="T91" fmla="*/ 0 h 2828"/>
                <a:gd name="T92" fmla="*/ 0 w 5226"/>
                <a:gd name="T93" fmla="*/ 0 h 2828"/>
                <a:gd name="T94" fmla="*/ 0 w 5226"/>
                <a:gd name="T95" fmla="*/ 0 h 2828"/>
                <a:gd name="T96" fmla="*/ 0 w 5226"/>
                <a:gd name="T97" fmla="*/ 0 h 2828"/>
                <a:gd name="T98" fmla="*/ 0 w 5226"/>
                <a:gd name="T99" fmla="*/ 0 h 2828"/>
                <a:gd name="T100" fmla="*/ 0 w 5226"/>
                <a:gd name="T101" fmla="*/ 0 h 2828"/>
                <a:gd name="T102" fmla="*/ 0 w 5226"/>
                <a:gd name="T103" fmla="*/ 0 h 2828"/>
                <a:gd name="T104" fmla="*/ 0 w 5226"/>
                <a:gd name="T105" fmla="*/ 0 h 282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226"/>
                <a:gd name="T160" fmla="*/ 0 h 2828"/>
                <a:gd name="T161" fmla="*/ 5226 w 5226"/>
                <a:gd name="T162" fmla="*/ 2828 h 282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226" h="2828">
                  <a:moveTo>
                    <a:pt x="0" y="1709"/>
                  </a:moveTo>
                  <a:lnTo>
                    <a:pt x="498" y="1770"/>
                  </a:lnTo>
                  <a:lnTo>
                    <a:pt x="590" y="1890"/>
                  </a:lnTo>
                  <a:lnTo>
                    <a:pt x="579" y="2125"/>
                  </a:lnTo>
                  <a:lnTo>
                    <a:pt x="737" y="2122"/>
                  </a:lnTo>
                  <a:lnTo>
                    <a:pt x="694" y="2317"/>
                  </a:lnTo>
                  <a:lnTo>
                    <a:pt x="818" y="2477"/>
                  </a:lnTo>
                  <a:lnTo>
                    <a:pt x="882" y="2727"/>
                  </a:lnTo>
                  <a:lnTo>
                    <a:pt x="1057" y="2828"/>
                  </a:lnTo>
                  <a:lnTo>
                    <a:pt x="1153" y="2745"/>
                  </a:lnTo>
                  <a:lnTo>
                    <a:pt x="1335" y="2814"/>
                  </a:lnTo>
                  <a:lnTo>
                    <a:pt x="1408" y="2657"/>
                  </a:lnTo>
                  <a:lnTo>
                    <a:pt x="1405" y="2487"/>
                  </a:lnTo>
                  <a:lnTo>
                    <a:pt x="1419" y="2423"/>
                  </a:lnTo>
                  <a:lnTo>
                    <a:pt x="1584" y="2386"/>
                  </a:lnTo>
                  <a:lnTo>
                    <a:pt x="1688" y="2270"/>
                  </a:lnTo>
                  <a:lnTo>
                    <a:pt x="1897" y="2208"/>
                  </a:lnTo>
                  <a:lnTo>
                    <a:pt x="1952" y="2320"/>
                  </a:lnTo>
                  <a:lnTo>
                    <a:pt x="1886" y="2444"/>
                  </a:lnTo>
                  <a:lnTo>
                    <a:pt x="2164" y="2429"/>
                  </a:lnTo>
                  <a:lnTo>
                    <a:pt x="2414" y="2545"/>
                  </a:lnTo>
                  <a:lnTo>
                    <a:pt x="2572" y="2541"/>
                  </a:lnTo>
                  <a:lnTo>
                    <a:pt x="2480" y="2422"/>
                  </a:lnTo>
                  <a:lnTo>
                    <a:pt x="2381" y="2335"/>
                  </a:lnTo>
                  <a:lnTo>
                    <a:pt x="2327" y="2222"/>
                  </a:lnTo>
                  <a:lnTo>
                    <a:pt x="2296" y="2182"/>
                  </a:lnTo>
                  <a:lnTo>
                    <a:pt x="2515" y="2258"/>
                  </a:lnTo>
                  <a:lnTo>
                    <a:pt x="2666" y="2287"/>
                  </a:lnTo>
                  <a:lnTo>
                    <a:pt x="2779" y="2308"/>
                  </a:lnTo>
                  <a:lnTo>
                    <a:pt x="2832" y="2251"/>
                  </a:lnTo>
                  <a:lnTo>
                    <a:pt x="3147" y="2243"/>
                  </a:lnTo>
                  <a:lnTo>
                    <a:pt x="3482" y="2511"/>
                  </a:lnTo>
                  <a:lnTo>
                    <a:pt x="3603" y="2499"/>
                  </a:lnTo>
                  <a:lnTo>
                    <a:pt x="3645" y="2304"/>
                  </a:lnTo>
                  <a:lnTo>
                    <a:pt x="3509" y="2210"/>
                  </a:lnTo>
                  <a:lnTo>
                    <a:pt x="3673" y="2174"/>
                  </a:lnTo>
                  <a:lnTo>
                    <a:pt x="3869" y="2177"/>
                  </a:lnTo>
                  <a:lnTo>
                    <a:pt x="4058" y="2213"/>
                  </a:lnTo>
                  <a:lnTo>
                    <a:pt x="4216" y="2209"/>
                  </a:lnTo>
                  <a:lnTo>
                    <a:pt x="4199" y="2104"/>
                  </a:lnTo>
                  <a:lnTo>
                    <a:pt x="4409" y="2042"/>
                  </a:lnTo>
                  <a:lnTo>
                    <a:pt x="4485" y="2056"/>
                  </a:lnTo>
                  <a:lnTo>
                    <a:pt x="4643" y="2053"/>
                  </a:lnTo>
                  <a:lnTo>
                    <a:pt x="4588" y="1941"/>
                  </a:lnTo>
                  <a:lnTo>
                    <a:pt x="4873" y="1894"/>
                  </a:lnTo>
                  <a:lnTo>
                    <a:pt x="4912" y="1901"/>
                  </a:lnTo>
                  <a:lnTo>
                    <a:pt x="4926" y="1835"/>
                  </a:lnTo>
                  <a:lnTo>
                    <a:pt x="4933" y="1803"/>
                  </a:lnTo>
                  <a:lnTo>
                    <a:pt x="4946" y="1738"/>
                  </a:lnTo>
                  <a:lnTo>
                    <a:pt x="4953" y="1704"/>
                  </a:lnTo>
                  <a:lnTo>
                    <a:pt x="5043" y="1654"/>
                  </a:lnTo>
                  <a:lnTo>
                    <a:pt x="5095" y="1596"/>
                  </a:lnTo>
                  <a:lnTo>
                    <a:pt x="5139" y="1571"/>
                  </a:lnTo>
                  <a:lnTo>
                    <a:pt x="5153" y="1505"/>
                  </a:lnTo>
                  <a:lnTo>
                    <a:pt x="5206" y="1447"/>
                  </a:lnTo>
                  <a:lnTo>
                    <a:pt x="5213" y="1414"/>
                  </a:lnTo>
                  <a:lnTo>
                    <a:pt x="5219" y="1382"/>
                  </a:lnTo>
                  <a:lnTo>
                    <a:pt x="5226" y="1349"/>
                  </a:lnTo>
                  <a:lnTo>
                    <a:pt x="5203" y="1277"/>
                  </a:lnTo>
                  <a:lnTo>
                    <a:pt x="5210" y="1244"/>
                  </a:lnTo>
                  <a:lnTo>
                    <a:pt x="5217" y="1212"/>
                  </a:lnTo>
                  <a:lnTo>
                    <a:pt x="4610" y="926"/>
                  </a:lnTo>
                  <a:lnTo>
                    <a:pt x="4016" y="948"/>
                  </a:lnTo>
                  <a:lnTo>
                    <a:pt x="3434" y="734"/>
                  </a:lnTo>
                  <a:lnTo>
                    <a:pt x="3412" y="832"/>
                  </a:lnTo>
                  <a:lnTo>
                    <a:pt x="3368" y="858"/>
                  </a:lnTo>
                  <a:lnTo>
                    <a:pt x="3278" y="908"/>
                  </a:lnTo>
                  <a:lnTo>
                    <a:pt x="3233" y="934"/>
                  </a:lnTo>
                  <a:lnTo>
                    <a:pt x="3151" y="952"/>
                  </a:lnTo>
                  <a:lnTo>
                    <a:pt x="3113" y="945"/>
                  </a:lnTo>
                  <a:lnTo>
                    <a:pt x="3076" y="938"/>
                  </a:lnTo>
                  <a:lnTo>
                    <a:pt x="3037" y="931"/>
                  </a:lnTo>
                  <a:lnTo>
                    <a:pt x="3007" y="891"/>
                  </a:lnTo>
                  <a:lnTo>
                    <a:pt x="2945" y="811"/>
                  </a:lnTo>
                  <a:lnTo>
                    <a:pt x="2929" y="706"/>
                  </a:lnTo>
                  <a:lnTo>
                    <a:pt x="2777" y="677"/>
                  </a:lnTo>
                  <a:lnTo>
                    <a:pt x="2605" y="745"/>
                  </a:lnTo>
                  <a:lnTo>
                    <a:pt x="2372" y="735"/>
                  </a:lnTo>
                  <a:lnTo>
                    <a:pt x="2212" y="568"/>
                  </a:lnTo>
                  <a:lnTo>
                    <a:pt x="2285" y="413"/>
                  </a:lnTo>
                  <a:lnTo>
                    <a:pt x="2185" y="326"/>
                  </a:lnTo>
                  <a:lnTo>
                    <a:pt x="1929" y="243"/>
                  </a:lnTo>
                  <a:lnTo>
                    <a:pt x="1867" y="163"/>
                  </a:lnTo>
                  <a:lnTo>
                    <a:pt x="1925" y="72"/>
                  </a:lnTo>
                  <a:lnTo>
                    <a:pt x="1902" y="0"/>
                  </a:lnTo>
                  <a:lnTo>
                    <a:pt x="1610" y="80"/>
                  </a:lnTo>
                  <a:lnTo>
                    <a:pt x="1656" y="225"/>
                  </a:lnTo>
                  <a:lnTo>
                    <a:pt x="1567" y="275"/>
                  </a:lnTo>
                  <a:lnTo>
                    <a:pt x="1605" y="283"/>
                  </a:lnTo>
                  <a:lnTo>
                    <a:pt x="1591" y="348"/>
                  </a:lnTo>
                  <a:lnTo>
                    <a:pt x="1443" y="490"/>
                  </a:lnTo>
                  <a:lnTo>
                    <a:pt x="1284" y="494"/>
                  </a:lnTo>
                  <a:lnTo>
                    <a:pt x="1233" y="551"/>
                  </a:lnTo>
                  <a:lnTo>
                    <a:pt x="1122" y="700"/>
                  </a:lnTo>
                  <a:lnTo>
                    <a:pt x="1009" y="679"/>
                  </a:lnTo>
                  <a:lnTo>
                    <a:pt x="964" y="704"/>
                  </a:lnTo>
                  <a:lnTo>
                    <a:pt x="841" y="544"/>
                  </a:lnTo>
                  <a:lnTo>
                    <a:pt x="745" y="628"/>
                  </a:lnTo>
                  <a:lnTo>
                    <a:pt x="508" y="447"/>
                  </a:lnTo>
                  <a:lnTo>
                    <a:pt x="506" y="276"/>
                  </a:lnTo>
                  <a:lnTo>
                    <a:pt x="452" y="164"/>
                  </a:lnTo>
                  <a:lnTo>
                    <a:pt x="308" y="102"/>
                  </a:lnTo>
                  <a:lnTo>
                    <a:pt x="294" y="168"/>
                  </a:lnTo>
                  <a:lnTo>
                    <a:pt x="454" y="335"/>
                  </a:lnTo>
                  <a:lnTo>
                    <a:pt x="274" y="1353"/>
                  </a:lnTo>
                  <a:lnTo>
                    <a:pt x="0" y="17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5" name="Freeform 266"/>
            <p:cNvSpPr>
              <a:spLocks/>
            </p:cNvSpPr>
            <p:nvPr/>
          </p:nvSpPr>
          <p:spPr bwMode="gray">
            <a:xfrm>
              <a:off x="1089" y="2206"/>
              <a:ext cx="820" cy="479"/>
            </a:xfrm>
            <a:custGeom>
              <a:avLst/>
              <a:gdLst>
                <a:gd name="T0" fmla="*/ 0 w 5226"/>
                <a:gd name="T1" fmla="*/ 0 h 2828"/>
                <a:gd name="T2" fmla="*/ 0 w 5226"/>
                <a:gd name="T3" fmla="*/ 0 h 2828"/>
                <a:gd name="T4" fmla="*/ 0 w 5226"/>
                <a:gd name="T5" fmla="*/ 0 h 2828"/>
                <a:gd name="T6" fmla="*/ 0 w 5226"/>
                <a:gd name="T7" fmla="*/ 0 h 2828"/>
                <a:gd name="T8" fmla="*/ 0 w 5226"/>
                <a:gd name="T9" fmla="*/ 0 h 2828"/>
                <a:gd name="T10" fmla="*/ 0 w 5226"/>
                <a:gd name="T11" fmla="*/ 0 h 2828"/>
                <a:gd name="T12" fmla="*/ 0 w 5226"/>
                <a:gd name="T13" fmla="*/ 0 h 2828"/>
                <a:gd name="T14" fmla="*/ 0 w 5226"/>
                <a:gd name="T15" fmla="*/ 0 h 2828"/>
                <a:gd name="T16" fmla="*/ 0 w 5226"/>
                <a:gd name="T17" fmla="*/ 0 h 2828"/>
                <a:gd name="T18" fmla="*/ 0 w 5226"/>
                <a:gd name="T19" fmla="*/ 0 h 2828"/>
                <a:gd name="T20" fmla="*/ 0 w 5226"/>
                <a:gd name="T21" fmla="*/ 0 h 2828"/>
                <a:gd name="T22" fmla="*/ 0 w 5226"/>
                <a:gd name="T23" fmla="*/ 0 h 2828"/>
                <a:gd name="T24" fmla="*/ 0 w 5226"/>
                <a:gd name="T25" fmla="*/ 0 h 2828"/>
                <a:gd name="T26" fmla="*/ 0 w 5226"/>
                <a:gd name="T27" fmla="*/ 0 h 2828"/>
                <a:gd name="T28" fmla="*/ 0 w 5226"/>
                <a:gd name="T29" fmla="*/ 0 h 2828"/>
                <a:gd name="T30" fmla="*/ 0 w 5226"/>
                <a:gd name="T31" fmla="*/ 0 h 2828"/>
                <a:gd name="T32" fmla="*/ 0 w 5226"/>
                <a:gd name="T33" fmla="*/ 0 h 2828"/>
                <a:gd name="T34" fmla="*/ 0 w 5226"/>
                <a:gd name="T35" fmla="*/ 0 h 2828"/>
                <a:gd name="T36" fmla="*/ 0 w 5226"/>
                <a:gd name="T37" fmla="*/ 0 h 2828"/>
                <a:gd name="T38" fmla="*/ 0 w 5226"/>
                <a:gd name="T39" fmla="*/ 0 h 2828"/>
                <a:gd name="T40" fmla="*/ 0 w 5226"/>
                <a:gd name="T41" fmla="*/ 0 h 2828"/>
                <a:gd name="T42" fmla="*/ 0 w 5226"/>
                <a:gd name="T43" fmla="*/ 0 h 2828"/>
                <a:gd name="T44" fmla="*/ 0 w 5226"/>
                <a:gd name="T45" fmla="*/ 0 h 2828"/>
                <a:gd name="T46" fmla="*/ 0 w 5226"/>
                <a:gd name="T47" fmla="*/ 0 h 2828"/>
                <a:gd name="T48" fmla="*/ 0 w 5226"/>
                <a:gd name="T49" fmla="*/ 0 h 2828"/>
                <a:gd name="T50" fmla="*/ 0 w 5226"/>
                <a:gd name="T51" fmla="*/ 0 h 2828"/>
                <a:gd name="T52" fmla="*/ 0 w 5226"/>
                <a:gd name="T53" fmla="*/ 0 h 2828"/>
                <a:gd name="T54" fmla="*/ 0 w 5226"/>
                <a:gd name="T55" fmla="*/ 0 h 2828"/>
                <a:gd name="T56" fmla="*/ 0 w 5226"/>
                <a:gd name="T57" fmla="*/ 0 h 2828"/>
                <a:gd name="T58" fmla="*/ 0 w 5226"/>
                <a:gd name="T59" fmla="*/ 0 h 2828"/>
                <a:gd name="T60" fmla="*/ 0 w 5226"/>
                <a:gd name="T61" fmla="*/ 0 h 2828"/>
                <a:gd name="T62" fmla="*/ 0 w 5226"/>
                <a:gd name="T63" fmla="*/ 0 h 2828"/>
                <a:gd name="T64" fmla="*/ 0 w 5226"/>
                <a:gd name="T65" fmla="*/ 0 h 2828"/>
                <a:gd name="T66" fmla="*/ 0 w 5226"/>
                <a:gd name="T67" fmla="*/ 0 h 2828"/>
                <a:gd name="T68" fmla="*/ 0 w 5226"/>
                <a:gd name="T69" fmla="*/ 0 h 2828"/>
                <a:gd name="T70" fmla="*/ 0 w 5226"/>
                <a:gd name="T71" fmla="*/ 0 h 2828"/>
                <a:gd name="T72" fmla="*/ 0 w 5226"/>
                <a:gd name="T73" fmla="*/ 0 h 2828"/>
                <a:gd name="T74" fmla="*/ 0 w 5226"/>
                <a:gd name="T75" fmla="*/ 0 h 2828"/>
                <a:gd name="T76" fmla="*/ 0 w 5226"/>
                <a:gd name="T77" fmla="*/ 0 h 2828"/>
                <a:gd name="T78" fmla="*/ 0 w 5226"/>
                <a:gd name="T79" fmla="*/ 0 h 2828"/>
                <a:gd name="T80" fmla="*/ 0 w 5226"/>
                <a:gd name="T81" fmla="*/ 0 h 2828"/>
                <a:gd name="T82" fmla="*/ 0 w 5226"/>
                <a:gd name="T83" fmla="*/ 0 h 2828"/>
                <a:gd name="T84" fmla="*/ 0 w 5226"/>
                <a:gd name="T85" fmla="*/ 0 h 2828"/>
                <a:gd name="T86" fmla="*/ 0 w 5226"/>
                <a:gd name="T87" fmla="*/ 0 h 2828"/>
                <a:gd name="T88" fmla="*/ 0 w 5226"/>
                <a:gd name="T89" fmla="*/ 0 h 2828"/>
                <a:gd name="T90" fmla="*/ 0 w 5226"/>
                <a:gd name="T91" fmla="*/ 0 h 2828"/>
                <a:gd name="T92" fmla="*/ 0 w 5226"/>
                <a:gd name="T93" fmla="*/ 0 h 2828"/>
                <a:gd name="T94" fmla="*/ 0 w 5226"/>
                <a:gd name="T95" fmla="*/ 0 h 2828"/>
                <a:gd name="T96" fmla="*/ 0 w 5226"/>
                <a:gd name="T97" fmla="*/ 0 h 2828"/>
                <a:gd name="T98" fmla="*/ 0 w 5226"/>
                <a:gd name="T99" fmla="*/ 0 h 2828"/>
                <a:gd name="T100" fmla="*/ 0 w 5226"/>
                <a:gd name="T101" fmla="*/ 0 h 2828"/>
                <a:gd name="T102" fmla="*/ 0 w 5226"/>
                <a:gd name="T103" fmla="*/ 0 h 2828"/>
                <a:gd name="T104" fmla="*/ 0 w 5226"/>
                <a:gd name="T105" fmla="*/ 0 h 2828"/>
                <a:gd name="T106" fmla="*/ 0 w 5226"/>
                <a:gd name="T107" fmla="*/ 0 h 2828"/>
                <a:gd name="T108" fmla="*/ 0 w 5226"/>
                <a:gd name="T109" fmla="*/ 0 h 28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226"/>
                <a:gd name="T166" fmla="*/ 0 h 2828"/>
                <a:gd name="T167" fmla="*/ 5226 w 5226"/>
                <a:gd name="T168" fmla="*/ 2828 h 282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226" h="2828">
                  <a:moveTo>
                    <a:pt x="0" y="1709"/>
                  </a:moveTo>
                  <a:lnTo>
                    <a:pt x="498" y="1770"/>
                  </a:lnTo>
                  <a:lnTo>
                    <a:pt x="590" y="1890"/>
                  </a:lnTo>
                  <a:lnTo>
                    <a:pt x="579" y="2125"/>
                  </a:lnTo>
                  <a:lnTo>
                    <a:pt x="737" y="2122"/>
                  </a:lnTo>
                  <a:lnTo>
                    <a:pt x="694" y="2317"/>
                  </a:lnTo>
                  <a:lnTo>
                    <a:pt x="818" y="2477"/>
                  </a:lnTo>
                  <a:lnTo>
                    <a:pt x="882" y="2727"/>
                  </a:lnTo>
                  <a:lnTo>
                    <a:pt x="1057" y="2828"/>
                  </a:lnTo>
                  <a:lnTo>
                    <a:pt x="1153" y="2745"/>
                  </a:lnTo>
                  <a:lnTo>
                    <a:pt x="1335" y="2814"/>
                  </a:lnTo>
                  <a:lnTo>
                    <a:pt x="1408" y="2657"/>
                  </a:lnTo>
                  <a:lnTo>
                    <a:pt x="1405" y="2487"/>
                  </a:lnTo>
                  <a:lnTo>
                    <a:pt x="1419" y="2423"/>
                  </a:lnTo>
                  <a:lnTo>
                    <a:pt x="1584" y="2386"/>
                  </a:lnTo>
                  <a:lnTo>
                    <a:pt x="1688" y="2270"/>
                  </a:lnTo>
                  <a:lnTo>
                    <a:pt x="1897" y="2208"/>
                  </a:lnTo>
                  <a:lnTo>
                    <a:pt x="1952" y="2320"/>
                  </a:lnTo>
                  <a:lnTo>
                    <a:pt x="1886" y="2444"/>
                  </a:lnTo>
                  <a:lnTo>
                    <a:pt x="2164" y="2429"/>
                  </a:lnTo>
                  <a:lnTo>
                    <a:pt x="2414" y="2545"/>
                  </a:lnTo>
                  <a:lnTo>
                    <a:pt x="2572" y="2541"/>
                  </a:lnTo>
                  <a:lnTo>
                    <a:pt x="2480" y="2422"/>
                  </a:lnTo>
                  <a:lnTo>
                    <a:pt x="2381" y="2335"/>
                  </a:lnTo>
                  <a:lnTo>
                    <a:pt x="2327" y="2222"/>
                  </a:lnTo>
                  <a:lnTo>
                    <a:pt x="2296" y="2182"/>
                  </a:lnTo>
                  <a:lnTo>
                    <a:pt x="2515" y="2258"/>
                  </a:lnTo>
                  <a:lnTo>
                    <a:pt x="2666" y="2287"/>
                  </a:lnTo>
                  <a:lnTo>
                    <a:pt x="2779" y="2308"/>
                  </a:lnTo>
                  <a:lnTo>
                    <a:pt x="2832" y="2251"/>
                  </a:lnTo>
                  <a:lnTo>
                    <a:pt x="3147" y="2243"/>
                  </a:lnTo>
                  <a:lnTo>
                    <a:pt x="3482" y="2511"/>
                  </a:lnTo>
                  <a:lnTo>
                    <a:pt x="3603" y="2499"/>
                  </a:lnTo>
                  <a:lnTo>
                    <a:pt x="3645" y="2304"/>
                  </a:lnTo>
                  <a:lnTo>
                    <a:pt x="3509" y="2210"/>
                  </a:lnTo>
                  <a:lnTo>
                    <a:pt x="3673" y="2174"/>
                  </a:lnTo>
                  <a:lnTo>
                    <a:pt x="3869" y="2177"/>
                  </a:lnTo>
                  <a:lnTo>
                    <a:pt x="4058" y="2213"/>
                  </a:lnTo>
                  <a:lnTo>
                    <a:pt x="4216" y="2209"/>
                  </a:lnTo>
                  <a:lnTo>
                    <a:pt x="4199" y="2104"/>
                  </a:lnTo>
                  <a:lnTo>
                    <a:pt x="4409" y="2042"/>
                  </a:lnTo>
                  <a:lnTo>
                    <a:pt x="4485" y="2056"/>
                  </a:lnTo>
                  <a:lnTo>
                    <a:pt x="4643" y="2053"/>
                  </a:lnTo>
                  <a:lnTo>
                    <a:pt x="4588" y="1941"/>
                  </a:lnTo>
                  <a:lnTo>
                    <a:pt x="4873" y="1894"/>
                  </a:lnTo>
                  <a:lnTo>
                    <a:pt x="4912" y="1901"/>
                  </a:lnTo>
                  <a:lnTo>
                    <a:pt x="4926" y="1835"/>
                  </a:lnTo>
                  <a:lnTo>
                    <a:pt x="4933" y="1803"/>
                  </a:lnTo>
                  <a:lnTo>
                    <a:pt x="4946" y="1738"/>
                  </a:lnTo>
                  <a:lnTo>
                    <a:pt x="4953" y="1704"/>
                  </a:lnTo>
                  <a:lnTo>
                    <a:pt x="5043" y="1654"/>
                  </a:lnTo>
                  <a:lnTo>
                    <a:pt x="5095" y="1596"/>
                  </a:lnTo>
                  <a:lnTo>
                    <a:pt x="5139" y="1571"/>
                  </a:lnTo>
                  <a:lnTo>
                    <a:pt x="5153" y="1505"/>
                  </a:lnTo>
                  <a:lnTo>
                    <a:pt x="5206" y="1447"/>
                  </a:lnTo>
                  <a:lnTo>
                    <a:pt x="5213" y="1414"/>
                  </a:lnTo>
                  <a:lnTo>
                    <a:pt x="5219" y="1382"/>
                  </a:lnTo>
                  <a:lnTo>
                    <a:pt x="5226" y="1349"/>
                  </a:lnTo>
                  <a:lnTo>
                    <a:pt x="5203" y="1277"/>
                  </a:lnTo>
                  <a:lnTo>
                    <a:pt x="5210" y="1244"/>
                  </a:lnTo>
                  <a:lnTo>
                    <a:pt x="5217" y="1212"/>
                  </a:lnTo>
                  <a:lnTo>
                    <a:pt x="4610" y="926"/>
                  </a:lnTo>
                  <a:lnTo>
                    <a:pt x="4016" y="948"/>
                  </a:lnTo>
                  <a:lnTo>
                    <a:pt x="3434" y="734"/>
                  </a:lnTo>
                  <a:lnTo>
                    <a:pt x="3412" y="832"/>
                  </a:lnTo>
                  <a:lnTo>
                    <a:pt x="3368" y="858"/>
                  </a:lnTo>
                  <a:lnTo>
                    <a:pt x="3278" y="908"/>
                  </a:lnTo>
                  <a:lnTo>
                    <a:pt x="3233" y="934"/>
                  </a:lnTo>
                  <a:lnTo>
                    <a:pt x="3151" y="952"/>
                  </a:lnTo>
                  <a:lnTo>
                    <a:pt x="3113" y="945"/>
                  </a:lnTo>
                  <a:lnTo>
                    <a:pt x="3076" y="938"/>
                  </a:lnTo>
                  <a:lnTo>
                    <a:pt x="3037" y="931"/>
                  </a:lnTo>
                  <a:lnTo>
                    <a:pt x="3007" y="891"/>
                  </a:lnTo>
                  <a:lnTo>
                    <a:pt x="2945" y="811"/>
                  </a:lnTo>
                  <a:lnTo>
                    <a:pt x="2929" y="706"/>
                  </a:lnTo>
                  <a:lnTo>
                    <a:pt x="2777" y="677"/>
                  </a:lnTo>
                  <a:lnTo>
                    <a:pt x="2605" y="745"/>
                  </a:lnTo>
                  <a:lnTo>
                    <a:pt x="2372" y="735"/>
                  </a:lnTo>
                  <a:lnTo>
                    <a:pt x="2212" y="568"/>
                  </a:lnTo>
                  <a:lnTo>
                    <a:pt x="2285" y="413"/>
                  </a:lnTo>
                  <a:lnTo>
                    <a:pt x="2185" y="326"/>
                  </a:lnTo>
                  <a:lnTo>
                    <a:pt x="1929" y="243"/>
                  </a:lnTo>
                  <a:lnTo>
                    <a:pt x="1867" y="163"/>
                  </a:lnTo>
                  <a:lnTo>
                    <a:pt x="1925" y="72"/>
                  </a:lnTo>
                  <a:lnTo>
                    <a:pt x="1902" y="0"/>
                  </a:lnTo>
                  <a:lnTo>
                    <a:pt x="1610" y="80"/>
                  </a:lnTo>
                  <a:lnTo>
                    <a:pt x="1656" y="225"/>
                  </a:lnTo>
                  <a:lnTo>
                    <a:pt x="1567" y="275"/>
                  </a:lnTo>
                  <a:lnTo>
                    <a:pt x="1605" y="283"/>
                  </a:lnTo>
                  <a:lnTo>
                    <a:pt x="1591" y="348"/>
                  </a:lnTo>
                  <a:lnTo>
                    <a:pt x="1443" y="490"/>
                  </a:lnTo>
                  <a:lnTo>
                    <a:pt x="1284" y="494"/>
                  </a:lnTo>
                  <a:lnTo>
                    <a:pt x="1233" y="551"/>
                  </a:lnTo>
                  <a:lnTo>
                    <a:pt x="1122" y="700"/>
                  </a:lnTo>
                  <a:lnTo>
                    <a:pt x="1009" y="679"/>
                  </a:lnTo>
                  <a:lnTo>
                    <a:pt x="964" y="704"/>
                  </a:lnTo>
                  <a:lnTo>
                    <a:pt x="841" y="544"/>
                  </a:lnTo>
                  <a:lnTo>
                    <a:pt x="745" y="628"/>
                  </a:lnTo>
                  <a:lnTo>
                    <a:pt x="508" y="447"/>
                  </a:lnTo>
                  <a:lnTo>
                    <a:pt x="506" y="276"/>
                  </a:lnTo>
                  <a:lnTo>
                    <a:pt x="452" y="164"/>
                  </a:lnTo>
                  <a:lnTo>
                    <a:pt x="308" y="102"/>
                  </a:lnTo>
                  <a:lnTo>
                    <a:pt x="294" y="168"/>
                  </a:lnTo>
                  <a:lnTo>
                    <a:pt x="454" y="335"/>
                  </a:lnTo>
                  <a:lnTo>
                    <a:pt x="274" y="1353"/>
                  </a:lnTo>
                  <a:lnTo>
                    <a:pt x="0" y="170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6" name="Freeform 267"/>
            <p:cNvSpPr>
              <a:spLocks noEditPoints="1"/>
            </p:cNvSpPr>
            <p:nvPr/>
          </p:nvSpPr>
          <p:spPr bwMode="gray">
            <a:xfrm>
              <a:off x="2152" y="2149"/>
              <a:ext cx="327" cy="219"/>
            </a:xfrm>
            <a:custGeom>
              <a:avLst/>
              <a:gdLst>
                <a:gd name="T0" fmla="*/ 0 w 2079"/>
                <a:gd name="T1" fmla="*/ 0 h 1294"/>
                <a:gd name="T2" fmla="*/ 0 w 2079"/>
                <a:gd name="T3" fmla="*/ 0 h 1294"/>
                <a:gd name="T4" fmla="*/ 0 w 2079"/>
                <a:gd name="T5" fmla="*/ 0 h 1294"/>
                <a:gd name="T6" fmla="*/ 0 w 2079"/>
                <a:gd name="T7" fmla="*/ 0 h 1294"/>
                <a:gd name="T8" fmla="*/ 0 w 2079"/>
                <a:gd name="T9" fmla="*/ 0 h 1294"/>
                <a:gd name="T10" fmla="*/ 0 w 2079"/>
                <a:gd name="T11" fmla="*/ 0 h 1294"/>
                <a:gd name="T12" fmla="*/ 0 w 2079"/>
                <a:gd name="T13" fmla="*/ 0 h 1294"/>
                <a:gd name="T14" fmla="*/ 0 w 2079"/>
                <a:gd name="T15" fmla="*/ 0 h 1294"/>
                <a:gd name="T16" fmla="*/ 0 w 2079"/>
                <a:gd name="T17" fmla="*/ 0 h 1294"/>
                <a:gd name="T18" fmla="*/ 0 w 2079"/>
                <a:gd name="T19" fmla="*/ 0 h 1294"/>
                <a:gd name="T20" fmla="*/ 0 w 2079"/>
                <a:gd name="T21" fmla="*/ 0 h 1294"/>
                <a:gd name="T22" fmla="*/ 0 w 2079"/>
                <a:gd name="T23" fmla="*/ 0 h 1294"/>
                <a:gd name="T24" fmla="*/ 0 w 2079"/>
                <a:gd name="T25" fmla="*/ 0 h 1294"/>
                <a:gd name="T26" fmla="*/ 0 w 2079"/>
                <a:gd name="T27" fmla="*/ 0 h 1294"/>
                <a:gd name="T28" fmla="*/ 0 w 2079"/>
                <a:gd name="T29" fmla="*/ 0 h 1294"/>
                <a:gd name="T30" fmla="*/ 0 w 2079"/>
                <a:gd name="T31" fmla="*/ 0 h 1294"/>
                <a:gd name="T32" fmla="*/ 0 w 2079"/>
                <a:gd name="T33" fmla="*/ 0 h 1294"/>
                <a:gd name="T34" fmla="*/ 0 w 2079"/>
                <a:gd name="T35" fmla="*/ 0 h 1294"/>
                <a:gd name="T36" fmla="*/ 0 w 2079"/>
                <a:gd name="T37" fmla="*/ 0 h 1294"/>
                <a:gd name="T38" fmla="*/ 0 w 2079"/>
                <a:gd name="T39" fmla="*/ 0 h 1294"/>
                <a:gd name="T40" fmla="*/ 0 w 2079"/>
                <a:gd name="T41" fmla="*/ 0 h 1294"/>
                <a:gd name="T42" fmla="*/ 0 w 2079"/>
                <a:gd name="T43" fmla="*/ 0 h 1294"/>
                <a:gd name="T44" fmla="*/ 0 w 2079"/>
                <a:gd name="T45" fmla="*/ 0 h 1294"/>
                <a:gd name="T46" fmla="*/ 0 w 2079"/>
                <a:gd name="T47" fmla="*/ 0 h 1294"/>
                <a:gd name="T48" fmla="*/ 0 w 2079"/>
                <a:gd name="T49" fmla="*/ 0 h 1294"/>
                <a:gd name="T50" fmla="*/ 0 w 2079"/>
                <a:gd name="T51" fmla="*/ 0 h 1294"/>
                <a:gd name="T52" fmla="*/ 0 w 2079"/>
                <a:gd name="T53" fmla="*/ 0 h 1294"/>
                <a:gd name="T54" fmla="*/ 0 w 2079"/>
                <a:gd name="T55" fmla="*/ 0 h 1294"/>
                <a:gd name="T56" fmla="*/ 0 w 2079"/>
                <a:gd name="T57" fmla="*/ 0 h 1294"/>
                <a:gd name="T58" fmla="*/ 0 w 2079"/>
                <a:gd name="T59" fmla="*/ 0 h 1294"/>
                <a:gd name="T60" fmla="*/ 0 w 2079"/>
                <a:gd name="T61" fmla="*/ 0 h 1294"/>
                <a:gd name="T62" fmla="*/ 0 w 2079"/>
                <a:gd name="T63" fmla="*/ 0 h 1294"/>
                <a:gd name="T64" fmla="*/ 0 w 2079"/>
                <a:gd name="T65" fmla="*/ 0 h 1294"/>
                <a:gd name="T66" fmla="*/ 0 w 2079"/>
                <a:gd name="T67" fmla="*/ 0 h 1294"/>
                <a:gd name="T68" fmla="*/ 0 w 2079"/>
                <a:gd name="T69" fmla="*/ 0 h 1294"/>
                <a:gd name="T70" fmla="*/ 0 w 2079"/>
                <a:gd name="T71" fmla="*/ 0 h 1294"/>
                <a:gd name="T72" fmla="*/ 0 w 2079"/>
                <a:gd name="T73" fmla="*/ 0 h 1294"/>
                <a:gd name="T74" fmla="*/ 0 w 2079"/>
                <a:gd name="T75" fmla="*/ 0 h 1294"/>
                <a:gd name="T76" fmla="*/ 0 w 2079"/>
                <a:gd name="T77" fmla="*/ 0 h 1294"/>
                <a:gd name="T78" fmla="*/ 0 w 2079"/>
                <a:gd name="T79" fmla="*/ 0 h 1294"/>
                <a:gd name="T80" fmla="*/ 0 w 2079"/>
                <a:gd name="T81" fmla="*/ 0 h 1294"/>
                <a:gd name="T82" fmla="*/ 0 w 2079"/>
                <a:gd name="T83" fmla="*/ 0 h 1294"/>
                <a:gd name="T84" fmla="*/ 0 w 2079"/>
                <a:gd name="T85" fmla="*/ 0 h 1294"/>
                <a:gd name="T86" fmla="*/ 0 w 2079"/>
                <a:gd name="T87" fmla="*/ 0 h 1294"/>
                <a:gd name="T88" fmla="*/ 0 w 2079"/>
                <a:gd name="T89" fmla="*/ 0 h 1294"/>
                <a:gd name="T90" fmla="*/ 0 w 2079"/>
                <a:gd name="T91" fmla="*/ 0 h 1294"/>
                <a:gd name="T92" fmla="*/ 0 w 2079"/>
                <a:gd name="T93" fmla="*/ 0 h 1294"/>
                <a:gd name="T94" fmla="*/ 0 w 2079"/>
                <a:gd name="T95" fmla="*/ 0 h 1294"/>
                <a:gd name="T96" fmla="*/ 0 w 2079"/>
                <a:gd name="T97" fmla="*/ 0 h 1294"/>
                <a:gd name="T98" fmla="*/ 0 w 2079"/>
                <a:gd name="T99" fmla="*/ 0 h 1294"/>
                <a:gd name="T100" fmla="*/ 0 w 2079"/>
                <a:gd name="T101" fmla="*/ 0 h 1294"/>
                <a:gd name="T102" fmla="*/ 0 w 2079"/>
                <a:gd name="T103" fmla="*/ 0 h 1294"/>
                <a:gd name="T104" fmla="*/ 0 w 2079"/>
                <a:gd name="T105" fmla="*/ 0 h 1294"/>
                <a:gd name="T106" fmla="*/ 0 w 2079"/>
                <a:gd name="T107" fmla="*/ 0 h 1294"/>
                <a:gd name="T108" fmla="*/ 0 w 2079"/>
                <a:gd name="T109" fmla="*/ 0 h 1294"/>
                <a:gd name="T110" fmla="*/ 0 w 2079"/>
                <a:gd name="T111" fmla="*/ 0 h 12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079"/>
                <a:gd name="T169" fmla="*/ 0 h 1294"/>
                <a:gd name="T170" fmla="*/ 2079 w 2079"/>
                <a:gd name="T171" fmla="*/ 1294 h 12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079" h="1294">
                  <a:moveTo>
                    <a:pt x="1795" y="935"/>
                  </a:moveTo>
                  <a:lnTo>
                    <a:pt x="1803" y="902"/>
                  </a:lnTo>
                  <a:lnTo>
                    <a:pt x="1795" y="935"/>
                  </a:lnTo>
                  <a:close/>
                  <a:moveTo>
                    <a:pt x="1795" y="935"/>
                  </a:moveTo>
                  <a:lnTo>
                    <a:pt x="1758" y="928"/>
                  </a:lnTo>
                  <a:lnTo>
                    <a:pt x="1751" y="960"/>
                  </a:lnTo>
                  <a:lnTo>
                    <a:pt x="1788" y="967"/>
                  </a:lnTo>
                  <a:lnTo>
                    <a:pt x="1795" y="935"/>
                  </a:lnTo>
                  <a:close/>
                  <a:moveTo>
                    <a:pt x="1675" y="946"/>
                  </a:moveTo>
                  <a:lnTo>
                    <a:pt x="1638" y="939"/>
                  </a:lnTo>
                  <a:lnTo>
                    <a:pt x="1593" y="964"/>
                  </a:lnTo>
                  <a:lnTo>
                    <a:pt x="1631" y="971"/>
                  </a:lnTo>
                  <a:lnTo>
                    <a:pt x="1624" y="1004"/>
                  </a:lnTo>
                  <a:lnTo>
                    <a:pt x="1661" y="1011"/>
                  </a:lnTo>
                  <a:lnTo>
                    <a:pt x="1699" y="1019"/>
                  </a:lnTo>
                  <a:lnTo>
                    <a:pt x="1737" y="1026"/>
                  </a:lnTo>
                  <a:lnTo>
                    <a:pt x="1774" y="1033"/>
                  </a:lnTo>
                  <a:lnTo>
                    <a:pt x="1813" y="1040"/>
                  </a:lnTo>
                  <a:lnTo>
                    <a:pt x="1819" y="1008"/>
                  </a:lnTo>
                  <a:lnTo>
                    <a:pt x="1781" y="1001"/>
                  </a:lnTo>
                  <a:lnTo>
                    <a:pt x="1744" y="992"/>
                  </a:lnTo>
                  <a:lnTo>
                    <a:pt x="1706" y="985"/>
                  </a:lnTo>
                  <a:lnTo>
                    <a:pt x="1668" y="978"/>
                  </a:lnTo>
                  <a:lnTo>
                    <a:pt x="1675" y="946"/>
                  </a:lnTo>
                  <a:close/>
                  <a:moveTo>
                    <a:pt x="1843" y="1079"/>
                  </a:moveTo>
                  <a:lnTo>
                    <a:pt x="1836" y="1113"/>
                  </a:lnTo>
                  <a:lnTo>
                    <a:pt x="1843" y="1079"/>
                  </a:lnTo>
                  <a:close/>
                  <a:moveTo>
                    <a:pt x="1767" y="1065"/>
                  </a:moveTo>
                  <a:lnTo>
                    <a:pt x="1806" y="1072"/>
                  </a:lnTo>
                  <a:lnTo>
                    <a:pt x="1767" y="1065"/>
                  </a:lnTo>
                  <a:close/>
                  <a:moveTo>
                    <a:pt x="1328" y="914"/>
                  </a:moveTo>
                  <a:lnTo>
                    <a:pt x="1321" y="946"/>
                  </a:lnTo>
                  <a:lnTo>
                    <a:pt x="1315" y="978"/>
                  </a:lnTo>
                  <a:lnTo>
                    <a:pt x="1321" y="946"/>
                  </a:lnTo>
                  <a:lnTo>
                    <a:pt x="1367" y="921"/>
                  </a:lnTo>
                  <a:lnTo>
                    <a:pt x="1328" y="914"/>
                  </a:lnTo>
                  <a:close/>
                  <a:moveTo>
                    <a:pt x="1057" y="895"/>
                  </a:moveTo>
                  <a:lnTo>
                    <a:pt x="1020" y="888"/>
                  </a:lnTo>
                  <a:lnTo>
                    <a:pt x="1013" y="921"/>
                  </a:lnTo>
                  <a:lnTo>
                    <a:pt x="1050" y="928"/>
                  </a:lnTo>
                  <a:lnTo>
                    <a:pt x="1057" y="895"/>
                  </a:lnTo>
                  <a:lnTo>
                    <a:pt x="1050" y="928"/>
                  </a:lnTo>
                  <a:lnTo>
                    <a:pt x="1088" y="936"/>
                  </a:lnTo>
                  <a:lnTo>
                    <a:pt x="1095" y="902"/>
                  </a:lnTo>
                  <a:lnTo>
                    <a:pt x="1057" y="895"/>
                  </a:lnTo>
                  <a:close/>
                  <a:moveTo>
                    <a:pt x="1163" y="950"/>
                  </a:moveTo>
                  <a:lnTo>
                    <a:pt x="1202" y="957"/>
                  </a:lnTo>
                  <a:lnTo>
                    <a:pt x="1239" y="964"/>
                  </a:lnTo>
                  <a:lnTo>
                    <a:pt x="1202" y="957"/>
                  </a:lnTo>
                  <a:lnTo>
                    <a:pt x="1163" y="950"/>
                  </a:lnTo>
                  <a:close/>
                  <a:moveTo>
                    <a:pt x="1239" y="964"/>
                  </a:moveTo>
                  <a:lnTo>
                    <a:pt x="1277" y="971"/>
                  </a:lnTo>
                  <a:lnTo>
                    <a:pt x="1239" y="964"/>
                  </a:lnTo>
                  <a:close/>
                  <a:moveTo>
                    <a:pt x="1526" y="1088"/>
                  </a:moveTo>
                  <a:lnTo>
                    <a:pt x="1489" y="1080"/>
                  </a:lnTo>
                  <a:lnTo>
                    <a:pt x="1482" y="1113"/>
                  </a:lnTo>
                  <a:lnTo>
                    <a:pt x="1519" y="1120"/>
                  </a:lnTo>
                  <a:lnTo>
                    <a:pt x="1526" y="1088"/>
                  </a:lnTo>
                  <a:close/>
                  <a:moveTo>
                    <a:pt x="1810" y="869"/>
                  </a:moveTo>
                  <a:lnTo>
                    <a:pt x="1803" y="902"/>
                  </a:lnTo>
                  <a:lnTo>
                    <a:pt x="1765" y="895"/>
                  </a:lnTo>
                  <a:lnTo>
                    <a:pt x="1727" y="887"/>
                  </a:lnTo>
                  <a:lnTo>
                    <a:pt x="1765" y="895"/>
                  </a:lnTo>
                  <a:lnTo>
                    <a:pt x="1810" y="869"/>
                  </a:lnTo>
                  <a:close/>
                  <a:moveTo>
                    <a:pt x="1758" y="928"/>
                  </a:moveTo>
                  <a:lnTo>
                    <a:pt x="1751" y="960"/>
                  </a:lnTo>
                  <a:lnTo>
                    <a:pt x="1758" y="928"/>
                  </a:lnTo>
                  <a:close/>
                  <a:moveTo>
                    <a:pt x="1593" y="964"/>
                  </a:moveTo>
                  <a:lnTo>
                    <a:pt x="1555" y="957"/>
                  </a:lnTo>
                  <a:lnTo>
                    <a:pt x="1548" y="989"/>
                  </a:lnTo>
                  <a:lnTo>
                    <a:pt x="1586" y="996"/>
                  </a:lnTo>
                  <a:lnTo>
                    <a:pt x="1616" y="1037"/>
                  </a:lnTo>
                  <a:lnTo>
                    <a:pt x="1654" y="1044"/>
                  </a:lnTo>
                  <a:lnTo>
                    <a:pt x="1692" y="1051"/>
                  </a:lnTo>
                  <a:lnTo>
                    <a:pt x="1730" y="1058"/>
                  </a:lnTo>
                  <a:lnTo>
                    <a:pt x="1767" y="1065"/>
                  </a:lnTo>
                  <a:lnTo>
                    <a:pt x="1774" y="1033"/>
                  </a:lnTo>
                  <a:lnTo>
                    <a:pt x="1744" y="992"/>
                  </a:lnTo>
                  <a:lnTo>
                    <a:pt x="1706" y="985"/>
                  </a:lnTo>
                  <a:lnTo>
                    <a:pt x="1668" y="978"/>
                  </a:lnTo>
                  <a:lnTo>
                    <a:pt x="1631" y="971"/>
                  </a:lnTo>
                  <a:lnTo>
                    <a:pt x="1593" y="964"/>
                  </a:lnTo>
                  <a:close/>
                  <a:moveTo>
                    <a:pt x="1806" y="1072"/>
                  </a:moveTo>
                  <a:lnTo>
                    <a:pt x="1799" y="1105"/>
                  </a:lnTo>
                  <a:lnTo>
                    <a:pt x="1806" y="1072"/>
                  </a:lnTo>
                  <a:close/>
                  <a:moveTo>
                    <a:pt x="1730" y="1058"/>
                  </a:moveTo>
                  <a:lnTo>
                    <a:pt x="1723" y="1091"/>
                  </a:lnTo>
                  <a:lnTo>
                    <a:pt x="1760" y="1098"/>
                  </a:lnTo>
                  <a:lnTo>
                    <a:pt x="1767" y="1065"/>
                  </a:lnTo>
                  <a:lnTo>
                    <a:pt x="1730" y="1058"/>
                  </a:lnTo>
                  <a:close/>
                  <a:moveTo>
                    <a:pt x="2041" y="1253"/>
                  </a:moveTo>
                  <a:lnTo>
                    <a:pt x="2034" y="1286"/>
                  </a:lnTo>
                  <a:lnTo>
                    <a:pt x="2041" y="1253"/>
                  </a:lnTo>
                  <a:close/>
                  <a:moveTo>
                    <a:pt x="2079" y="1261"/>
                  </a:moveTo>
                  <a:lnTo>
                    <a:pt x="2072" y="1294"/>
                  </a:lnTo>
                  <a:lnTo>
                    <a:pt x="2079" y="1261"/>
                  </a:lnTo>
                  <a:close/>
                  <a:moveTo>
                    <a:pt x="1284" y="939"/>
                  </a:moveTo>
                  <a:lnTo>
                    <a:pt x="1277" y="971"/>
                  </a:lnTo>
                  <a:lnTo>
                    <a:pt x="1239" y="964"/>
                  </a:lnTo>
                  <a:lnTo>
                    <a:pt x="1277" y="971"/>
                  </a:lnTo>
                  <a:lnTo>
                    <a:pt x="1284" y="939"/>
                  </a:lnTo>
                  <a:lnTo>
                    <a:pt x="1321" y="946"/>
                  </a:lnTo>
                  <a:lnTo>
                    <a:pt x="1284" y="939"/>
                  </a:lnTo>
                  <a:close/>
                  <a:moveTo>
                    <a:pt x="1020" y="888"/>
                  </a:moveTo>
                  <a:lnTo>
                    <a:pt x="975" y="914"/>
                  </a:lnTo>
                  <a:lnTo>
                    <a:pt x="1013" y="921"/>
                  </a:lnTo>
                  <a:lnTo>
                    <a:pt x="1020" y="888"/>
                  </a:lnTo>
                  <a:close/>
                  <a:moveTo>
                    <a:pt x="1126" y="943"/>
                  </a:moveTo>
                  <a:lnTo>
                    <a:pt x="1119" y="975"/>
                  </a:lnTo>
                  <a:lnTo>
                    <a:pt x="1156" y="982"/>
                  </a:lnTo>
                  <a:lnTo>
                    <a:pt x="1163" y="950"/>
                  </a:lnTo>
                  <a:lnTo>
                    <a:pt x="1126" y="943"/>
                  </a:lnTo>
                  <a:close/>
                  <a:moveTo>
                    <a:pt x="1202" y="957"/>
                  </a:moveTo>
                  <a:lnTo>
                    <a:pt x="1195" y="989"/>
                  </a:lnTo>
                  <a:lnTo>
                    <a:pt x="1202" y="957"/>
                  </a:lnTo>
                  <a:close/>
                  <a:moveTo>
                    <a:pt x="1444" y="1106"/>
                  </a:moveTo>
                  <a:lnTo>
                    <a:pt x="1437" y="1138"/>
                  </a:lnTo>
                  <a:lnTo>
                    <a:pt x="1444" y="1106"/>
                  </a:lnTo>
                  <a:close/>
                  <a:moveTo>
                    <a:pt x="766" y="58"/>
                  </a:moveTo>
                  <a:lnTo>
                    <a:pt x="714" y="116"/>
                  </a:lnTo>
                  <a:lnTo>
                    <a:pt x="601" y="94"/>
                  </a:lnTo>
                  <a:lnTo>
                    <a:pt x="473" y="139"/>
                  </a:lnTo>
                  <a:lnTo>
                    <a:pt x="505" y="178"/>
                  </a:lnTo>
                  <a:lnTo>
                    <a:pt x="347" y="182"/>
                  </a:lnTo>
                  <a:lnTo>
                    <a:pt x="264" y="200"/>
                  </a:lnTo>
                  <a:lnTo>
                    <a:pt x="209" y="88"/>
                  </a:lnTo>
                  <a:lnTo>
                    <a:pt x="103" y="34"/>
                  </a:lnTo>
                  <a:lnTo>
                    <a:pt x="14" y="84"/>
                  </a:lnTo>
                  <a:lnTo>
                    <a:pt x="0" y="150"/>
                  </a:lnTo>
                  <a:lnTo>
                    <a:pt x="280" y="306"/>
                  </a:lnTo>
                  <a:lnTo>
                    <a:pt x="545" y="356"/>
                  </a:lnTo>
                  <a:lnTo>
                    <a:pt x="703" y="352"/>
                  </a:lnTo>
                  <a:lnTo>
                    <a:pt x="878" y="453"/>
                  </a:lnTo>
                  <a:lnTo>
                    <a:pt x="939" y="533"/>
                  </a:lnTo>
                  <a:lnTo>
                    <a:pt x="946" y="501"/>
                  </a:lnTo>
                  <a:lnTo>
                    <a:pt x="953" y="467"/>
                  </a:lnTo>
                  <a:lnTo>
                    <a:pt x="990" y="475"/>
                  </a:lnTo>
                  <a:lnTo>
                    <a:pt x="953" y="467"/>
                  </a:lnTo>
                  <a:lnTo>
                    <a:pt x="990" y="475"/>
                  </a:lnTo>
                  <a:lnTo>
                    <a:pt x="997" y="442"/>
                  </a:lnTo>
                  <a:lnTo>
                    <a:pt x="990" y="475"/>
                  </a:lnTo>
                  <a:lnTo>
                    <a:pt x="1029" y="483"/>
                  </a:lnTo>
                  <a:lnTo>
                    <a:pt x="1022" y="515"/>
                  </a:lnTo>
                  <a:lnTo>
                    <a:pt x="1059" y="522"/>
                  </a:lnTo>
                  <a:lnTo>
                    <a:pt x="1096" y="529"/>
                  </a:lnTo>
                  <a:lnTo>
                    <a:pt x="1059" y="522"/>
                  </a:lnTo>
                  <a:lnTo>
                    <a:pt x="1096" y="529"/>
                  </a:lnTo>
                  <a:lnTo>
                    <a:pt x="1090" y="562"/>
                  </a:lnTo>
                  <a:lnTo>
                    <a:pt x="1052" y="554"/>
                  </a:lnTo>
                  <a:lnTo>
                    <a:pt x="1015" y="547"/>
                  </a:lnTo>
                  <a:lnTo>
                    <a:pt x="970" y="573"/>
                  </a:lnTo>
                  <a:lnTo>
                    <a:pt x="977" y="540"/>
                  </a:lnTo>
                  <a:lnTo>
                    <a:pt x="1100" y="700"/>
                  </a:lnTo>
                  <a:lnTo>
                    <a:pt x="996" y="815"/>
                  </a:lnTo>
                  <a:lnTo>
                    <a:pt x="930" y="939"/>
                  </a:lnTo>
                  <a:lnTo>
                    <a:pt x="984" y="1051"/>
                  </a:lnTo>
                  <a:lnTo>
                    <a:pt x="1090" y="1106"/>
                  </a:lnTo>
                  <a:lnTo>
                    <a:pt x="1227" y="1200"/>
                  </a:lnTo>
                  <a:lnTo>
                    <a:pt x="1234" y="1167"/>
                  </a:lnTo>
                  <a:lnTo>
                    <a:pt x="1272" y="1175"/>
                  </a:lnTo>
                  <a:lnTo>
                    <a:pt x="1280" y="1142"/>
                  </a:lnTo>
                  <a:lnTo>
                    <a:pt x="1317" y="1149"/>
                  </a:lnTo>
                  <a:lnTo>
                    <a:pt x="1354" y="1156"/>
                  </a:lnTo>
                  <a:lnTo>
                    <a:pt x="1362" y="1124"/>
                  </a:lnTo>
                  <a:lnTo>
                    <a:pt x="1393" y="1163"/>
                  </a:lnTo>
                  <a:lnTo>
                    <a:pt x="1354" y="1156"/>
                  </a:lnTo>
                  <a:lnTo>
                    <a:pt x="1347" y="1189"/>
                  </a:lnTo>
                  <a:lnTo>
                    <a:pt x="1386" y="1196"/>
                  </a:lnTo>
                  <a:lnTo>
                    <a:pt x="1468" y="1178"/>
                  </a:lnTo>
                  <a:lnTo>
                    <a:pt x="1595" y="1134"/>
                  </a:lnTo>
                  <a:lnTo>
                    <a:pt x="1687" y="1254"/>
                  </a:lnTo>
                  <a:lnTo>
                    <a:pt x="1763" y="1269"/>
                  </a:lnTo>
                  <a:lnTo>
                    <a:pt x="1808" y="1243"/>
                  </a:lnTo>
                  <a:lnTo>
                    <a:pt x="1845" y="1250"/>
                  </a:lnTo>
                  <a:lnTo>
                    <a:pt x="1891" y="1225"/>
                  </a:lnTo>
                  <a:lnTo>
                    <a:pt x="1898" y="1192"/>
                  </a:lnTo>
                  <a:lnTo>
                    <a:pt x="1905" y="1159"/>
                  </a:lnTo>
                  <a:lnTo>
                    <a:pt x="1866" y="1152"/>
                  </a:lnTo>
                  <a:lnTo>
                    <a:pt x="1836" y="1113"/>
                  </a:lnTo>
                  <a:lnTo>
                    <a:pt x="1806" y="1072"/>
                  </a:lnTo>
                  <a:lnTo>
                    <a:pt x="1767" y="1065"/>
                  </a:lnTo>
                  <a:lnTo>
                    <a:pt x="1760" y="1098"/>
                  </a:lnTo>
                  <a:lnTo>
                    <a:pt x="1730" y="1058"/>
                  </a:lnTo>
                  <a:lnTo>
                    <a:pt x="1692" y="1051"/>
                  </a:lnTo>
                  <a:lnTo>
                    <a:pt x="1654" y="1044"/>
                  </a:lnTo>
                  <a:lnTo>
                    <a:pt x="1661" y="1011"/>
                  </a:lnTo>
                  <a:lnTo>
                    <a:pt x="1624" y="1004"/>
                  </a:lnTo>
                  <a:lnTo>
                    <a:pt x="1586" y="996"/>
                  </a:lnTo>
                  <a:lnTo>
                    <a:pt x="1593" y="964"/>
                  </a:lnTo>
                  <a:lnTo>
                    <a:pt x="1555" y="957"/>
                  </a:lnTo>
                  <a:lnTo>
                    <a:pt x="1510" y="982"/>
                  </a:lnTo>
                  <a:lnTo>
                    <a:pt x="1473" y="975"/>
                  </a:lnTo>
                  <a:lnTo>
                    <a:pt x="1434" y="968"/>
                  </a:lnTo>
                  <a:lnTo>
                    <a:pt x="1397" y="960"/>
                  </a:lnTo>
                  <a:lnTo>
                    <a:pt x="1404" y="928"/>
                  </a:lnTo>
                  <a:lnTo>
                    <a:pt x="1449" y="902"/>
                  </a:lnTo>
                  <a:lnTo>
                    <a:pt x="1411" y="895"/>
                  </a:lnTo>
                  <a:lnTo>
                    <a:pt x="1374" y="888"/>
                  </a:lnTo>
                  <a:lnTo>
                    <a:pt x="1411" y="895"/>
                  </a:lnTo>
                  <a:lnTo>
                    <a:pt x="1449" y="902"/>
                  </a:lnTo>
                  <a:lnTo>
                    <a:pt x="1480" y="942"/>
                  </a:lnTo>
                  <a:lnTo>
                    <a:pt x="1487" y="910"/>
                  </a:lnTo>
                  <a:lnTo>
                    <a:pt x="1517" y="950"/>
                  </a:lnTo>
                  <a:lnTo>
                    <a:pt x="1555" y="957"/>
                  </a:lnTo>
                  <a:lnTo>
                    <a:pt x="1600" y="932"/>
                  </a:lnTo>
                  <a:lnTo>
                    <a:pt x="1607" y="898"/>
                  </a:lnTo>
                  <a:lnTo>
                    <a:pt x="1638" y="939"/>
                  </a:lnTo>
                  <a:lnTo>
                    <a:pt x="1645" y="905"/>
                  </a:lnTo>
                  <a:lnTo>
                    <a:pt x="1682" y="914"/>
                  </a:lnTo>
                  <a:lnTo>
                    <a:pt x="1720" y="921"/>
                  </a:lnTo>
                  <a:lnTo>
                    <a:pt x="1758" y="928"/>
                  </a:lnTo>
                  <a:lnTo>
                    <a:pt x="1765" y="895"/>
                  </a:lnTo>
                  <a:lnTo>
                    <a:pt x="1803" y="902"/>
                  </a:lnTo>
                  <a:lnTo>
                    <a:pt x="1810" y="869"/>
                  </a:lnTo>
                  <a:lnTo>
                    <a:pt x="1779" y="830"/>
                  </a:lnTo>
                  <a:lnTo>
                    <a:pt x="1741" y="823"/>
                  </a:lnTo>
                  <a:lnTo>
                    <a:pt x="1703" y="815"/>
                  </a:lnTo>
                  <a:lnTo>
                    <a:pt x="1666" y="808"/>
                  </a:lnTo>
                  <a:lnTo>
                    <a:pt x="1635" y="768"/>
                  </a:lnTo>
                  <a:lnTo>
                    <a:pt x="1642" y="736"/>
                  </a:lnTo>
                  <a:lnTo>
                    <a:pt x="1649" y="703"/>
                  </a:lnTo>
                  <a:lnTo>
                    <a:pt x="1611" y="696"/>
                  </a:lnTo>
                  <a:lnTo>
                    <a:pt x="1574" y="688"/>
                  </a:lnTo>
                  <a:lnTo>
                    <a:pt x="1536" y="681"/>
                  </a:lnTo>
                  <a:lnTo>
                    <a:pt x="1498" y="674"/>
                  </a:lnTo>
                  <a:lnTo>
                    <a:pt x="1461" y="667"/>
                  </a:lnTo>
                  <a:lnTo>
                    <a:pt x="1468" y="634"/>
                  </a:lnTo>
                  <a:lnTo>
                    <a:pt x="1429" y="627"/>
                  </a:lnTo>
                  <a:lnTo>
                    <a:pt x="1399" y="587"/>
                  </a:lnTo>
                  <a:lnTo>
                    <a:pt x="1369" y="547"/>
                  </a:lnTo>
                  <a:lnTo>
                    <a:pt x="1376" y="515"/>
                  </a:lnTo>
                  <a:lnTo>
                    <a:pt x="1383" y="482"/>
                  </a:lnTo>
                  <a:lnTo>
                    <a:pt x="1344" y="475"/>
                  </a:lnTo>
                  <a:lnTo>
                    <a:pt x="1351" y="442"/>
                  </a:lnTo>
                  <a:lnTo>
                    <a:pt x="1321" y="402"/>
                  </a:lnTo>
                  <a:lnTo>
                    <a:pt x="1283" y="395"/>
                  </a:lnTo>
                  <a:lnTo>
                    <a:pt x="1290" y="362"/>
                  </a:lnTo>
                  <a:lnTo>
                    <a:pt x="1252" y="355"/>
                  </a:lnTo>
                  <a:lnTo>
                    <a:pt x="1259" y="323"/>
                  </a:lnTo>
                  <a:lnTo>
                    <a:pt x="1266" y="289"/>
                  </a:lnTo>
                  <a:lnTo>
                    <a:pt x="1274" y="257"/>
                  </a:lnTo>
                  <a:lnTo>
                    <a:pt x="1236" y="250"/>
                  </a:lnTo>
                  <a:lnTo>
                    <a:pt x="1243" y="218"/>
                  </a:lnTo>
                  <a:lnTo>
                    <a:pt x="1212" y="177"/>
                  </a:lnTo>
                  <a:lnTo>
                    <a:pt x="1174" y="170"/>
                  </a:lnTo>
                  <a:lnTo>
                    <a:pt x="1181" y="138"/>
                  </a:lnTo>
                  <a:lnTo>
                    <a:pt x="1144" y="131"/>
                  </a:lnTo>
                  <a:lnTo>
                    <a:pt x="1151" y="98"/>
                  </a:lnTo>
                  <a:lnTo>
                    <a:pt x="1113" y="90"/>
                  </a:lnTo>
                  <a:lnTo>
                    <a:pt x="1106" y="124"/>
                  </a:lnTo>
                  <a:lnTo>
                    <a:pt x="1068" y="116"/>
                  </a:lnTo>
                  <a:lnTo>
                    <a:pt x="1075" y="83"/>
                  </a:lnTo>
                  <a:lnTo>
                    <a:pt x="1082" y="51"/>
                  </a:lnTo>
                  <a:lnTo>
                    <a:pt x="1045" y="44"/>
                  </a:lnTo>
                  <a:lnTo>
                    <a:pt x="999" y="69"/>
                  </a:lnTo>
                  <a:lnTo>
                    <a:pt x="992" y="101"/>
                  </a:lnTo>
                  <a:lnTo>
                    <a:pt x="955" y="94"/>
                  </a:lnTo>
                  <a:lnTo>
                    <a:pt x="917" y="87"/>
                  </a:lnTo>
                  <a:lnTo>
                    <a:pt x="925" y="55"/>
                  </a:lnTo>
                  <a:lnTo>
                    <a:pt x="886" y="48"/>
                  </a:lnTo>
                  <a:lnTo>
                    <a:pt x="849" y="40"/>
                  </a:lnTo>
                  <a:lnTo>
                    <a:pt x="856" y="7"/>
                  </a:lnTo>
                  <a:lnTo>
                    <a:pt x="818" y="0"/>
                  </a:lnTo>
                  <a:lnTo>
                    <a:pt x="811" y="33"/>
                  </a:lnTo>
                  <a:lnTo>
                    <a:pt x="766" y="58"/>
                  </a:lnTo>
                  <a:close/>
                  <a:moveTo>
                    <a:pt x="37" y="157"/>
                  </a:moveTo>
                  <a:lnTo>
                    <a:pt x="30" y="189"/>
                  </a:lnTo>
                  <a:lnTo>
                    <a:pt x="69" y="196"/>
                  </a:lnTo>
                  <a:lnTo>
                    <a:pt x="30" y="189"/>
                  </a:lnTo>
                  <a:lnTo>
                    <a:pt x="69" y="196"/>
                  </a:lnTo>
                  <a:lnTo>
                    <a:pt x="75" y="164"/>
                  </a:lnTo>
                  <a:lnTo>
                    <a:pt x="69" y="196"/>
                  </a:lnTo>
                  <a:lnTo>
                    <a:pt x="62" y="230"/>
                  </a:lnTo>
                  <a:lnTo>
                    <a:pt x="99" y="237"/>
                  </a:lnTo>
                  <a:lnTo>
                    <a:pt x="129" y="276"/>
                  </a:lnTo>
                  <a:lnTo>
                    <a:pt x="137" y="244"/>
                  </a:lnTo>
                  <a:lnTo>
                    <a:pt x="144" y="212"/>
                  </a:lnTo>
                  <a:lnTo>
                    <a:pt x="181" y="219"/>
                  </a:lnTo>
                  <a:lnTo>
                    <a:pt x="144" y="212"/>
                  </a:lnTo>
                  <a:lnTo>
                    <a:pt x="151" y="178"/>
                  </a:lnTo>
                  <a:lnTo>
                    <a:pt x="113" y="171"/>
                  </a:lnTo>
                  <a:lnTo>
                    <a:pt x="75" y="164"/>
                  </a:lnTo>
                  <a:lnTo>
                    <a:pt x="37" y="157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7" name="Freeform 268"/>
            <p:cNvSpPr>
              <a:spLocks/>
            </p:cNvSpPr>
            <p:nvPr/>
          </p:nvSpPr>
          <p:spPr bwMode="gray">
            <a:xfrm>
              <a:off x="2434" y="2301"/>
              <a:ext cx="1" cy="6"/>
            </a:xfrm>
            <a:custGeom>
              <a:avLst/>
              <a:gdLst>
                <a:gd name="T0" fmla="*/ 0 w 8"/>
                <a:gd name="T1" fmla="*/ 0 h 33"/>
                <a:gd name="T2" fmla="*/ 0 w 8"/>
                <a:gd name="T3" fmla="*/ 0 h 33"/>
                <a:gd name="T4" fmla="*/ 0 w 8"/>
                <a:gd name="T5" fmla="*/ 0 h 33"/>
                <a:gd name="T6" fmla="*/ 0 w 8"/>
                <a:gd name="T7" fmla="*/ 0 h 33"/>
                <a:gd name="T8" fmla="*/ 0 w 8"/>
                <a:gd name="T9" fmla="*/ 0 h 33"/>
                <a:gd name="T10" fmla="*/ 0 w 8"/>
                <a:gd name="T11" fmla="*/ 0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33"/>
                <a:gd name="T20" fmla="*/ 8 w 8"/>
                <a:gd name="T21" fmla="*/ 33 h 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33">
                  <a:moveTo>
                    <a:pt x="0" y="33"/>
                  </a:moveTo>
                  <a:lnTo>
                    <a:pt x="0" y="33"/>
                  </a:lnTo>
                  <a:lnTo>
                    <a:pt x="8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8" name="Freeform 269"/>
            <p:cNvSpPr>
              <a:spLocks/>
            </p:cNvSpPr>
            <p:nvPr/>
          </p:nvSpPr>
          <p:spPr bwMode="gray">
            <a:xfrm>
              <a:off x="2427" y="2306"/>
              <a:ext cx="7" cy="6"/>
            </a:xfrm>
            <a:custGeom>
              <a:avLst/>
              <a:gdLst>
                <a:gd name="T0" fmla="*/ 0 w 44"/>
                <a:gd name="T1" fmla="*/ 0 h 39"/>
                <a:gd name="T2" fmla="*/ 0 w 44"/>
                <a:gd name="T3" fmla="*/ 0 h 39"/>
                <a:gd name="T4" fmla="*/ 0 w 44"/>
                <a:gd name="T5" fmla="*/ 0 h 39"/>
                <a:gd name="T6" fmla="*/ 0 w 44"/>
                <a:gd name="T7" fmla="*/ 0 h 39"/>
                <a:gd name="T8" fmla="*/ 0 w 44"/>
                <a:gd name="T9" fmla="*/ 0 h 39"/>
                <a:gd name="T10" fmla="*/ 0 w 44"/>
                <a:gd name="T11" fmla="*/ 0 h 39"/>
                <a:gd name="T12" fmla="*/ 0 w 44"/>
                <a:gd name="T13" fmla="*/ 0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"/>
                <a:gd name="T22" fmla="*/ 0 h 39"/>
                <a:gd name="T23" fmla="*/ 44 w 44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" h="39">
                  <a:moveTo>
                    <a:pt x="44" y="7"/>
                  </a:moveTo>
                  <a:lnTo>
                    <a:pt x="44" y="7"/>
                  </a:lnTo>
                  <a:lnTo>
                    <a:pt x="7" y="0"/>
                  </a:lnTo>
                  <a:lnTo>
                    <a:pt x="0" y="32"/>
                  </a:lnTo>
                  <a:lnTo>
                    <a:pt x="37" y="39"/>
                  </a:lnTo>
                  <a:lnTo>
                    <a:pt x="44" y="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79" name="Freeform 270"/>
            <p:cNvSpPr>
              <a:spLocks/>
            </p:cNvSpPr>
            <p:nvPr/>
          </p:nvSpPr>
          <p:spPr bwMode="gray">
            <a:xfrm>
              <a:off x="2402" y="2308"/>
              <a:ext cx="36" cy="17"/>
            </a:xfrm>
            <a:custGeom>
              <a:avLst/>
              <a:gdLst>
                <a:gd name="T0" fmla="*/ 0 w 226"/>
                <a:gd name="T1" fmla="*/ 0 h 101"/>
                <a:gd name="T2" fmla="*/ 0 w 226"/>
                <a:gd name="T3" fmla="*/ 0 h 101"/>
                <a:gd name="T4" fmla="*/ 0 w 226"/>
                <a:gd name="T5" fmla="*/ 0 h 101"/>
                <a:gd name="T6" fmla="*/ 0 w 226"/>
                <a:gd name="T7" fmla="*/ 0 h 101"/>
                <a:gd name="T8" fmla="*/ 0 w 226"/>
                <a:gd name="T9" fmla="*/ 0 h 101"/>
                <a:gd name="T10" fmla="*/ 0 w 226"/>
                <a:gd name="T11" fmla="*/ 0 h 101"/>
                <a:gd name="T12" fmla="*/ 0 w 226"/>
                <a:gd name="T13" fmla="*/ 0 h 101"/>
                <a:gd name="T14" fmla="*/ 0 w 226"/>
                <a:gd name="T15" fmla="*/ 0 h 101"/>
                <a:gd name="T16" fmla="*/ 0 w 226"/>
                <a:gd name="T17" fmla="*/ 0 h 101"/>
                <a:gd name="T18" fmla="*/ 0 w 226"/>
                <a:gd name="T19" fmla="*/ 0 h 101"/>
                <a:gd name="T20" fmla="*/ 0 w 226"/>
                <a:gd name="T21" fmla="*/ 0 h 101"/>
                <a:gd name="T22" fmla="*/ 0 w 226"/>
                <a:gd name="T23" fmla="*/ 0 h 101"/>
                <a:gd name="T24" fmla="*/ 0 w 226"/>
                <a:gd name="T25" fmla="*/ 0 h 101"/>
                <a:gd name="T26" fmla="*/ 0 w 226"/>
                <a:gd name="T27" fmla="*/ 0 h 101"/>
                <a:gd name="T28" fmla="*/ 0 w 226"/>
                <a:gd name="T29" fmla="*/ 0 h 101"/>
                <a:gd name="T30" fmla="*/ 0 w 226"/>
                <a:gd name="T31" fmla="*/ 0 h 101"/>
                <a:gd name="T32" fmla="*/ 0 w 226"/>
                <a:gd name="T33" fmla="*/ 0 h 101"/>
                <a:gd name="T34" fmla="*/ 0 w 226"/>
                <a:gd name="T35" fmla="*/ 0 h 101"/>
                <a:gd name="T36" fmla="*/ 0 w 226"/>
                <a:gd name="T37" fmla="*/ 0 h 101"/>
                <a:gd name="T38" fmla="*/ 0 w 226"/>
                <a:gd name="T39" fmla="*/ 0 h 101"/>
                <a:gd name="T40" fmla="*/ 0 w 226"/>
                <a:gd name="T41" fmla="*/ 0 h 101"/>
                <a:gd name="T42" fmla="*/ 0 w 226"/>
                <a:gd name="T43" fmla="*/ 0 h 101"/>
                <a:gd name="T44" fmla="*/ 0 w 226"/>
                <a:gd name="T45" fmla="*/ 0 h 101"/>
                <a:gd name="T46" fmla="*/ 0 w 226"/>
                <a:gd name="T47" fmla="*/ 0 h 101"/>
                <a:gd name="T48" fmla="*/ 0 w 226"/>
                <a:gd name="T49" fmla="*/ 0 h 101"/>
                <a:gd name="T50" fmla="*/ 0 w 226"/>
                <a:gd name="T51" fmla="*/ 0 h 101"/>
                <a:gd name="T52" fmla="*/ 0 w 226"/>
                <a:gd name="T53" fmla="*/ 0 h 101"/>
                <a:gd name="T54" fmla="*/ 0 w 226"/>
                <a:gd name="T55" fmla="*/ 0 h 101"/>
                <a:gd name="T56" fmla="*/ 0 w 226"/>
                <a:gd name="T57" fmla="*/ 0 h 101"/>
                <a:gd name="T58" fmla="*/ 0 w 226"/>
                <a:gd name="T59" fmla="*/ 0 h 101"/>
                <a:gd name="T60" fmla="*/ 0 w 226"/>
                <a:gd name="T61" fmla="*/ 0 h 101"/>
                <a:gd name="T62" fmla="*/ 0 w 226"/>
                <a:gd name="T63" fmla="*/ 0 h 10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26"/>
                <a:gd name="T97" fmla="*/ 0 h 101"/>
                <a:gd name="T98" fmla="*/ 226 w 226"/>
                <a:gd name="T99" fmla="*/ 101 h 10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26" h="101">
                  <a:moveTo>
                    <a:pt x="82" y="7"/>
                  </a:moveTo>
                  <a:lnTo>
                    <a:pt x="45" y="0"/>
                  </a:lnTo>
                  <a:lnTo>
                    <a:pt x="0" y="25"/>
                  </a:lnTo>
                  <a:lnTo>
                    <a:pt x="38" y="32"/>
                  </a:lnTo>
                  <a:lnTo>
                    <a:pt x="31" y="65"/>
                  </a:lnTo>
                  <a:lnTo>
                    <a:pt x="68" y="72"/>
                  </a:lnTo>
                  <a:lnTo>
                    <a:pt x="106" y="80"/>
                  </a:lnTo>
                  <a:lnTo>
                    <a:pt x="144" y="87"/>
                  </a:lnTo>
                  <a:lnTo>
                    <a:pt x="181" y="94"/>
                  </a:lnTo>
                  <a:lnTo>
                    <a:pt x="220" y="101"/>
                  </a:lnTo>
                  <a:lnTo>
                    <a:pt x="226" y="69"/>
                  </a:lnTo>
                  <a:lnTo>
                    <a:pt x="188" y="62"/>
                  </a:lnTo>
                  <a:lnTo>
                    <a:pt x="151" y="53"/>
                  </a:lnTo>
                  <a:lnTo>
                    <a:pt x="113" y="46"/>
                  </a:lnTo>
                  <a:lnTo>
                    <a:pt x="75" y="39"/>
                  </a:lnTo>
                  <a:lnTo>
                    <a:pt x="82" y="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0" name="Freeform 271"/>
            <p:cNvSpPr>
              <a:spLocks/>
            </p:cNvSpPr>
            <p:nvPr/>
          </p:nvSpPr>
          <p:spPr bwMode="gray">
            <a:xfrm>
              <a:off x="2440" y="2332"/>
              <a:ext cx="1" cy="6"/>
            </a:xfrm>
            <a:custGeom>
              <a:avLst/>
              <a:gdLst>
                <a:gd name="T0" fmla="*/ 0 w 7"/>
                <a:gd name="T1" fmla="*/ 0 h 34"/>
                <a:gd name="T2" fmla="*/ 0 w 7"/>
                <a:gd name="T3" fmla="*/ 0 h 34"/>
                <a:gd name="T4" fmla="*/ 0 w 7"/>
                <a:gd name="T5" fmla="*/ 0 h 34"/>
                <a:gd name="T6" fmla="*/ 0 w 7"/>
                <a:gd name="T7" fmla="*/ 0 h 34"/>
                <a:gd name="T8" fmla="*/ 0 w 7"/>
                <a:gd name="T9" fmla="*/ 0 h 34"/>
                <a:gd name="T10" fmla="*/ 0 w 7"/>
                <a:gd name="T11" fmla="*/ 0 h 34"/>
                <a:gd name="T12" fmla="*/ 0 w 7"/>
                <a:gd name="T13" fmla="*/ 0 h 34"/>
                <a:gd name="T14" fmla="*/ 0 w 7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4"/>
                <a:gd name="T26" fmla="*/ 7 w 7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1" name="Freeform 272"/>
            <p:cNvSpPr>
              <a:spLocks/>
            </p:cNvSpPr>
            <p:nvPr/>
          </p:nvSpPr>
          <p:spPr bwMode="gray">
            <a:xfrm>
              <a:off x="2429" y="2329"/>
              <a:ext cx="7" cy="1"/>
            </a:xfrm>
            <a:custGeom>
              <a:avLst/>
              <a:gdLst>
                <a:gd name="T0" fmla="*/ 0 w 39"/>
                <a:gd name="T1" fmla="*/ 0 h 7"/>
                <a:gd name="T2" fmla="*/ 0 w 39"/>
                <a:gd name="T3" fmla="*/ 0 h 7"/>
                <a:gd name="T4" fmla="*/ 0 w 39"/>
                <a:gd name="T5" fmla="*/ 0 h 7"/>
                <a:gd name="T6" fmla="*/ 0 w 39"/>
                <a:gd name="T7" fmla="*/ 0 h 7"/>
                <a:gd name="T8" fmla="*/ 0 w 39"/>
                <a:gd name="T9" fmla="*/ 0 h 7"/>
                <a:gd name="T10" fmla="*/ 0 w 39"/>
                <a:gd name="T11" fmla="*/ 0 h 7"/>
                <a:gd name="T12" fmla="*/ 0 w 39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7"/>
                <a:gd name="T23" fmla="*/ 39 w 39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7">
                  <a:moveTo>
                    <a:pt x="0" y="0"/>
                  </a:moveTo>
                  <a:lnTo>
                    <a:pt x="0" y="0"/>
                  </a:lnTo>
                  <a:lnTo>
                    <a:pt x="39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2" name="Freeform 273"/>
            <p:cNvSpPr>
              <a:spLocks/>
            </p:cNvSpPr>
            <p:nvPr/>
          </p:nvSpPr>
          <p:spPr bwMode="gray">
            <a:xfrm>
              <a:off x="2359" y="2304"/>
              <a:ext cx="8" cy="11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0 h 64"/>
                <a:gd name="T4" fmla="*/ 0 w 52"/>
                <a:gd name="T5" fmla="*/ 0 h 64"/>
                <a:gd name="T6" fmla="*/ 0 w 52"/>
                <a:gd name="T7" fmla="*/ 0 h 64"/>
                <a:gd name="T8" fmla="*/ 0 w 52"/>
                <a:gd name="T9" fmla="*/ 0 h 64"/>
                <a:gd name="T10" fmla="*/ 0 w 52"/>
                <a:gd name="T11" fmla="*/ 0 h 64"/>
                <a:gd name="T12" fmla="*/ 0 w 52"/>
                <a:gd name="T13" fmla="*/ 0 h 64"/>
                <a:gd name="T14" fmla="*/ 0 w 52"/>
                <a:gd name="T15" fmla="*/ 0 h 64"/>
                <a:gd name="T16" fmla="*/ 0 w 52"/>
                <a:gd name="T17" fmla="*/ 0 h 64"/>
                <a:gd name="T18" fmla="*/ 0 w 52"/>
                <a:gd name="T19" fmla="*/ 0 h 64"/>
                <a:gd name="T20" fmla="*/ 0 w 52"/>
                <a:gd name="T21" fmla="*/ 0 h 64"/>
                <a:gd name="T22" fmla="*/ 0 w 52"/>
                <a:gd name="T23" fmla="*/ 0 h 64"/>
                <a:gd name="T24" fmla="*/ 0 w 52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2"/>
                <a:gd name="T40" fmla="*/ 0 h 64"/>
                <a:gd name="T41" fmla="*/ 52 w 52"/>
                <a:gd name="T42" fmla="*/ 64 h 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2" h="64">
                  <a:moveTo>
                    <a:pt x="13" y="0"/>
                  </a:moveTo>
                  <a:lnTo>
                    <a:pt x="13" y="0"/>
                  </a:lnTo>
                  <a:lnTo>
                    <a:pt x="6" y="32"/>
                  </a:lnTo>
                  <a:lnTo>
                    <a:pt x="0" y="64"/>
                  </a:lnTo>
                  <a:lnTo>
                    <a:pt x="6" y="32"/>
                  </a:lnTo>
                  <a:lnTo>
                    <a:pt x="52" y="7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3" name="Freeform 274"/>
            <p:cNvSpPr>
              <a:spLocks/>
            </p:cNvSpPr>
            <p:nvPr/>
          </p:nvSpPr>
          <p:spPr bwMode="gray">
            <a:xfrm>
              <a:off x="2311" y="2299"/>
              <a:ext cx="13" cy="8"/>
            </a:xfrm>
            <a:custGeom>
              <a:avLst/>
              <a:gdLst>
                <a:gd name="T0" fmla="*/ 0 w 82"/>
                <a:gd name="T1" fmla="*/ 0 h 48"/>
                <a:gd name="T2" fmla="*/ 0 w 82"/>
                <a:gd name="T3" fmla="*/ 0 h 48"/>
                <a:gd name="T4" fmla="*/ 0 w 82"/>
                <a:gd name="T5" fmla="*/ 0 h 48"/>
                <a:gd name="T6" fmla="*/ 0 w 82"/>
                <a:gd name="T7" fmla="*/ 0 h 48"/>
                <a:gd name="T8" fmla="*/ 0 w 82"/>
                <a:gd name="T9" fmla="*/ 0 h 48"/>
                <a:gd name="T10" fmla="*/ 0 w 82"/>
                <a:gd name="T11" fmla="*/ 0 h 48"/>
                <a:gd name="T12" fmla="*/ 0 w 82"/>
                <a:gd name="T13" fmla="*/ 0 h 48"/>
                <a:gd name="T14" fmla="*/ 0 w 82"/>
                <a:gd name="T15" fmla="*/ 0 h 48"/>
                <a:gd name="T16" fmla="*/ 0 w 82"/>
                <a:gd name="T17" fmla="*/ 0 h 48"/>
                <a:gd name="T18" fmla="*/ 0 w 82"/>
                <a:gd name="T19" fmla="*/ 0 h 48"/>
                <a:gd name="T20" fmla="*/ 0 w 82"/>
                <a:gd name="T21" fmla="*/ 0 h 48"/>
                <a:gd name="T22" fmla="*/ 0 w 82"/>
                <a:gd name="T23" fmla="*/ 0 h 48"/>
                <a:gd name="T24" fmla="*/ 0 w 82"/>
                <a:gd name="T25" fmla="*/ 0 h 48"/>
                <a:gd name="T26" fmla="*/ 0 w 82"/>
                <a:gd name="T27" fmla="*/ 0 h 48"/>
                <a:gd name="T28" fmla="*/ 0 w 82"/>
                <a:gd name="T29" fmla="*/ 0 h 48"/>
                <a:gd name="T30" fmla="*/ 0 w 82"/>
                <a:gd name="T31" fmla="*/ 0 h 48"/>
                <a:gd name="T32" fmla="*/ 0 w 82"/>
                <a:gd name="T33" fmla="*/ 0 h 48"/>
                <a:gd name="T34" fmla="*/ 0 w 82"/>
                <a:gd name="T35" fmla="*/ 0 h 4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2"/>
                <a:gd name="T55" fmla="*/ 0 h 48"/>
                <a:gd name="T56" fmla="*/ 82 w 82"/>
                <a:gd name="T57" fmla="*/ 48 h 4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2" h="48">
                  <a:moveTo>
                    <a:pt x="44" y="7"/>
                  </a:moveTo>
                  <a:lnTo>
                    <a:pt x="44" y="7"/>
                  </a:lnTo>
                  <a:lnTo>
                    <a:pt x="7" y="0"/>
                  </a:lnTo>
                  <a:lnTo>
                    <a:pt x="0" y="33"/>
                  </a:lnTo>
                  <a:lnTo>
                    <a:pt x="37" y="40"/>
                  </a:lnTo>
                  <a:lnTo>
                    <a:pt x="44" y="7"/>
                  </a:lnTo>
                  <a:lnTo>
                    <a:pt x="37" y="40"/>
                  </a:lnTo>
                  <a:lnTo>
                    <a:pt x="75" y="48"/>
                  </a:lnTo>
                  <a:lnTo>
                    <a:pt x="82" y="14"/>
                  </a:lnTo>
                  <a:lnTo>
                    <a:pt x="44" y="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4" name="Rectangle 275"/>
            <p:cNvSpPr>
              <a:spLocks noChangeArrowheads="1"/>
            </p:cNvSpPr>
            <p:nvPr/>
          </p:nvSpPr>
          <p:spPr bwMode="gray">
            <a:xfrm>
              <a:off x="2334" y="2310"/>
              <a:ext cx="1" cy="0"/>
            </a:xfrm>
            <a:prstGeom prst="rect">
              <a:avLst/>
            </a:prstGeom>
            <a:noFill/>
            <a:ln w="317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685" name="Freeform 276"/>
            <p:cNvSpPr>
              <a:spLocks/>
            </p:cNvSpPr>
            <p:nvPr/>
          </p:nvSpPr>
          <p:spPr bwMode="gray">
            <a:xfrm>
              <a:off x="2334" y="2310"/>
              <a:ext cx="13" cy="2"/>
            </a:xfrm>
            <a:custGeom>
              <a:avLst/>
              <a:gdLst>
                <a:gd name="T0" fmla="*/ 0 w 76"/>
                <a:gd name="T1" fmla="*/ 0 h 14"/>
                <a:gd name="T2" fmla="*/ 0 w 76"/>
                <a:gd name="T3" fmla="*/ 0 h 14"/>
                <a:gd name="T4" fmla="*/ 0 w 76"/>
                <a:gd name="T5" fmla="*/ 0 h 14"/>
                <a:gd name="T6" fmla="*/ 0 w 76"/>
                <a:gd name="T7" fmla="*/ 0 h 14"/>
                <a:gd name="T8" fmla="*/ 0 w 76"/>
                <a:gd name="T9" fmla="*/ 0 h 14"/>
                <a:gd name="T10" fmla="*/ 0 w 76"/>
                <a:gd name="T11" fmla="*/ 0 h 14"/>
                <a:gd name="T12" fmla="*/ 0 w 76"/>
                <a:gd name="T13" fmla="*/ 0 h 14"/>
                <a:gd name="T14" fmla="*/ 0 w 76"/>
                <a:gd name="T15" fmla="*/ 0 h 14"/>
                <a:gd name="T16" fmla="*/ 0 w 76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"/>
                <a:gd name="T28" fmla="*/ 0 h 14"/>
                <a:gd name="T29" fmla="*/ 76 w 76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" h="14">
                  <a:moveTo>
                    <a:pt x="0" y="0"/>
                  </a:moveTo>
                  <a:lnTo>
                    <a:pt x="0" y="0"/>
                  </a:lnTo>
                  <a:lnTo>
                    <a:pt x="39" y="7"/>
                  </a:lnTo>
                  <a:lnTo>
                    <a:pt x="76" y="14"/>
                  </a:lnTo>
                  <a:lnTo>
                    <a:pt x="39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6" name="Freeform 277"/>
            <p:cNvSpPr>
              <a:spLocks/>
            </p:cNvSpPr>
            <p:nvPr/>
          </p:nvSpPr>
          <p:spPr bwMode="gray">
            <a:xfrm>
              <a:off x="2347" y="2312"/>
              <a:ext cx="5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w 38"/>
                <a:gd name="T7" fmla="*/ 0 h 7"/>
                <a:gd name="T8" fmla="*/ 0 w 38"/>
                <a:gd name="T9" fmla="*/ 0 h 7"/>
                <a:gd name="T10" fmla="*/ 0 w 3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7"/>
                <a:gd name="T20" fmla="*/ 38 w 3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7">
                  <a:moveTo>
                    <a:pt x="0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7" name="Freeform 278"/>
            <p:cNvSpPr>
              <a:spLocks/>
            </p:cNvSpPr>
            <p:nvPr/>
          </p:nvSpPr>
          <p:spPr bwMode="gray">
            <a:xfrm>
              <a:off x="2385" y="2332"/>
              <a:ext cx="7" cy="6"/>
            </a:xfrm>
            <a:custGeom>
              <a:avLst/>
              <a:gdLst>
                <a:gd name="T0" fmla="*/ 0 w 44"/>
                <a:gd name="T1" fmla="*/ 0 h 40"/>
                <a:gd name="T2" fmla="*/ 0 w 44"/>
                <a:gd name="T3" fmla="*/ 0 h 40"/>
                <a:gd name="T4" fmla="*/ 0 w 44"/>
                <a:gd name="T5" fmla="*/ 0 h 40"/>
                <a:gd name="T6" fmla="*/ 0 w 44"/>
                <a:gd name="T7" fmla="*/ 0 h 40"/>
                <a:gd name="T8" fmla="*/ 0 w 44"/>
                <a:gd name="T9" fmla="*/ 0 h 40"/>
                <a:gd name="T10" fmla="*/ 0 w 44"/>
                <a:gd name="T11" fmla="*/ 0 h 40"/>
                <a:gd name="T12" fmla="*/ 0 w 44"/>
                <a:gd name="T13" fmla="*/ 0 h 40"/>
                <a:gd name="T14" fmla="*/ 0 w 44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40"/>
                <a:gd name="T26" fmla="*/ 44 w 44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40">
                  <a:moveTo>
                    <a:pt x="44" y="8"/>
                  </a:moveTo>
                  <a:lnTo>
                    <a:pt x="7" y="0"/>
                  </a:lnTo>
                  <a:lnTo>
                    <a:pt x="0" y="33"/>
                  </a:lnTo>
                  <a:lnTo>
                    <a:pt x="37" y="40"/>
                  </a:lnTo>
                  <a:lnTo>
                    <a:pt x="44" y="8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8" name="Freeform 279"/>
            <p:cNvSpPr>
              <a:spLocks/>
            </p:cNvSpPr>
            <p:nvPr/>
          </p:nvSpPr>
          <p:spPr bwMode="gray">
            <a:xfrm>
              <a:off x="2423" y="2296"/>
              <a:ext cx="13" cy="5"/>
            </a:xfrm>
            <a:custGeom>
              <a:avLst/>
              <a:gdLst>
                <a:gd name="T0" fmla="*/ 0 w 83"/>
                <a:gd name="T1" fmla="*/ 0 h 33"/>
                <a:gd name="T2" fmla="*/ 0 w 83"/>
                <a:gd name="T3" fmla="*/ 0 h 33"/>
                <a:gd name="T4" fmla="*/ 0 w 83"/>
                <a:gd name="T5" fmla="*/ 0 h 33"/>
                <a:gd name="T6" fmla="*/ 0 w 83"/>
                <a:gd name="T7" fmla="*/ 0 h 33"/>
                <a:gd name="T8" fmla="*/ 0 w 83"/>
                <a:gd name="T9" fmla="*/ 0 h 33"/>
                <a:gd name="T10" fmla="*/ 0 w 83"/>
                <a:gd name="T11" fmla="*/ 0 h 33"/>
                <a:gd name="T12" fmla="*/ 0 w 83"/>
                <a:gd name="T13" fmla="*/ 0 h 33"/>
                <a:gd name="T14" fmla="*/ 0 w 83"/>
                <a:gd name="T15" fmla="*/ 0 h 33"/>
                <a:gd name="T16" fmla="*/ 0 w 83"/>
                <a:gd name="T17" fmla="*/ 0 h 33"/>
                <a:gd name="T18" fmla="*/ 0 w 83"/>
                <a:gd name="T19" fmla="*/ 0 h 33"/>
                <a:gd name="T20" fmla="*/ 0 w 83"/>
                <a:gd name="T21" fmla="*/ 0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3"/>
                <a:gd name="T34" fmla="*/ 0 h 33"/>
                <a:gd name="T35" fmla="*/ 83 w 83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3" h="33">
                  <a:moveTo>
                    <a:pt x="83" y="0"/>
                  </a:moveTo>
                  <a:lnTo>
                    <a:pt x="76" y="33"/>
                  </a:lnTo>
                  <a:lnTo>
                    <a:pt x="38" y="26"/>
                  </a:lnTo>
                  <a:lnTo>
                    <a:pt x="0" y="18"/>
                  </a:lnTo>
                  <a:lnTo>
                    <a:pt x="38" y="26"/>
                  </a:lnTo>
                  <a:lnTo>
                    <a:pt x="83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89" name="Line 280"/>
            <p:cNvSpPr>
              <a:spLocks noChangeShapeType="1"/>
            </p:cNvSpPr>
            <p:nvPr/>
          </p:nvSpPr>
          <p:spPr bwMode="gray">
            <a:xfrm>
              <a:off x="2279" y="2126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0" name="Freeform 281"/>
            <p:cNvSpPr>
              <a:spLocks/>
            </p:cNvSpPr>
            <p:nvPr/>
          </p:nvSpPr>
          <p:spPr bwMode="gray">
            <a:xfrm>
              <a:off x="2279" y="212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1" name="Freeform 282"/>
            <p:cNvSpPr>
              <a:spLocks/>
            </p:cNvSpPr>
            <p:nvPr/>
          </p:nvSpPr>
          <p:spPr bwMode="gray">
            <a:xfrm>
              <a:off x="2427" y="2306"/>
              <a:ext cx="1" cy="5"/>
            </a:xfrm>
            <a:custGeom>
              <a:avLst/>
              <a:gdLst>
                <a:gd name="T0" fmla="*/ 0 w 7"/>
                <a:gd name="T1" fmla="*/ 0 h 32"/>
                <a:gd name="T2" fmla="*/ 0 w 7"/>
                <a:gd name="T3" fmla="*/ 0 h 32"/>
                <a:gd name="T4" fmla="*/ 0 w 7"/>
                <a:gd name="T5" fmla="*/ 0 h 32"/>
                <a:gd name="T6" fmla="*/ 0 w 7"/>
                <a:gd name="T7" fmla="*/ 0 h 32"/>
                <a:gd name="T8" fmla="*/ 0 w 7"/>
                <a:gd name="T9" fmla="*/ 0 h 32"/>
                <a:gd name="T10" fmla="*/ 0 w 7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2"/>
                <a:gd name="T20" fmla="*/ 7 w 7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2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2" name="Freeform 283"/>
            <p:cNvSpPr>
              <a:spLocks/>
            </p:cNvSpPr>
            <p:nvPr/>
          </p:nvSpPr>
          <p:spPr bwMode="gray">
            <a:xfrm>
              <a:off x="2421" y="231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3" name="Freeform 284"/>
            <p:cNvSpPr>
              <a:spLocks/>
            </p:cNvSpPr>
            <p:nvPr/>
          </p:nvSpPr>
          <p:spPr bwMode="gray">
            <a:xfrm>
              <a:off x="2395" y="2310"/>
              <a:ext cx="36" cy="19"/>
            </a:xfrm>
            <a:custGeom>
              <a:avLst/>
              <a:gdLst>
                <a:gd name="T0" fmla="*/ 0 w 226"/>
                <a:gd name="T1" fmla="*/ 0 h 108"/>
                <a:gd name="T2" fmla="*/ 0 w 226"/>
                <a:gd name="T3" fmla="*/ 0 h 108"/>
                <a:gd name="T4" fmla="*/ 0 w 226"/>
                <a:gd name="T5" fmla="*/ 0 h 108"/>
                <a:gd name="T6" fmla="*/ 0 w 226"/>
                <a:gd name="T7" fmla="*/ 0 h 108"/>
                <a:gd name="T8" fmla="*/ 0 w 226"/>
                <a:gd name="T9" fmla="*/ 0 h 108"/>
                <a:gd name="T10" fmla="*/ 0 w 226"/>
                <a:gd name="T11" fmla="*/ 0 h 108"/>
                <a:gd name="T12" fmla="*/ 0 w 226"/>
                <a:gd name="T13" fmla="*/ 0 h 108"/>
                <a:gd name="T14" fmla="*/ 0 w 226"/>
                <a:gd name="T15" fmla="*/ 0 h 108"/>
                <a:gd name="T16" fmla="*/ 0 w 226"/>
                <a:gd name="T17" fmla="*/ 0 h 108"/>
                <a:gd name="T18" fmla="*/ 0 w 226"/>
                <a:gd name="T19" fmla="*/ 0 h 108"/>
                <a:gd name="T20" fmla="*/ 0 w 226"/>
                <a:gd name="T21" fmla="*/ 0 h 108"/>
                <a:gd name="T22" fmla="*/ 0 w 226"/>
                <a:gd name="T23" fmla="*/ 0 h 108"/>
                <a:gd name="T24" fmla="*/ 0 w 226"/>
                <a:gd name="T25" fmla="*/ 0 h 108"/>
                <a:gd name="T26" fmla="*/ 0 w 226"/>
                <a:gd name="T27" fmla="*/ 0 h 108"/>
                <a:gd name="T28" fmla="*/ 0 w 226"/>
                <a:gd name="T29" fmla="*/ 0 h 108"/>
                <a:gd name="T30" fmla="*/ 0 w 226"/>
                <a:gd name="T31" fmla="*/ 0 h 108"/>
                <a:gd name="T32" fmla="*/ 0 w 226"/>
                <a:gd name="T33" fmla="*/ 0 h 108"/>
                <a:gd name="T34" fmla="*/ 0 w 226"/>
                <a:gd name="T35" fmla="*/ 0 h 108"/>
                <a:gd name="T36" fmla="*/ 0 w 226"/>
                <a:gd name="T37" fmla="*/ 0 h 108"/>
                <a:gd name="T38" fmla="*/ 0 w 226"/>
                <a:gd name="T39" fmla="*/ 0 h 108"/>
                <a:gd name="T40" fmla="*/ 0 w 226"/>
                <a:gd name="T41" fmla="*/ 0 h 108"/>
                <a:gd name="T42" fmla="*/ 0 w 226"/>
                <a:gd name="T43" fmla="*/ 0 h 108"/>
                <a:gd name="T44" fmla="*/ 0 w 226"/>
                <a:gd name="T45" fmla="*/ 0 h 108"/>
                <a:gd name="T46" fmla="*/ 0 w 226"/>
                <a:gd name="T47" fmla="*/ 0 h 108"/>
                <a:gd name="T48" fmla="*/ 0 w 226"/>
                <a:gd name="T49" fmla="*/ 0 h 108"/>
                <a:gd name="T50" fmla="*/ 0 w 226"/>
                <a:gd name="T51" fmla="*/ 0 h 108"/>
                <a:gd name="T52" fmla="*/ 0 w 226"/>
                <a:gd name="T53" fmla="*/ 0 h 108"/>
                <a:gd name="T54" fmla="*/ 0 w 226"/>
                <a:gd name="T55" fmla="*/ 0 h 108"/>
                <a:gd name="T56" fmla="*/ 0 w 226"/>
                <a:gd name="T57" fmla="*/ 0 h 108"/>
                <a:gd name="T58" fmla="*/ 0 w 226"/>
                <a:gd name="T59" fmla="*/ 0 h 108"/>
                <a:gd name="T60" fmla="*/ 0 w 226"/>
                <a:gd name="T61" fmla="*/ 0 h 108"/>
                <a:gd name="T62" fmla="*/ 0 w 226"/>
                <a:gd name="T63" fmla="*/ 0 h 108"/>
                <a:gd name="T64" fmla="*/ 0 w 226"/>
                <a:gd name="T65" fmla="*/ 0 h 1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6"/>
                <a:gd name="T100" fmla="*/ 0 h 108"/>
                <a:gd name="T101" fmla="*/ 226 w 226"/>
                <a:gd name="T102" fmla="*/ 108 h 1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6" h="108">
                  <a:moveTo>
                    <a:pt x="45" y="7"/>
                  </a:moveTo>
                  <a:lnTo>
                    <a:pt x="45" y="7"/>
                  </a:lnTo>
                  <a:lnTo>
                    <a:pt x="7" y="0"/>
                  </a:lnTo>
                  <a:lnTo>
                    <a:pt x="0" y="32"/>
                  </a:lnTo>
                  <a:lnTo>
                    <a:pt x="38" y="39"/>
                  </a:lnTo>
                  <a:lnTo>
                    <a:pt x="68" y="80"/>
                  </a:lnTo>
                  <a:lnTo>
                    <a:pt x="106" y="87"/>
                  </a:lnTo>
                  <a:lnTo>
                    <a:pt x="144" y="94"/>
                  </a:lnTo>
                  <a:lnTo>
                    <a:pt x="182" y="101"/>
                  </a:lnTo>
                  <a:lnTo>
                    <a:pt x="219" y="108"/>
                  </a:lnTo>
                  <a:lnTo>
                    <a:pt x="226" y="76"/>
                  </a:lnTo>
                  <a:lnTo>
                    <a:pt x="196" y="35"/>
                  </a:lnTo>
                  <a:lnTo>
                    <a:pt x="158" y="28"/>
                  </a:lnTo>
                  <a:lnTo>
                    <a:pt x="120" y="21"/>
                  </a:lnTo>
                  <a:lnTo>
                    <a:pt x="83" y="14"/>
                  </a:lnTo>
                  <a:lnTo>
                    <a:pt x="45" y="7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4" name="Freeform 285"/>
            <p:cNvSpPr>
              <a:spLocks/>
            </p:cNvSpPr>
            <p:nvPr/>
          </p:nvSpPr>
          <p:spPr bwMode="gray">
            <a:xfrm>
              <a:off x="2435" y="2330"/>
              <a:ext cx="1" cy="6"/>
            </a:xfrm>
            <a:custGeom>
              <a:avLst/>
              <a:gdLst>
                <a:gd name="T0" fmla="*/ 0 w 7"/>
                <a:gd name="T1" fmla="*/ 0 h 33"/>
                <a:gd name="T2" fmla="*/ 0 w 7"/>
                <a:gd name="T3" fmla="*/ 0 h 33"/>
                <a:gd name="T4" fmla="*/ 0 w 7"/>
                <a:gd name="T5" fmla="*/ 0 h 33"/>
                <a:gd name="T6" fmla="*/ 0 w 7"/>
                <a:gd name="T7" fmla="*/ 0 h 33"/>
                <a:gd name="T8" fmla="*/ 0 w 7"/>
                <a:gd name="T9" fmla="*/ 0 h 33"/>
                <a:gd name="T10" fmla="*/ 0 w 7"/>
                <a:gd name="T11" fmla="*/ 0 h 33"/>
                <a:gd name="T12" fmla="*/ 0 w 7"/>
                <a:gd name="T13" fmla="*/ 0 h 33"/>
                <a:gd name="T14" fmla="*/ 0 w 7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3"/>
                <a:gd name="T26" fmla="*/ 7 w 7"/>
                <a:gd name="T27" fmla="*/ 33 h 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3">
                  <a:moveTo>
                    <a:pt x="7" y="0"/>
                  </a:moveTo>
                  <a:lnTo>
                    <a:pt x="7" y="0"/>
                  </a:lnTo>
                  <a:lnTo>
                    <a:pt x="0" y="33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5" name="Freeform 286"/>
            <p:cNvSpPr>
              <a:spLocks/>
            </p:cNvSpPr>
            <p:nvPr/>
          </p:nvSpPr>
          <p:spPr bwMode="gray">
            <a:xfrm>
              <a:off x="2422" y="2328"/>
              <a:ext cx="7" cy="7"/>
            </a:xfrm>
            <a:custGeom>
              <a:avLst/>
              <a:gdLst>
                <a:gd name="T0" fmla="*/ 0 w 44"/>
                <a:gd name="T1" fmla="*/ 0 h 40"/>
                <a:gd name="T2" fmla="*/ 0 w 44"/>
                <a:gd name="T3" fmla="*/ 0 h 40"/>
                <a:gd name="T4" fmla="*/ 0 w 44"/>
                <a:gd name="T5" fmla="*/ 0 h 40"/>
                <a:gd name="T6" fmla="*/ 0 w 44"/>
                <a:gd name="T7" fmla="*/ 0 h 40"/>
                <a:gd name="T8" fmla="*/ 0 w 44"/>
                <a:gd name="T9" fmla="*/ 0 h 40"/>
                <a:gd name="T10" fmla="*/ 0 w 44"/>
                <a:gd name="T11" fmla="*/ 0 h 40"/>
                <a:gd name="T12" fmla="*/ 0 w 44"/>
                <a:gd name="T13" fmla="*/ 0 h 40"/>
                <a:gd name="T14" fmla="*/ 0 w 44"/>
                <a:gd name="T15" fmla="*/ 0 h 40"/>
                <a:gd name="T16" fmla="*/ 0 w 44"/>
                <a:gd name="T17" fmla="*/ 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40"/>
                <a:gd name="T29" fmla="*/ 44 w 4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40">
                  <a:moveTo>
                    <a:pt x="7" y="0"/>
                  </a:moveTo>
                  <a:lnTo>
                    <a:pt x="7" y="0"/>
                  </a:lnTo>
                  <a:lnTo>
                    <a:pt x="0" y="33"/>
                  </a:lnTo>
                  <a:lnTo>
                    <a:pt x="37" y="40"/>
                  </a:lnTo>
                  <a:lnTo>
                    <a:pt x="44" y="7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6" name="Freeform 287"/>
            <p:cNvSpPr>
              <a:spLocks/>
            </p:cNvSpPr>
            <p:nvPr/>
          </p:nvSpPr>
          <p:spPr bwMode="gray">
            <a:xfrm>
              <a:off x="2472" y="2361"/>
              <a:ext cx="0" cy="5"/>
            </a:xfrm>
            <a:custGeom>
              <a:avLst/>
              <a:gdLst>
                <a:gd name="T0" fmla="*/ 0 w 7"/>
                <a:gd name="T1" fmla="*/ 0 h 33"/>
                <a:gd name="T2" fmla="*/ 0 w 7"/>
                <a:gd name="T3" fmla="*/ 0 h 33"/>
                <a:gd name="T4" fmla="*/ 0 w 7"/>
                <a:gd name="T5" fmla="*/ 0 h 33"/>
                <a:gd name="T6" fmla="*/ 0 w 7"/>
                <a:gd name="T7" fmla="*/ 0 h 33"/>
                <a:gd name="T8" fmla="*/ 0 w 7"/>
                <a:gd name="T9" fmla="*/ 0 h 33"/>
                <a:gd name="T10" fmla="*/ 0 w 7"/>
                <a:gd name="T11" fmla="*/ 0 h 33"/>
                <a:gd name="T12" fmla="*/ 0 w 7"/>
                <a:gd name="T13" fmla="*/ 0 h 33"/>
                <a:gd name="T14" fmla="*/ 0 w 7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3"/>
                <a:gd name="T26" fmla="*/ 0 w 7"/>
                <a:gd name="T27" fmla="*/ 33 h 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3">
                  <a:moveTo>
                    <a:pt x="7" y="0"/>
                  </a:moveTo>
                  <a:lnTo>
                    <a:pt x="0" y="33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7" name="Freeform 288"/>
            <p:cNvSpPr>
              <a:spLocks/>
            </p:cNvSpPr>
            <p:nvPr/>
          </p:nvSpPr>
          <p:spPr bwMode="gray">
            <a:xfrm>
              <a:off x="2477" y="2362"/>
              <a:ext cx="2" cy="6"/>
            </a:xfrm>
            <a:custGeom>
              <a:avLst/>
              <a:gdLst>
                <a:gd name="T0" fmla="*/ 0 w 7"/>
                <a:gd name="T1" fmla="*/ 0 h 33"/>
                <a:gd name="T2" fmla="*/ 0 w 7"/>
                <a:gd name="T3" fmla="*/ 0 h 33"/>
                <a:gd name="T4" fmla="*/ 0 w 7"/>
                <a:gd name="T5" fmla="*/ 0 h 33"/>
                <a:gd name="T6" fmla="*/ 0 w 7"/>
                <a:gd name="T7" fmla="*/ 0 h 33"/>
                <a:gd name="T8" fmla="*/ 0 w 7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3"/>
                <a:gd name="T17" fmla="*/ 7 w 7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3">
                  <a:moveTo>
                    <a:pt x="7" y="0"/>
                  </a:moveTo>
                  <a:lnTo>
                    <a:pt x="0" y="33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8" name="Freeform 289"/>
            <p:cNvSpPr>
              <a:spLocks/>
            </p:cNvSpPr>
            <p:nvPr/>
          </p:nvSpPr>
          <p:spPr bwMode="gray">
            <a:xfrm>
              <a:off x="2347" y="2308"/>
              <a:ext cx="12" cy="5"/>
            </a:xfrm>
            <a:custGeom>
              <a:avLst/>
              <a:gdLst>
                <a:gd name="T0" fmla="*/ 0 w 82"/>
                <a:gd name="T1" fmla="*/ 0 h 32"/>
                <a:gd name="T2" fmla="*/ 0 w 82"/>
                <a:gd name="T3" fmla="*/ 0 h 32"/>
                <a:gd name="T4" fmla="*/ 0 w 82"/>
                <a:gd name="T5" fmla="*/ 0 h 32"/>
                <a:gd name="T6" fmla="*/ 0 w 82"/>
                <a:gd name="T7" fmla="*/ 0 h 32"/>
                <a:gd name="T8" fmla="*/ 0 w 82"/>
                <a:gd name="T9" fmla="*/ 0 h 32"/>
                <a:gd name="T10" fmla="*/ 0 w 82"/>
                <a:gd name="T11" fmla="*/ 0 h 32"/>
                <a:gd name="T12" fmla="*/ 0 w 82"/>
                <a:gd name="T13" fmla="*/ 0 h 32"/>
                <a:gd name="T14" fmla="*/ 0 w 82"/>
                <a:gd name="T15" fmla="*/ 0 h 32"/>
                <a:gd name="T16" fmla="*/ 0 w 82"/>
                <a:gd name="T17" fmla="*/ 0 h 32"/>
                <a:gd name="T18" fmla="*/ 0 w 82"/>
                <a:gd name="T19" fmla="*/ 0 h 32"/>
                <a:gd name="T20" fmla="*/ 0 w 82"/>
                <a:gd name="T21" fmla="*/ 0 h 32"/>
                <a:gd name="T22" fmla="*/ 0 w 82"/>
                <a:gd name="T23" fmla="*/ 0 h 32"/>
                <a:gd name="T24" fmla="*/ 0 w 82"/>
                <a:gd name="T25" fmla="*/ 0 h 32"/>
                <a:gd name="T26" fmla="*/ 0 w 82"/>
                <a:gd name="T27" fmla="*/ 0 h 32"/>
                <a:gd name="T28" fmla="*/ 0 w 82"/>
                <a:gd name="T29" fmla="*/ 0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32"/>
                <a:gd name="T47" fmla="*/ 82 w 82"/>
                <a:gd name="T48" fmla="*/ 32 h 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32">
                  <a:moveTo>
                    <a:pt x="45" y="0"/>
                  </a:moveTo>
                  <a:lnTo>
                    <a:pt x="45" y="0"/>
                  </a:lnTo>
                  <a:lnTo>
                    <a:pt x="38" y="32"/>
                  </a:lnTo>
                  <a:lnTo>
                    <a:pt x="0" y="25"/>
                  </a:lnTo>
                  <a:lnTo>
                    <a:pt x="38" y="32"/>
                  </a:lnTo>
                  <a:lnTo>
                    <a:pt x="45" y="0"/>
                  </a:lnTo>
                  <a:lnTo>
                    <a:pt x="82" y="7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699" name="Freeform 290"/>
            <p:cNvSpPr>
              <a:spLocks/>
            </p:cNvSpPr>
            <p:nvPr/>
          </p:nvSpPr>
          <p:spPr bwMode="gray">
            <a:xfrm>
              <a:off x="2305" y="2299"/>
              <a:ext cx="7" cy="6"/>
            </a:xfrm>
            <a:custGeom>
              <a:avLst/>
              <a:gdLst>
                <a:gd name="T0" fmla="*/ 0 w 45"/>
                <a:gd name="T1" fmla="*/ 0 h 33"/>
                <a:gd name="T2" fmla="*/ 0 w 45"/>
                <a:gd name="T3" fmla="*/ 0 h 33"/>
                <a:gd name="T4" fmla="*/ 0 w 45"/>
                <a:gd name="T5" fmla="*/ 0 h 33"/>
                <a:gd name="T6" fmla="*/ 0 w 45"/>
                <a:gd name="T7" fmla="*/ 0 h 33"/>
                <a:gd name="T8" fmla="*/ 0 w 45"/>
                <a:gd name="T9" fmla="*/ 0 h 33"/>
                <a:gd name="T10" fmla="*/ 0 w 45"/>
                <a:gd name="T11" fmla="*/ 0 h 33"/>
                <a:gd name="T12" fmla="*/ 0 w 45"/>
                <a:gd name="T13" fmla="*/ 0 h 33"/>
                <a:gd name="T14" fmla="*/ 0 w 45"/>
                <a:gd name="T15" fmla="*/ 0 h 33"/>
                <a:gd name="T16" fmla="*/ 0 w 45"/>
                <a:gd name="T17" fmla="*/ 0 h 33"/>
                <a:gd name="T18" fmla="*/ 0 w 45"/>
                <a:gd name="T19" fmla="*/ 0 h 33"/>
                <a:gd name="T20" fmla="*/ 0 w 45"/>
                <a:gd name="T21" fmla="*/ 0 h 33"/>
                <a:gd name="T22" fmla="*/ 0 w 45"/>
                <a:gd name="T23" fmla="*/ 0 h 33"/>
                <a:gd name="T24" fmla="*/ 0 w 45"/>
                <a:gd name="T25" fmla="*/ 0 h 33"/>
                <a:gd name="T26" fmla="*/ 0 w 45"/>
                <a:gd name="T27" fmla="*/ 0 h 33"/>
                <a:gd name="T28" fmla="*/ 0 w 45"/>
                <a:gd name="T29" fmla="*/ 0 h 33"/>
                <a:gd name="T30" fmla="*/ 0 w 45"/>
                <a:gd name="T31" fmla="*/ 0 h 3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5"/>
                <a:gd name="T49" fmla="*/ 0 h 33"/>
                <a:gd name="T50" fmla="*/ 45 w 45"/>
                <a:gd name="T51" fmla="*/ 33 h 3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5" h="33">
                  <a:moveTo>
                    <a:pt x="45" y="0"/>
                  </a:moveTo>
                  <a:lnTo>
                    <a:pt x="45" y="0"/>
                  </a:lnTo>
                  <a:lnTo>
                    <a:pt x="0" y="26"/>
                  </a:lnTo>
                  <a:lnTo>
                    <a:pt x="38" y="33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0" name="Freeform 291"/>
            <p:cNvSpPr>
              <a:spLocks/>
            </p:cNvSpPr>
            <p:nvPr/>
          </p:nvSpPr>
          <p:spPr bwMode="gray">
            <a:xfrm>
              <a:off x="2328" y="2309"/>
              <a:ext cx="6" cy="6"/>
            </a:xfrm>
            <a:custGeom>
              <a:avLst/>
              <a:gdLst>
                <a:gd name="T0" fmla="*/ 0 w 44"/>
                <a:gd name="T1" fmla="*/ 0 h 39"/>
                <a:gd name="T2" fmla="*/ 0 w 44"/>
                <a:gd name="T3" fmla="*/ 0 h 39"/>
                <a:gd name="T4" fmla="*/ 0 w 44"/>
                <a:gd name="T5" fmla="*/ 0 h 39"/>
                <a:gd name="T6" fmla="*/ 0 w 44"/>
                <a:gd name="T7" fmla="*/ 0 h 39"/>
                <a:gd name="T8" fmla="*/ 0 w 44"/>
                <a:gd name="T9" fmla="*/ 0 h 39"/>
                <a:gd name="T10" fmla="*/ 0 w 44"/>
                <a:gd name="T11" fmla="*/ 0 h 39"/>
                <a:gd name="T12" fmla="*/ 0 w 44"/>
                <a:gd name="T13" fmla="*/ 0 h 39"/>
                <a:gd name="T14" fmla="*/ 0 w 44"/>
                <a:gd name="T15" fmla="*/ 0 h 39"/>
                <a:gd name="T16" fmla="*/ 0 w 44"/>
                <a:gd name="T17" fmla="*/ 0 h 39"/>
                <a:gd name="T18" fmla="*/ 0 w 44"/>
                <a:gd name="T19" fmla="*/ 0 h 39"/>
                <a:gd name="T20" fmla="*/ 0 w 44"/>
                <a:gd name="T21" fmla="*/ 0 h 39"/>
                <a:gd name="T22" fmla="*/ 0 w 44"/>
                <a:gd name="T23" fmla="*/ 0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4"/>
                <a:gd name="T37" fmla="*/ 0 h 39"/>
                <a:gd name="T38" fmla="*/ 44 w 44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4" h="39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7" y="39"/>
                  </a:lnTo>
                  <a:lnTo>
                    <a:pt x="44" y="7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1" name="Freeform 292"/>
            <p:cNvSpPr>
              <a:spLocks/>
            </p:cNvSpPr>
            <p:nvPr/>
          </p:nvSpPr>
          <p:spPr bwMode="gray">
            <a:xfrm>
              <a:off x="2340" y="2310"/>
              <a:ext cx="1" cy="6"/>
            </a:xfrm>
            <a:custGeom>
              <a:avLst/>
              <a:gdLst>
                <a:gd name="T0" fmla="*/ 0 w 7"/>
                <a:gd name="T1" fmla="*/ 0 h 32"/>
                <a:gd name="T2" fmla="*/ 0 w 7"/>
                <a:gd name="T3" fmla="*/ 0 h 32"/>
                <a:gd name="T4" fmla="*/ 0 w 7"/>
                <a:gd name="T5" fmla="*/ 0 h 32"/>
                <a:gd name="T6" fmla="*/ 0 w 7"/>
                <a:gd name="T7" fmla="*/ 0 h 32"/>
                <a:gd name="T8" fmla="*/ 0 w 7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2"/>
                <a:gd name="T17" fmla="*/ 7 w 7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2">
                  <a:moveTo>
                    <a:pt x="7" y="0"/>
                  </a:moveTo>
                  <a:lnTo>
                    <a:pt x="0" y="32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2" name="Freeform 293"/>
            <p:cNvSpPr>
              <a:spLocks/>
            </p:cNvSpPr>
            <p:nvPr/>
          </p:nvSpPr>
          <p:spPr bwMode="gray">
            <a:xfrm>
              <a:off x="2377" y="2336"/>
              <a:ext cx="2" cy="6"/>
            </a:xfrm>
            <a:custGeom>
              <a:avLst/>
              <a:gdLst>
                <a:gd name="T0" fmla="*/ 0 w 7"/>
                <a:gd name="T1" fmla="*/ 0 h 32"/>
                <a:gd name="T2" fmla="*/ 0 w 7"/>
                <a:gd name="T3" fmla="*/ 0 h 32"/>
                <a:gd name="T4" fmla="*/ 0 w 7"/>
                <a:gd name="T5" fmla="*/ 0 h 32"/>
                <a:gd name="T6" fmla="*/ 0 w 7"/>
                <a:gd name="T7" fmla="*/ 0 h 32"/>
                <a:gd name="T8" fmla="*/ 0 w 7"/>
                <a:gd name="T9" fmla="*/ 0 h 32"/>
                <a:gd name="T10" fmla="*/ 0 w 7"/>
                <a:gd name="T11" fmla="*/ 0 h 32"/>
                <a:gd name="T12" fmla="*/ 0 w 7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32"/>
                <a:gd name="T23" fmla="*/ 7 w 7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32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3" name="Freeform 294"/>
            <p:cNvSpPr>
              <a:spLocks/>
            </p:cNvSpPr>
            <p:nvPr/>
          </p:nvSpPr>
          <p:spPr bwMode="gray">
            <a:xfrm>
              <a:off x="2152" y="2149"/>
              <a:ext cx="299" cy="215"/>
            </a:xfrm>
            <a:custGeom>
              <a:avLst/>
              <a:gdLst>
                <a:gd name="T0" fmla="*/ 0 w 1905"/>
                <a:gd name="T1" fmla="*/ 0 h 1269"/>
                <a:gd name="T2" fmla="*/ 0 w 1905"/>
                <a:gd name="T3" fmla="*/ 0 h 1269"/>
                <a:gd name="T4" fmla="*/ 0 w 1905"/>
                <a:gd name="T5" fmla="*/ 0 h 1269"/>
                <a:gd name="T6" fmla="*/ 0 w 1905"/>
                <a:gd name="T7" fmla="*/ 0 h 1269"/>
                <a:gd name="T8" fmla="*/ 0 w 1905"/>
                <a:gd name="T9" fmla="*/ 0 h 1269"/>
                <a:gd name="T10" fmla="*/ 0 w 1905"/>
                <a:gd name="T11" fmla="*/ 0 h 1269"/>
                <a:gd name="T12" fmla="*/ 0 w 1905"/>
                <a:gd name="T13" fmla="*/ 0 h 1269"/>
                <a:gd name="T14" fmla="*/ 0 w 1905"/>
                <a:gd name="T15" fmla="*/ 0 h 1269"/>
                <a:gd name="T16" fmla="*/ 0 w 1905"/>
                <a:gd name="T17" fmla="*/ 0 h 1269"/>
                <a:gd name="T18" fmla="*/ 0 w 1905"/>
                <a:gd name="T19" fmla="*/ 0 h 1269"/>
                <a:gd name="T20" fmla="*/ 0 w 1905"/>
                <a:gd name="T21" fmla="*/ 0 h 1269"/>
                <a:gd name="T22" fmla="*/ 0 w 1905"/>
                <a:gd name="T23" fmla="*/ 0 h 1269"/>
                <a:gd name="T24" fmla="*/ 0 w 1905"/>
                <a:gd name="T25" fmla="*/ 0 h 1269"/>
                <a:gd name="T26" fmla="*/ 0 w 1905"/>
                <a:gd name="T27" fmla="*/ 0 h 1269"/>
                <a:gd name="T28" fmla="*/ 0 w 1905"/>
                <a:gd name="T29" fmla="*/ 0 h 1269"/>
                <a:gd name="T30" fmla="*/ 0 w 1905"/>
                <a:gd name="T31" fmla="*/ 0 h 1269"/>
                <a:gd name="T32" fmla="*/ 0 w 1905"/>
                <a:gd name="T33" fmla="*/ 0 h 1269"/>
                <a:gd name="T34" fmla="*/ 0 w 1905"/>
                <a:gd name="T35" fmla="*/ 0 h 1269"/>
                <a:gd name="T36" fmla="*/ 0 w 1905"/>
                <a:gd name="T37" fmla="*/ 0 h 1269"/>
                <a:gd name="T38" fmla="*/ 0 w 1905"/>
                <a:gd name="T39" fmla="*/ 0 h 1269"/>
                <a:gd name="T40" fmla="*/ 0 w 1905"/>
                <a:gd name="T41" fmla="*/ 0 h 1269"/>
                <a:gd name="T42" fmla="*/ 0 w 1905"/>
                <a:gd name="T43" fmla="*/ 0 h 1269"/>
                <a:gd name="T44" fmla="*/ 0 w 1905"/>
                <a:gd name="T45" fmla="*/ 0 h 1269"/>
                <a:gd name="T46" fmla="*/ 0 w 1905"/>
                <a:gd name="T47" fmla="*/ 0 h 1269"/>
                <a:gd name="T48" fmla="*/ 0 w 1905"/>
                <a:gd name="T49" fmla="*/ 0 h 1269"/>
                <a:gd name="T50" fmla="*/ 0 w 1905"/>
                <a:gd name="T51" fmla="*/ 0 h 1269"/>
                <a:gd name="T52" fmla="*/ 0 w 1905"/>
                <a:gd name="T53" fmla="*/ 0 h 1269"/>
                <a:gd name="T54" fmla="*/ 0 w 1905"/>
                <a:gd name="T55" fmla="*/ 0 h 1269"/>
                <a:gd name="T56" fmla="*/ 0 w 1905"/>
                <a:gd name="T57" fmla="*/ 0 h 1269"/>
                <a:gd name="T58" fmla="*/ 0 w 1905"/>
                <a:gd name="T59" fmla="*/ 0 h 1269"/>
                <a:gd name="T60" fmla="*/ 0 w 1905"/>
                <a:gd name="T61" fmla="*/ 0 h 1269"/>
                <a:gd name="T62" fmla="*/ 0 w 1905"/>
                <a:gd name="T63" fmla="*/ 0 h 1269"/>
                <a:gd name="T64" fmla="*/ 0 w 1905"/>
                <a:gd name="T65" fmla="*/ 0 h 1269"/>
                <a:gd name="T66" fmla="*/ 0 w 1905"/>
                <a:gd name="T67" fmla="*/ 0 h 1269"/>
                <a:gd name="T68" fmla="*/ 0 w 1905"/>
                <a:gd name="T69" fmla="*/ 0 h 1269"/>
                <a:gd name="T70" fmla="*/ 0 w 1905"/>
                <a:gd name="T71" fmla="*/ 0 h 1269"/>
                <a:gd name="T72" fmla="*/ 0 w 1905"/>
                <a:gd name="T73" fmla="*/ 0 h 1269"/>
                <a:gd name="T74" fmla="*/ 0 w 1905"/>
                <a:gd name="T75" fmla="*/ 0 h 1269"/>
                <a:gd name="T76" fmla="*/ 0 w 1905"/>
                <a:gd name="T77" fmla="*/ 0 h 1269"/>
                <a:gd name="T78" fmla="*/ 0 w 1905"/>
                <a:gd name="T79" fmla="*/ 0 h 1269"/>
                <a:gd name="T80" fmla="*/ 0 w 1905"/>
                <a:gd name="T81" fmla="*/ 0 h 1269"/>
                <a:gd name="T82" fmla="*/ 0 w 1905"/>
                <a:gd name="T83" fmla="*/ 0 h 1269"/>
                <a:gd name="T84" fmla="*/ 0 w 1905"/>
                <a:gd name="T85" fmla="*/ 0 h 1269"/>
                <a:gd name="T86" fmla="*/ 0 w 1905"/>
                <a:gd name="T87" fmla="*/ 0 h 1269"/>
                <a:gd name="T88" fmla="*/ 0 w 1905"/>
                <a:gd name="T89" fmla="*/ 0 h 1269"/>
                <a:gd name="T90" fmla="*/ 0 w 1905"/>
                <a:gd name="T91" fmla="*/ 0 h 1269"/>
                <a:gd name="T92" fmla="*/ 0 w 1905"/>
                <a:gd name="T93" fmla="*/ 0 h 1269"/>
                <a:gd name="T94" fmla="*/ 0 w 1905"/>
                <a:gd name="T95" fmla="*/ 0 h 1269"/>
                <a:gd name="T96" fmla="*/ 0 w 1905"/>
                <a:gd name="T97" fmla="*/ 0 h 1269"/>
                <a:gd name="T98" fmla="*/ 0 w 1905"/>
                <a:gd name="T99" fmla="*/ 0 h 1269"/>
                <a:gd name="T100" fmla="*/ 0 w 1905"/>
                <a:gd name="T101" fmla="*/ 0 h 1269"/>
                <a:gd name="T102" fmla="*/ 0 w 1905"/>
                <a:gd name="T103" fmla="*/ 0 h 1269"/>
                <a:gd name="T104" fmla="*/ 0 w 1905"/>
                <a:gd name="T105" fmla="*/ 0 h 1269"/>
                <a:gd name="T106" fmla="*/ 0 w 1905"/>
                <a:gd name="T107" fmla="*/ 0 h 1269"/>
                <a:gd name="T108" fmla="*/ 0 w 1905"/>
                <a:gd name="T109" fmla="*/ 0 h 1269"/>
                <a:gd name="T110" fmla="*/ 0 w 1905"/>
                <a:gd name="T111" fmla="*/ 0 h 1269"/>
                <a:gd name="T112" fmla="*/ 0 w 1905"/>
                <a:gd name="T113" fmla="*/ 0 h 1269"/>
                <a:gd name="T114" fmla="*/ 0 w 1905"/>
                <a:gd name="T115" fmla="*/ 0 h 1269"/>
                <a:gd name="T116" fmla="*/ 0 w 1905"/>
                <a:gd name="T117" fmla="*/ 0 h 1269"/>
                <a:gd name="T118" fmla="*/ 0 w 1905"/>
                <a:gd name="T119" fmla="*/ 0 h 126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05"/>
                <a:gd name="T181" fmla="*/ 0 h 1269"/>
                <a:gd name="T182" fmla="*/ 1905 w 1905"/>
                <a:gd name="T183" fmla="*/ 1269 h 126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05" h="1269">
                  <a:moveTo>
                    <a:pt x="766" y="58"/>
                  </a:moveTo>
                  <a:lnTo>
                    <a:pt x="766" y="58"/>
                  </a:lnTo>
                  <a:lnTo>
                    <a:pt x="714" y="116"/>
                  </a:lnTo>
                  <a:lnTo>
                    <a:pt x="601" y="94"/>
                  </a:lnTo>
                  <a:lnTo>
                    <a:pt x="473" y="139"/>
                  </a:lnTo>
                  <a:lnTo>
                    <a:pt x="505" y="178"/>
                  </a:lnTo>
                  <a:lnTo>
                    <a:pt x="347" y="182"/>
                  </a:lnTo>
                  <a:lnTo>
                    <a:pt x="264" y="200"/>
                  </a:lnTo>
                  <a:lnTo>
                    <a:pt x="209" y="88"/>
                  </a:lnTo>
                  <a:lnTo>
                    <a:pt x="103" y="34"/>
                  </a:lnTo>
                  <a:lnTo>
                    <a:pt x="14" y="84"/>
                  </a:lnTo>
                  <a:lnTo>
                    <a:pt x="0" y="150"/>
                  </a:lnTo>
                  <a:lnTo>
                    <a:pt x="280" y="306"/>
                  </a:lnTo>
                  <a:lnTo>
                    <a:pt x="545" y="356"/>
                  </a:lnTo>
                  <a:lnTo>
                    <a:pt x="703" y="352"/>
                  </a:lnTo>
                  <a:lnTo>
                    <a:pt x="878" y="453"/>
                  </a:lnTo>
                  <a:lnTo>
                    <a:pt x="939" y="533"/>
                  </a:lnTo>
                  <a:lnTo>
                    <a:pt x="946" y="501"/>
                  </a:lnTo>
                  <a:lnTo>
                    <a:pt x="953" y="467"/>
                  </a:lnTo>
                  <a:lnTo>
                    <a:pt x="990" y="475"/>
                  </a:lnTo>
                  <a:lnTo>
                    <a:pt x="953" y="467"/>
                  </a:lnTo>
                  <a:lnTo>
                    <a:pt x="990" y="475"/>
                  </a:lnTo>
                  <a:lnTo>
                    <a:pt x="997" y="442"/>
                  </a:lnTo>
                  <a:lnTo>
                    <a:pt x="990" y="475"/>
                  </a:lnTo>
                  <a:lnTo>
                    <a:pt x="1029" y="483"/>
                  </a:lnTo>
                  <a:lnTo>
                    <a:pt x="1022" y="515"/>
                  </a:lnTo>
                  <a:lnTo>
                    <a:pt x="1059" y="522"/>
                  </a:lnTo>
                  <a:lnTo>
                    <a:pt x="1096" y="529"/>
                  </a:lnTo>
                  <a:lnTo>
                    <a:pt x="1059" y="522"/>
                  </a:lnTo>
                  <a:lnTo>
                    <a:pt x="1096" y="529"/>
                  </a:lnTo>
                  <a:lnTo>
                    <a:pt x="1090" y="562"/>
                  </a:lnTo>
                  <a:lnTo>
                    <a:pt x="1052" y="554"/>
                  </a:lnTo>
                  <a:lnTo>
                    <a:pt x="1015" y="547"/>
                  </a:lnTo>
                  <a:lnTo>
                    <a:pt x="970" y="573"/>
                  </a:lnTo>
                  <a:lnTo>
                    <a:pt x="977" y="540"/>
                  </a:lnTo>
                  <a:lnTo>
                    <a:pt x="1100" y="700"/>
                  </a:lnTo>
                  <a:lnTo>
                    <a:pt x="996" y="815"/>
                  </a:lnTo>
                  <a:lnTo>
                    <a:pt x="930" y="939"/>
                  </a:lnTo>
                  <a:lnTo>
                    <a:pt x="984" y="1051"/>
                  </a:lnTo>
                  <a:lnTo>
                    <a:pt x="1090" y="1106"/>
                  </a:lnTo>
                  <a:lnTo>
                    <a:pt x="1227" y="1200"/>
                  </a:lnTo>
                  <a:lnTo>
                    <a:pt x="1234" y="1167"/>
                  </a:lnTo>
                  <a:lnTo>
                    <a:pt x="1272" y="1175"/>
                  </a:lnTo>
                  <a:lnTo>
                    <a:pt x="1280" y="1142"/>
                  </a:lnTo>
                  <a:lnTo>
                    <a:pt x="1317" y="1149"/>
                  </a:lnTo>
                  <a:lnTo>
                    <a:pt x="1354" y="1156"/>
                  </a:lnTo>
                  <a:lnTo>
                    <a:pt x="1362" y="1124"/>
                  </a:lnTo>
                  <a:lnTo>
                    <a:pt x="1393" y="1163"/>
                  </a:lnTo>
                  <a:lnTo>
                    <a:pt x="1354" y="1156"/>
                  </a:lnTo>
                  <a:lnTo>
                    <a:pt x="1347" y="1189"/>
                  </a:lnTo>
                  <a:lnTo>
                    <a:pt x="1386" y="1196"/>
                  </a:lnTo>
                  <a:lnTo>
                    <a:pt x="1468" y="1178"/>
                  </a:lnTo>
                  <a:lnTo>
                    <a:pt x="1595" y="1134"/>
                  </a:lnTo>
                  <a:lnTo>
                    <a:pt x="1687" y="1254"/>
                  </a:lnTo>
                  <a:lnTo>
                    <a:pt x="1763" y="1269"/>
                  </a:lnTo>
                  <a:lnTo>
                    <a:pt x="1808" y="1243"/>
                  </a:lnTo>
                  <a:lnTo>
                    <a:pt x="1845" y="1250"/>
                  </a:lnTo>
                  <a:lnTo>
                    <a:pt x="1891" y="1225"/>
                  </a:lnTo>
                  <a:lnTo>
                    <a:pt x="1898" y="1192"/>
                  </a:lnTo>
                  <a:lnTo>
                    <a:pt x="1905" y="1159"/>
                  </a:lnTo>
                  <a:lnTo>
                    <a:pt x="1866" y="1152"/>
                  </a:lnTo>
                  <a:lnTo>
                    <a:pt x="1836" y="1113"/>
                  </a:lnTo>
                  <a:lnTo>
                    <a:pt x="1806" y="1072"/>
                  </a:lnTo>
                  <a:lnTo>
                    <a:pt x="1767" y="1065"/>
                  </a:lnTo>
                  <a:lnTo>
                    <a:pt x="1760" y="1098"/>
                  </a:lnTo>
                  <a:lnTo>
                    <a:pt x="1730" y="1058"/>
                  </a:lnTo>
                  <a:lnTo>
                    <a:pt x="1692" y="1051"/>
                  </a:lnTo>
                  <a:lnTo>
                    <a:pt x="1654" y="1044"/>
                  </a:lnTo>
                  <a:lnTo>
                    <a:pt x="1661" y="1011"/>
                  </a:lnTo>
                  <a:lnTo>
                    <a:pt x="1624" y="1004"/>
                  </a:lnTo>
                  <a:lnTo>
                    <a:pt x="1586" y="996"/>
                  </a:lnTo>
                  <a:lnTo>
                    <a:pt x="1593" y="964"/>
                  </a:lnTo>
                  <a:lnTo>
                    <a:pt x="1555" y="957"/>
                  </a:lnTo>
                  <a:lnTo>
                    <a:pt x="1510" y="982"/>
                  </a:lnTo>
                  <a:lnTo>
                    <a:pt x="1473" y="975"/>
                  </a:lnTo>
                  <a:lnTo>
                    <a:pt x="1434" y="968"/>
                  </a:lnTo>
                  <a:lnTo>
                    <a:pt x="1397" y="960"/>
                  </a:lnTo>
                  <a:lnTo>
                    <a:pt x="1404" y="928"/>
                  </a:lnTo>
                  <a:lnTo>
                    <a:pt x="1449" y="902"/>
                  </a:lnTo>
                  <a:lnTo>
                    <a:pt x="1411" y="895"/>
                  </a:lnTo>
                  <a:lnTo>
                    <a:pt x="1374" y="888"/>
                  </a:lnTo>
                  <a:lnTo>
                    <a:pt x="1411" y="895"/>
                  </a:lnTo>
                  <a:lnTo>
                    <a:pt x="1449" y="902"/>
                  </a:lnTo>
                  <a:lnTo>
                    <a:pt x="1480" y="942"/>
                  </a:lnTo>
                  <a:lnTo>
                    <a:pt x="1487" y="910"/>
                  </a:lnTo>
                  <a:lnTo>
                    <a:pt x="1517" y="950"/>
                  </a:lnTo>
                  <a:lnTo>
                    <a:pt x="1555" y="957"/>
                  </a:lnTo>
                  <a:lnTo>
                    <a:pt x="1600" y="932"/>
                  </a:lnTo>
                  <a:lnTo>
                    <a:pt x="1607" y="898"/>
                  </a:lnTo>
                  <a:lnTo>
                    <a:pt x="1638" y="939"/>
                  </a:lnTo>
                  <a:lnTo>
                    <a:pt x="1645" y="905"/>
                  </a:lnTo>
                  <a:lnTo>
                    <a:pt x="1682" y="914"/>
                  </a:lnTo>
                  <a:lnTo>
                    <a:pt x="1720" y="921"/>
                  </a:lnTo>
                  <a:lnTo>
                    <a:pt x="1758" y="928"/>
                  </a:lnTo>
                  <a:lnTo>
                    <a:pt x="1765" y="895"/>
                  </a:lnTo>
                  <a:lnTo>
                    <a:pt x="1803" y="902"/>
                  </a:lnTo>
                  <a:lnTo>
                    <a:pt x="1810" y="869"/>
                  </a:lnTo>
                  <a:lnTo>
                    <a:pt x="1779" y="830"/>
                  </a:lnTo>
                  <a:lnTo>
                    <a:pt x="1741" y="823"/>
                  </a:lnTo>
                  <a:lnTo>
                    <a:pt x="1703" y="815"/>
                  </a:lnTo>
                  <a:lnTo>
                    <a:pt x="1666" y="808"/>
                  </a:lnTo>
                  <a:lnTo>
                    <a:pt x="1635" y="768"/>
                  </a:lnTo>
                  <a:lnTo>
                    <a:pt x="1642" y="736"/>
                  </a:lnTo>
                  <a:lnTo>
                    <a:pt x="1649" y="703"/>
                  </a:lnTo>
                  <a:lnTo>
                    <a:pt x="1611" y="696"/>
                  </a:lnTo>
                  <a:lnTo>
                    <a:pt x="1574" y="688"/>
                  </a:lnTo>
                  <a:lnTo>
                    <a:pt x="1536" y="681"/>
                  </a:lnTo>
                  <a:lnTo>
                    <a:pt x="1498" y="674"/>
                  </a:lnTo>
                  <a:lnTo>
                    <a:pt x="1461" y="667"/>
                  </a:lnTo>
                  <a:lnTo>
                    <a:pt x="1468" y="634"/>
                  </a:lnTo>
                  <a:lnTo>
                    <a:pt x="1429" y="627"/>
                  </a:lnTo>
                  <a:lnTo>
                    <a:pt x="1399" y="587"/>
                  </a:lnTo>
                  <a:lnTo>
                    <a:pt x="1369" y="547"/>
                  </a:lnTo>
                  <a:lnTo>
                    <a:pt x="1376" y="515"/>
                  </a:lnTo>
                  <a:lnTo>
                    <a:pt x="1383" y="482"/>
                  </a:lnTo>
                  <a:lnTo>
                    <a:pt x="1344" y="475"/>
                  </a:lnTo>
                  <a:lnTo>
                    <a:pt x="1351" y="442"/>
                  </a:lnTo>
                  <a:lnTo>
                    <a:pt x="1321" y="402"/>
                  </a:lnTo>
                  <a:lnTo>
                    <a:pt x="1283" y="395"/>
                  </a:lnTo>
                  <a:lnTo>
                    <a:pt x="1290" y="362"/>
                  </a:lnTo>
                  <a:lnTo>
                    <a:pt x="1252" y="355"/>
                  </a:lnTo>
                  <a:lnTo>
                    <a:pt x="1259" y="323"/>
                  </a:lnTo>
                  <a:lnTo>
                    <a:pt x="1266" y="289"/>
                  </a:lnTo>
                  <a:lnTo>
                    <a:pt x="1274" y="257"/>
                  </a:lnTo>
                  <a:lnTo>
                    <a:pt x="1236" y="250"/>
                  </a:lnTo>
                  <a:lnTo>
                    <a:pt x="1243" y="218"/>
                  </a:lnTo>
                  <a:lnTo>
                    <a:pt x="1212" y="177"/>
                  </a:lnTo>
                  <a:lnTo>
                    <a:pt x="1174" y="170"/>
                  </a:lnTo>
                  <a:lnTo>
                    <a:pt x="1181" y="138"/>
                  </a:lnTo>
                  <a:lnTo>
                    <a:pt x="1144" y="131"/>
                  </a:lnTo>
                  <a:lnTo>
                    <a:pt x="1151" y="98"/>
                  </a:lnTo>
                  <a:lnTo>
                    <a:pt x="1113" y="90"/>
                  </a:lnTo>
                  <a:lnTo>
                    <a:pt x="1106" y="124"/>
                  </a:lnTo>
                  <a:lnTo>
                    <a:pt x="1068" y="116"/>
                  </a:lnTo>
                  <a:lnTo>
                    <a:pt x="1075" y="83"/>
                  </a:lnTo>
                  <a:lnTo>
                    <a:pt x="1082" y="51"/>
                  </a:lnTo>
                  <a:lnTo>
                    <a:pt x="1045" y="44"/>
                  </a:lnTo>
                  <a:lnTo>
                    <a:pt x="999" y="69"/>
                  </a:lnTo>
                  <a:lnTo>
                    <a:pt x="992" y="101"/>
                  </a:lnTo>
                  <a:lnTo>
                    <a:pt x="955" y="94"/>
                  </a:lnTo>
                  <a:lnTo>
                    <a:pt x="917" y="87"/>
                  </a:lnTo>
                  <a:lnTo>
                    <a:pt x="925" y="55"/>
                  </a:lnTo>
                  <a:lnTo>
                    <a:pt x="886" y="48"/>
                  </a:lnTo>
                  <a:lnTo>
                    <a:pt x="849" y="40"/>
                  </a:lnTo>
                  <a:lnTo>
                    <a:pt x="856" y="7"/>
                  </a:lnTo>
                  <a:lnTo>
                    <a:pt x="818" y="0"/>
                  </a:lnTo>
                  <a:lnTo>
                    <a:pt x="811" y="33"/>
                  </a:lnTo>
                  <a:lnTo>
                    <a:pt x="766" y="58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4" name="Freeform 295"/>
            <p:cNvSpPr>
              <a:spLocks/>
            </p:cNvSpPr>
            <p:nvPr/>
          </p:nvSpPr>
          <p:spPr bwMode="gray">
            <a:xfrm>
              <a:off x="2157" y="2175"/>
              <a:ext cx="24" cy="20"/>
            </a:xfrm>
            <a:custGeom>
              <a:avLst/>
              <a:gdLst>
                <a:gd name="T0" fmla="*/ 0 w 151"/>
                <a:gd name="T1" fmla="*/ 0 h 119"/>
                <a:gd name="T2" fmla="*/ 0 w 151"/>
                <a:gd name="T3" fmla="*/ 0 h 119"/>
                <a:gd name="T4" fmla="*/ 0 w 151"/>
                <a:gd name="T5" fmla="*/ 0 h 119"/>
                <a:gd name="T6" fmla="*/ 0 w 151"/>
                <a:gd name="T7" fmla="*/ 0 h 119"/>
                <a:gd name="T8" fmla="*/ 0 w 151"/>
                <a:gd name="T9" fmla="*/ 0 h 119"/>
                <a:gd name="T10" fmla="*/ 0 w 151"/>
                <a:gd name="T11" fmla="*/ 0 h 119"/>
                <a:gd name="T12" fmla="*/ 0 w 151"/>
                <a:gd name="T13" fmla="*/ 0 h 119"/>
                <a:gd name="T14" fmla="*/ 0 w 151"/>
                <a:gd name="T15" fmla="*/ 0 h 119"/>
                <a:gd name="T16" fmla="*/ 0 w 151"/>
                <a:gd name="T17" fmla="*/ 0 h 119"/>
                <a:gd name="T18" fmla="*/ 0 w 151"/>
                <a:gd name="T19" fmla="*/ 0 h 119"/>
                <a:gd name="T20" fmla="*/ 0 w 151"/>
                <a:gd name="T21" fmla="*/ 0 h 119"/>
                <a:gd name="T22" fmla="*/ 0 w 151"/>
                <a:gd name="T23" fmla="*/ 0 h 119"/>
                <a:gd name="T24" fmla="*/ 0 w 151"/>
                <a:gd name="T25" fmla="*/ 0 h 119"/>
                <a:gd name="T26" fmla="*/ 0 w 151"/>
                <a:gd name="T27" fmla="*/ 0 h 119"/>
                <a:gd name="T28" fmla="*/ 0 w 151"/>
                <a:gd name="T29" fmla="*/ 0 h 119"/>
                <a:gd name="T30" fmla="*/ 0 w 151"/>
                <a:gd name="T31" fmla="*/ 0 h 119"/>
                <a:gd name="T32" fmla="*/ 0 w 151"/>
                <a:gd name="T33" fmla="*/ 0 h 119"/>
                <a:gd name="T34" fmla="*/ 0 w 151"/>
                <a:gd name="T35" fmla="*/ 0 h 119"/>
                <a:gd name="T36" fmla="*/ 0 w 151"/>
                <a:gd name="T37" fmla="*/ 0 h 119"/>
                <a:gd name="T38" fmla="*/ 0 w 151"/>
                <a:gd name="T39" fmla="*/ 0 h 119"/>
                <a:gd name="T40" fmla="*/ 0 w 151"/>
                <a:gd name="T41" fmla="*/ 0 h 119"/>
                <a:gd name="T42" fmla="*/ 0 w 151"/>
                <a:gd name="T43" fmla="*/ 0 h 119"/>
                <a:gd name="T44" fmla="*/ 0 w 151"/>
                <a:gd name="T45" fmla="*/ 0 h 119"/>
                <a:gd name="T46" fmla="*/ 0 w 151"/>
                <a:gd name="T47" fmla="*/ 0 h 119"/>
                <a:gd name="T48" fmla="*/ 0 w 151"/>
                <a:gd name="T49" fmla="*/ 0 h 119"/>
                <a:gd name="T50" fmla="*/ 0 w 151"/>
                <a:gd name="T51" fmla="*/ 0 h 119"/>
                <a:gd name="T52" fmla="*/ 0 w 151"/>
                <a:gd name="T53" fmla="*/ 0 h 119"/>
                <a:gd name="T54" fmla="*/ 0 w 151"/>
                <a:gd name="T55" fmla="*/ 0 h 119"/>
                <a:gd name="T56" fmla="*/ 0 w 151"/>
                <a:gd name="T57" fmla="*/ 0 h 119"/>
                <a:gd name="T58" fmla="*/ 0 w 151"/>
                <a:gd name="T59" fmla="*/ 0 h 119"/>
                <a:gd name="T60" fmla="*/ 0 w 151"/>
                <a:gd name="T61" fmla="*/ 0 h 119"/>
                <a:gd name="T62" fmla="*/ 0 w 151"/>
                <a:gd name="T63" fmla="*/ 0 h 119"/>
                <a:gd name="T64" fmla="*/ 0 w 151"/>
                <a:gd name="T65" fmla="*/ 0 h 119"/>
                <a:gd name="T66" fmla="*/ 0 w 151"/>
                <a:gd name="T67" fmla="*/ 0 h 119"/>
                <a:gd name="T68" fmla="*/ 0 w 151"/>
                <a:gd name="T69" fmla="*/ 0 h 119"/>
                <a:gd name="T70" fmla="*/ 0 w 151"/>
                <a:gd name="T71" fmla="*/ 0 h 119"/>
                <a:gd name="T72" fmla="*/ 0 w 151"/>
                <a:gd name="T73" fmla="*/ 0 h 119"/>
                <a:gd name="T74" fmla="*/ 0 w 151"/>
                <a:gd name="T75" fmla="*/ 0 h 119"/>
                <a:gd name="T76" fmla="*/ 0 w 151"/>
                <a:gd name="T77" fmla="*/ 0 h 119"/>
                <a:gd name="T78" fmla="*/ 0 w 151"/>
                <a:gd name="T79" fmla="*/ 0 h 119"/>
                <a:gd name="T80" fmla="*/ 0 w 151"/>
                <a:gd name="T81" fmla="*/ 0 h 119"/>
                <a:gd name="T82" fmla="*/ 0 w 151"/>
                <a:gd name="T83" fmla="*/ 0 h 1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119"/>
                <a:gd name="T128" fmla="*/ 151 w 151"/>
                <a:gd name="T129" fmla="*/ 119 h 11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119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9" y="39"/>
                  </a:lnTo>
                  <a:lnTo>
                    <a:pt x="0" y="32"/>
                  </a:lnTo>
                  <a:lnTo>
                    <a:pt x="39" y="39"/>
                  </a:lnTo>
                  <a:lnTo>
                    <a:pt x="45" y="7"/>
                  </a:lnTo>
                  <a:lnTo>
                    <a:pt x="39" y="39"/>
                  </a:lnTo>
                  <a:lnTo>
                    <a:pt x="32" y="73"/>
                  </a:lnTo>
                  <a:lnTo>
                    <a:pt x="69" y="80"/>
                  </a:lnTo>
                  <a:lnTo>
                    <a:pt x="99" y="119"/>
                  </a:lnTo>
                  <a:lnTo>
                    <a:pt x="107" y="87"/>
                  </a:lnTo>
                  <a:lnTo>
                    <a:pt x="114" y="55"/>
                  </a:lnTo>
                  <a:lnTo>
                    <a:pt x="151" y="62"/>
                  </a:lnTo>
                  <a:lnTo>
                    <a:pt x="114" y="55"/>
                  </a:lnTo>
                  <a:lnTo>
                    <a:pt x="121" y="21"/>
                  </a:lnTo>
                  <a:lnTo>
                    <a:pt x="83" y="14"/>
                  </a:lnTo>
                  <a:lnTo>
                    <a:pt x="45" y="7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5" name="Line 296"/>
            <p:cNvSpPr>
              <a:spLocks noChangeShapeType="1"/>
            </p:cNvSpPr>
            <p:nvPr/>
          </p:nvSpPr>
          <p:spPr bwMode="gray">
            <a:xfrm>
              <a:off x="2279" y="2126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06" name="Freeform 297"/>
            <p:cNvSpPr>
              <a:spLocks/>
            </p:cNvSpPr>
            <p:nvPr/>
          </p:nvSpPr>
          <p:spPr bwMode="gray">
            <a:xfrm>
              <a:off x="2279" y="212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7" name="Freeform 298"/>
            <p:cNvSpPr>
              <a:spLocks/>
            </p:cNvSpPr>
            <p:nvPr/>
          </p:nvSpPr>
          <p:spPr bwMode="gray">
            <a:xfrm>
              <a:off x="2157" y="2175"/>
              <a:ext cx="24" cy="20"/>
            </a:xfrm>
            <a:custGeom>
              <a:avLst/>
              <a:gdLst>
                <a:gd name="T0" fmla="*/ 0 w 151"/>
                <a:gd name="T1" fmla="*/ 0 h 119"/>
                <a:gd name="T2" fmla="*/ 0 w 151"/>
                <a:gd name="T3" fmla="*/ 0 h 119"/>
                <a:gd name="T4" fmla="*/ 0 w 151"/>
                <a:gd name="T5" fmla="*/ 0 h 119"/>
                <a:gd name="T6" fmla="*/ 0 w 151"/>
                <a:gd name="T7" fmla="*/ 0 h 119"/>
                <a:gd name="T8" fmla="*/ 0 w 151"/>
                <a:gd name="T9" fmla="*/ 0 h 119"/>
                <a:gd name="T10" fmla="*/ 0 w 151"/>
                <a:gd name="T11" fmla="*/ 0 h 119"/>
                <a:gd name="T12" fmla="*/ 0 w 151"/>
                <a:gd name="T13" fmla="*/ 0 h 119"/>
                <a:gd name="T14" fmla="*/ 0 w 151"/>
                <a:gd name="T15" fmla="*/ 0 h 119"/>
                <a:gd name="T16" fmla="*/ 0 w 151"/>
                <a:gd name="T17" fmla="*/ 0 h 119"/>
                <a:gd name="T18" fmla="*/ 0 w 151"/>
                <a:gd name="T19" fmla="*/ 0 h 119"/>
                <a:gd name="T20" fmla="*/ 0 w 151"/>
                <a:gd name="T21" fmla="*/ 0 h 119"/>
                <a:gd name="T22" fmla="*/ 0 w 151"/>
                <a:gd name="T23" fmla="*/ 0 h 119"/>
                <a:gd name="T24" fmla="*/ 0 w 151"/>
                <a:gd name="T25" fmla="*/ 0 h 119"/>
                <a:gd name="T26" fmla="*/ 0 w 151"/>
                <a:gd name="T27" fmla="*/ 0 h 119"/>
                <a:gd name="T28" fmla="*/ 0 w 151"/>
                <a:gd name="T29" fmla="*/ 0 h 119"/>
                <a:gd name="T30" fmla="*/ 0 w 151"/>
                <a:gd name="T31" fmla="*/ 0 h 119"/>
                <a:gd name="T32" fmla="*/ 0 w 151"/>
                <a:gd name="T33" fmla="*/ 0 h 119"/>
                <a:gd name="T34" fmla="*/ 0 w 151"/>
                <a:gd name="T35" fmla="*/ 0 h 119"/>
                <a:gd name="T36" fmla="*/ 0 w 151"/>
                <a:gd name="T37" fmla="*/ 0 h 119"/>
                <a:gd name="T38" fmla="*/ 0 w 151"/>
                <a:gd name="T39" fmla="*/ 0 h 119"/>
                <a:gd name="T40" fmla="*/ 0 w 151"/>
                <a:gd name="T41" fmla="*/ 0 h 119"/>
                <a:gd name="T42" fmla="*/ 0 w 151"/>
                <a:gd name="T43" fmla="*/ 0 h 119"/>
                <a:gd name="T44" fmla="*/ 0 w 151"/>
                <a:gd name="T45" fmla="*/ 0 h 119"/>
                <a:gd name="T46" fmla="*/ 0 w 151"/>
                <a:gd name="T47" fmla="*/ 0 h 119"/>
                <a:gd name="T48" fmla="*/ 0 w 151"/>
                <a:gd name="T49" fmla="*/ 0 h 119"/>
                <a:gd name="T50" fmla="*/ 0 w 151"/>
                <a:gd name="T51" fmla="*/ 0 h 119"/>
                <a:gd name="T52" fmla="*/ 0 w 151"/>
                <a:gd name="T53" fmla="*/ 0 h 119"/>
                <a:gd name="T54" fmla="*/ 0 w 151"/>
                <a:gd name="T55" fmla="*/ 0 h 119"/>
                <a:gd name="T56" fmla="*/ 0 w 151"/>
                <a:gd name="T57" fmla="*/ 0 h 119"/>
                <a:gd name="T58" fmla="*/ 0 w 151"/>
                <a:gd name="T59" fmla="*/ 0 h 119"/>
                <a:gd name="T60" fmla="*/ 0 w 151"/>
                <a:gd name="T61" fmla="*/ 0 h 119"/>
                <a:gd name="T62" fmla="*/ 0 w 151"/>
                <a:gd name="T63" fmla="*/ 0 h 119"/>
                <a:gd name="T64" fmla="*/ 0 w 151"/>
                <a:gd name="T65" fmla="*/ 0 h 119"/>
                <a:gd name="T66" fmla="*/ 0 w 151"/>
                <a:gd name="T67" fmla="*/ 0 h 119"/>
                <a:gd name="T68" fmla="*/ 0 w 151"/>
                <a:gd name="T69" fmla="*/ 0 h 119"/>
                <a:gd name="T70" fmla="*/ 0 w 151"/>
                <a:gd name="T71" fmla="*/ 0 h 119"/>
                <a:gd name="T72" fmla="*/ 0 w 151"/>
                <a:gd name="T73" fmla="*/ 0 h 119"/>
                <a:gd name="T74" fmla="*/ 0 w 151"/>
                <a:gd name="T75" fmla="*/ 0 h 119"/>
                <a:gd name="T76" fmla="*/ 0 w 151"/>
                <a:gd name="T77" fmla="*/ 0 h 119"/>
                <a:gd name="T78" fmla="*/ 0 w 151"/>
                <a:gd name="T79" fmla="*/ 0 h 119"/>
                <a:gd name="T80" fmla="*/ 0 w 151"/>
                <a:gd name="T81" fmla="*/ 0 h 119"/>
                <a:gd name="T82" fmla="*/ 0 w 151"/>
                <a:gd name="T83" fmla="*/ 0 h 1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119"/>
                <a:gd name="T128" fmla="*/ 151 w 151"/>
                <a:gd name="T129" fmla="*/ 119 h 11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119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9" y="39"/>
                  </a:lnTo>
                  <a:lnTo>
                    <a:pt x="0" y="32"/>
                  </a:lnTo>
                  <a:lnTo>
                    <a:pt x="39" y="39"/>
                  </a:lnTo>
                  <a:lnTo>
                    <a:pt x="45" y="7"/>
                  </a:lnTo>
                  <a:lnTo>
                    <a:pt x="39" y="39"/>
                  </a:lnTo>
                  <a:lnTo>
                    <a:pt x="32" y="73"/>
                  </a:lnTo>
                  <a:lnTo>
                    <a:pt x="69" y="80"/>
                  </a:lnTo>
                  <a:lnTo>
                    <a:pt x="99" y="119"/>
                  </a:lnTo>
                  <a:lnTo>
                    <a:pt x="107" y="87"/>
                  </a:lnTo>
                  <a:lnTo>
                    <a:pt x="114" y="55"/>
                  </a:lnTo>
                  <a:lnTo>
                    <a:pt x="151" y="62"/>
                  </a:lnTo>
                  <a:lnTo>
                    <a:pt x="114" y="55"/>
                  </a:lnTo>
                  <a:lnTo>
                    <a:pt x="121" y="21"/>
                  </a:lnTo>
                  <a:lnTo>
                    <a:pt x="83" y="14"/>
                  </a:lnTo>
                  <a:lnTo>
                    <a:pt x="45" y="7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8" name="Freeform 299"/>
            <p:cNvSpPr>
              <a:spLocks/>
            </p:cNvSpPr>
            <p:nvPr/>
          </p:nvSpPr>
          <p:spPr bwMode="gray">
            <a:xfrm>
              <a:off x="1625" y="1954"/>
              <a:ext cx="265" cy="458"/>
            </a:xfrm>
            <a:custGeom>
              <a:avLst/>
              <a:gdLst>
                <a:gd name="T0" fmla="*/ 0 w 1693"/>
                <a:gd name="T1" fmla="*/ 0 h 2702"/>
                <a:gd name="T2" fmla="*/ 0 w 1693"/>
                <a:gd name="T3" fmla="*/ 0 h 2702"/>
                <a:gd name="T4" fmla="*/ 0 w 1693"/>
                <a:gd name="T5" fmla="*/ 0 h 2702"/>
                <a:gd name="T6" fmla="*/ 0 w 1693"/>
                <a:gd name="T7" fmla="*/ 0 h 2702"/>
                <a:gd name="T8" fmla="*/ 0 w 1693"/>
                <a:gd name="T9" fmla="*/ 0 h 2702"/>
                <a:gd name="T10" fmla="*/ 0 w 1693"/>
                <a:gd name="T11" fmla="*/ 0 h 2702"/>
                <a:gd name="T12" fmla="*/ 0 w 1693"/>
                <a:gd name="T13" fmla="*/ 0 h 2702"/>
                <a:gd name="T14" fmla="*/ 0 w 1693"/>
                <a:gd name="T15" fmla="*/ 0 h 2702"/>
                <a:gd name="T16" fmla="*/ 0 w 1693"/>
                <a:gd name="T17" fmla="*/ 0 h 2702"/>
                <a:gd name="T18" fmla="*/ 0 w 1693"/>
                <a:gd name="T19" fmla="*/ 0 h 2702"/>
                <a:gd name="T20" fmla="*/ 0 w 1693"/>
                <a:gd name="T21" fmla="*/ 0 h 2702"/>
                <a:gd name="T22" fmla="*/ 0 w 1693"/>
                <a:gd name="T23" fmla="*/ 0 h 2702"/>
                <a:gd name="T24" fmla="*/ 0 w 1693"/>
                <a:gd name="T25" fmla="*/ 0 h 2702"/>
                <a:gd name="T26" fmla="*/ 0 w 1693"/>
                <a:gd name="T27" fmla="*/ 0 h 2702"/>
                <a:gd name="T28" fmla="*/ 0 w 1693"/>
                <a:gd name="T29" fmla="*/ 0 h 2702"/>
                <a:gd name="T30" fmla="*/ 0 w 1693"/>
                <a:gd name="T31" fmla="*/ 0 h 2702"/>
                <a:gd name="T32" fmla="*/ 0 w 1693"/>
                <a:gd name="T33" fmla="*/ 0 h 2702"/>
                <a:gd name="T34" fmla="*/ 0 w 1693"/>
                <a:gd name="T35" fmla="*/ 0 h 2702"/>
                <a:gd name="T36" fmla="*/ 0 w 1693"/>
                <a:gd name="T37" fmla="*/ 0 h 2702"/>
                <a:gd name="T38" fmla="*/ 0 w 1693"/>
                <a:gd name="T39" fmla="*/ 0 h 2702"/>
                <a:gd name="T40" fmla="*/ 0 w 1693"/>
                <a:gd name="T41" fmla="*/ 0 h 2702"/>
                <a:gd name="T42" fmla="*/ 0 w 1693"/>
                <a:gd name="T43" fmla="*/ 0 h 2702"/>
                <a:gd name="T44" fmla="*/ 0 w 1693"/>
                <a:gd name="T45" fmla="*/ 0 h 2702"/>
                <a:gd name="T46" fmla="*/ 0 w 1693"/>
                <a:gd name="T47" fmla="*/ 0 h 2702"/>
                <a:gd name="T48" fmla="*/ 0 w 1693"/>
                <a:gd name="T49" fmla="*/ 0 h 2702"/>
                <a:gd name="T50" fmla="*/ 0 w 1693"/>
                <a:gd name="T51" fmla="*/ 0 h 2702"/>
                <a:gd name="T52" fmla="*/ 0 w 1693"/>
                <a:gd name="T53" fmla="*/ 0 h 2702"/>
                <a:gd name="T54" fmla="*/ 0 w 1693"/>
                <a:gd name="T55" fmla="*/ 0 h 2702"/>
                <a:gd name="T56" fmla="*/ 0 w 1693"/>
                <a:gd name="T57" fmla="*/ 0 h 2702"/>
                <a:gd name="T58" fmla="*/ 0 w 1693"/>
                <a:gd name="T59" fmla="*/ 0 h 2702"/>
                <a:gd name="T60" fmla="*/ 0 w 1693"/>
                <a:gd name="T61" fmla="*/ 0 h 2702"/>
                <a:gd name="T62" fmla="*/ 0 w 1693"/>
                <a:gd name="T63" fmla="*/ 0 h 2702"/>
                <a:gd name="T64" fmla="*/ 0 w 1693"/>
                <a:gd name="T65" fmla="*/ 0 h 2702"/>
                <a:gd name="T66" fmla="*/ 0 w 1693"/>
                <a:gd name="T67" fmla="*/ 0 h 27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93"/>
                <a:gd name="T103" fmla="*/ 0 h 2702"/>
                <a:gd name="T104" fmla="*/ 1693 w 1693"/>
                <a:gd name="T105" fmla="*/ 2702 h 27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93" h="2702">
                  <a:moveTo>
                    <a:pt x="1202" y="0"/>
                  </a:moveTo>
                  <a:lnTo>
                    <a:pt x="1037" y="37"/>
                  </a:lnTo>
                  <a:lnTo>
                    <a:pt x="986" y="95"/>
                  </a:lnTo>
                  <a:lnTo>
                    <a:pt x="764" y="393"/>
                  </a:lnTo>
                  <a:lnTo>
                    <a:pt x="619" y="704"/>
                  </a:lnTo>
                  <a:lnTo>
                    <a:pt x="406" y="596"/>
                  </a:lnTo>
                  <a:lnTo>
                    <a:pt x="286" y="607"/>
                  </a:lnTo>
                  <a:lnTo>
                    <a:pt x="227" y="697"/>
                  </a:lnTo>
                  <a:lnTo>
                    <a:pt x="371" y="759"/>
                  </a:lnTo>
                  <a:lnTo>
                    <a:pt x="350" y="857"/>
                  </a:lnTo>
                  <a:lnTo>
                    <a:pt x="328" y="955"/>
                  </a:lnTo>
                  <a:lnTo>
                    <a:pt x="480" y="983"/>
                  </a:lnTo>
                  <a:lnTo>
                    <a:pt x="774" y="1074"/>
                  </a:lnTo>
                  <a:lnTo>
                    <a:pt x="829" y="1187"/>
                  </a:lnTo>
                  <a:lnTo>
                    <a:pt x="763" y="1310"/>
                  </a:lnTo>
                  <a:lnTo>
                    <a:pt x="772" y="1448"/>
                  </a:lnTo>
                  <a:lnTo>
                    <a:pt x="607" y="1484"/>
                  </a:lnTo>
                  <a:lnTo>
                    <a:pt x="586" y="1582"/>
                  </a:lnTo>
                  <a:lnTo>
                    <a:pt x="338" y="1637"/>
                  </a:lnTo>
                  <a:lnTo>
                    <a:pt x="278" y="1557"/>
                  </a:lnTo>
                  <a:lnTo>
                    <a:pt x="150" y="1600"/>
                  </a:lnTo>
                  <a:lnTo>
                    <a:pt x="174" y="1673"/>
                  </a:lnTo>
                  <a:lnTo>
                    <a:pt x="85" y="1724"/>
                  </a:lnTo>
                  <a:lnTo>
                    <a:pt x="152" y="1770"/>
                  </a:lnTo>
                  <a:lnTo>
                    <a:pt x="214" y="1850"/>
                  </a:lnTo>
                  <a:lnTo>
                    <a:pt x="169" y="1875"/>
                  </a:lnTo>
                  <a:lnTo>
                    <a:pt x="179" y="2014"/>
                  </a:lnTo>
                  <a:lnTo>
                    <a:pt x="164" y="2079"/>
                  </a:lnTo>
                  <a:lnTo>
                    <a:pt x="0" y="2115"/>
                  </a:lnTo>
                  <a:lnTo>
                    <a:pt x="26" y="2358"/>
                  </a:lnTo>
                  <a:lnTo>
                    <a:pt x="19" y="2390"/>
                  </a:lnTo>
                  <a:lnTo>
                    <a:pt x="132" y="2413"/>
                  </a:lnTo>
                  <a:lnTo>
                    <a:pt x="163" y="2452"/>
                  </a:lnTo>
                  <a:lnTo>
                    <a:pt x="252" y="2401"/>
                  </a:lnTo>
                  <a:lnTo>
                    <a:pt x="335" y="2383"/>
                  </a:lnTo>
                  <a:lnTo>
                    <a:pt x="410" y="2397"/>
                  </a:lnTo>
                  <a:lnTo>
                    <a:pt x="548" y="2491"/>
                  </a:lnTo>
                  <a:lnTo>
                    <a:pt x="805" y="2575"/>
                  </a:lnTo>
                  <a:lnTo>
                    <a:pt x="894" y="2524"/>
                  </a:lnTo>
                  <a:lnTo>
                    <a:pt x="977" y="2506"/>
                  </a:lnTo>
                  <a:lnTo>
                    <a:pt x="1038" y="2586"/>
                  </a:lnTo>
                  <a:lnTo>
                    <a:pt x="1145" y="2640"/>
                  </a:lnTo>
                  <a:lnTo>
                    <a:pt x="1288" y="2702"/>
                  </a:lnTo>
                  <a:lnTo>
                    <a:pt x="1340" y="2643"/>
                  </a:lnTo>
                  <a:lnTo>
                    <a:pt x="1347" y="2611"/>
                  </a:lnTo>
                  <a:lnTo>
                    <a:pt x="1299" y="2466"/>
                  </a:lnTo>
                  <a:lnTo>
                    <a:pt x="1328" y="2336"/>
                  </a:lnTo>
                  <a:lnTo>
                    <a:pt x="1524" y="2339"/>
                  </a:lnTo>
                  <a:lnTo>
                    <a:pt x="1500" y="2266"/>
                  </a:lnTo>
                  <a:lnTo>
                    <a:pt x="1280" y="2190"/>
                  </a:lnTo>
                  <a:lnTo>
                    <a:pt x="1294" y="2125"/>
                  </a:lnTo>
                  <a:lnTo>
                    <a:pt x="1573" y="2110"/>
                  </a:lnTo>
                  <a:lnTo>
                    <a:pt x="1693" y="2099"/>
                  </a:lnTo>
                  <a:lnTo>
                    <a:pt x="1639" y="1987"/>
                  </a:lnTo>
                  <a:lnTo>
                    <a:pt x="1546" y="1867"/>
                  </a:lnTo>
                  <a:lnTo>
                    <a:pt x="1355" y="1661"/>
                  </a:lnTo>
                  <a:lnTo>
                    <a:pt x="1438" y="1643"/>
                  </a:lnTo>
                  <a:lnTo>
                    <a:pt x="1369" y="1595"/>
                  </a:lnTo>
                  <a:lnTo>
                    <a:pt x="1426" y="1334"/>
                  </a:lnTo>
                  <a:lnTo>
                    <a:pt x="1423" y="1164"/>
                  </a:lnTo>
                  <a:lnTo>
                    <a:pt x="1338" y="1012"/>
                  </a:lnTo>
                  <a:lnTo>
                    <a:pt x="1298" y="835"/>
                  </a:lnTo>
                  <a:lnTo>
                    <a:pt x="1357" y="744"/>
                  </a:lnTo>
                  <a:lnTo>
                    <a:pt x="1279" y="558"/>
                  </a:lnTo>
                  <a:lnTo>
                    <a:pt x="1225" y="446"/>
                  </a:lnTo>
                  <a:lnTo>
                    <a:pt x="1239" y="381"/>
                  </a:lnTo>
                  <a:lnTo>
                    <a:pt x="1335" y="297"/>
                  </a:lnTo>
                  <a:lnTo>
                    <a:pt x="1333" y="128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09" name="Freeform 300"/>
            <p:cNvSpPr>
              <a:spLocks/>
            </p:cNvSpPr>
            <p:nvPr/>
          </p:nvSpPr>
          <p:spPr bwMode="gray">
            <a:xfrm>
              <a:off x="1625" y="1954"/>
              <a:ext cx="265" cy="458"/>
            </a:xfrm>
            <a:custGeom>
              <a:avLst/>
              <a:gdLst>
                <a:gd name="T0" fmla="*/ 0 w 1693"/>
                <a:gd name="T1" fmla="*/ 0 h 2702"/>
                <a:gd name="T2" fmla="*/ 0 w 1693"/>
                <a:gd name="T3" fmla="*/ 0 h 2702"/>
                <a:gd name="T4" fmla="*/ 0 w 1693"/>
                <a:gd name="T5" fmla="*/ 0 h 2702"/>
                <a:gd name="T6" fmla="*/ 0 w 1693"/>
                <a:gd name="T7" fmla="*/ 0 h 2702"/>
                <a:gd name="T8" fmla="*/ 0 w 1693"/>
                <a:gd name="T9" fmla="*/ 0 h 2702"/>
                <a:gd name="T10" fmla="*/ 0 w 1693"/>
                <a:gd name="T11" fmla="*/ 0 h 2702"/>
                <a:gd name="T12" fmla="*/ 0 w 1693"/>
                <a:gd name="T13" fmla="*/ 0 h 2702"/>
                <a:gd name="T14" fmla="*/ 0 w 1693"/>
                <a:gd name="T15" fmla="*/ 0 h 2702"/>
                <a:gd name="T16" fmla="*/ 0 w 1693"/>
                <a:gd name="T17" fmla="*/ 0 h 2702"/>
                <a:gd name="T18" fmla="*/ 0 w 1693"/>
                <a:gd name="T19" fmla="*/ 0 h 2702"/>
                <a:gd name="T20" fmla="*/ 0 w 1693"/>
                <a:gd name="T21" fmla="*/ 0 h 2702"/>
                <a:gd name="T22" fmla="*/ 0 w 1693"/>
                <a:gd name="T23" fmla="*/ 0 h 2702"/>
                <a:gd name="T24" fmla="*/ 0 w 1693"/>
                <a:gd name="T25" fmla="*/ 0 h 2702"/>
                <a:gd name="T26" fmla="*/ 0 w 1693"/>
                <a:gd name="T27" fmla="*/ 0 h 2702"/>
                <a:gd name="T28" fmla="*/ 0 w 1693"/>
                <a:gd name="T29" fmla="*/ 0 h 2702"/>
                <a:gd name="T30" fmla="*/ 0 w 1693"/>
                <a:gd name="T31" fmla="*/ 0 h 2702"/>
                <a:gd name="T32" fmla="*/ 0 w 1693"/>
                <a:gd name="T33" fmla="*/ 0 h 2702"/>
                <a:gd name="T34" fmla="*/ 0 w 1693"/>
                <a:gd name="T35" fmla="*/ 0 h 2702"/>
                <a:gd name="T36" fmla="*/ 0 w 1693"/>
                <a:gd name="T37" fmla="*/ 0 h 2702"/>
                <a:gd name="T38" fmla="*/ 0 w 1693"/>
                <a:gd name="T39" fmla="*/ 0 h 2702"/>
                <a:gd name="T40" fmla="*/ 0 w 1693"/>
                <a:gd name="T41" fmla="*/ 0 h 2702"/>
                <a:gd name="T42" fmla="*/ 0 w 1693"/>
                <a:gd name="T43" fmla="*/ 0 h 2702"/>
                <a:gd name="T44" fmla="*/ 0 w 1693"/>
                <a:gd name="T45" fmla="*/ 0 h 2702"/>
                <a:gd name="T46" fmla="*/ 0 w 1693"/>
                <a:gd name="T47" fmla="*/ 0 h 2702"/>
                <a:gd name="T48" fmla="*/ 0 w 1693"/>
                <a:gd name="T49" fmla="*/ 0 h 2702"/>
                <a:gd name="T50" fmla="*/ 0 w 1693"/>
                <a:gd name="T51" fmla="*/ 0 h 2702"/>
                <a:gd name="T52" fmla="*/ 0 w 1693"/>
                <a:gd name="T53" fmla="*/ 0 h 2702"/>
                <a:gd name="T54" fmla="*/ 0 w 1693"/>
                <a:gd name="T55" fmla="*/ 0 h 2702"/>
                <a:gd name="T56" fmla="*/ 0 w 1693"/>
                <a:gd name="T57" fmla="*/ 0 h 2702"/>
                <a:gd name="T58" fmla="*/ 0 w 1693"/>
                <a:gd name="T59" fmla="*/ 0 h 2702"/>
                <a:gd name="T60" fmla="*/ 0 w 1693"/>
                <a:gd name="T61" fmla="*/ 0 h 2702"/>
                <a:gd name="T62" fmla="*/ 0 w 1693"/>
                <a:gd name="T63" fmla="*/ 0 h 2702"/>
                <a:gd name="T64" fmla="*/ 0 w 1693"/>
                <a:gd name="T65" fmla="*/ 0 h 2702"/>
                <a:gd name="T66" fmla="*/ 0 w 1693"/>
                <a:gd name="T67" fmla="*/ 0 h 27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93"/>
                <a:gd name="T103" fmla="*/ 0 h 2702"/>
                <a:gd name="T104" fmla="*/ 1693 w 1693"/>
                <a:gd name="T105" fmla="*/ 2702 h 27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93" h="2702">
                  <a:moveTo>
                    <a:pt x="1202" y="0"/>
                  </a:moveTo>
                  <a:lnTo>
                    <a:pt x="1037" y="37"/>
                  </a:lnTo>
                  <a:lnTo>
                    <a:pt x="986" y="95"/>
                  </a:lnTo>
                  <a:lnTo>
                    <a:pt x="764" y="393"/>
                  </a:lnTo>
                  <a:lnTo>
                    <a:pt x="619" y="704"/>
                  </a:lnTo>
                  <a:lnTo>
                    <a:pt x="406" y="596"/>
                  </a:lnTo>
                  <a:lnTo>
                    <a:pt x="286" y="607"/>
                  </a:lnTo>
                  <a:lnTo>
                    <a:pt x="227" y="697"/>
                  </a:lnTo>
                  <a:lnTo>
                    <a:pt x="371" y="759"/>
                  </a:lnTo>
                  <a:lnTo>
                    <a:pt x="350" y="857"/>
                  </a:lnTo>
                  <a:lnTo>
                    <a:pt x="328" y="955"/>
                  </a:lnTo>
                  <a:lnTo>
                    <a:pt x="480" y="983"/>
                  </a:lnTo>
                  <a:lnTo>
                    <a:pt x="774" y="1074"/>
                  </a:lnTo>
                  <a:lnTo>
                    <a:pt x="829" y="1187"/>
                  </a:lnTo>
                  <a:lnTo>
                    <a:pt x="763" y="1310"/>
                  </a:lnTo>
                  <a:lnTo>
                    <a:pt x="772" y="1448"/>
                  </a:lnTo>
                  <a:lnTo>
                    <a:pt x="607" y="1484"/>
                  </a:lnTo>
                  <a:lnTo>
                    <a:pt x="586" y="1582"/>
                  </a:lnTo>
                  <a:lnTo>
                    <a:pt x="338" y="1637"/>
                  </a:lnTo>
                  <a:lnTo>
                    <a:pt x="278" y="1557"/>
                  </a:lnTo>
                  <a:lnTo>
                    <a:pt x="150" y="1600"/>
                  </a:lnTo>
                  <a:lnTo>
                    <a:pt x="174" y="1673"/>
                  </a:lnTo>
                  <a:lnTo>
                    <a:pt x="85" y="1724"/>
                  </a:lnTo>
                  <a:lnTo>
                    <a:pt x="152" y="1770"/>
                  </a:lnTo>
                  <a:lnTo>
                    <a:pt x="214" y="1850"/>
                  </a:lnTo>
                  <a:lnTo>
                    <a:pt x="169" y="1875"/>
                  </a:lnTo>
                  <a:lnTo>
                    <a:pt x="179" y="2014"/>
                  </a:lnTo>
                  <a:lnTo>
                    <a:pt x="164" y="2079"/>
                  </a:lnTo>
                  <a:lnTo>
                    <a:pt x="0" y="2115"/>
                  </a:lnTo>
                  <a:lnTo>
                    <a:pt x="26" y="2358"/>
                  </a:lnTo>
                  <a:lnTo>
                    <a:pt x="19" y="2390"/>
                  </a:lnTo>
                  <a:lnTo>
                    <a:pt x="132" y="2413"/>
                  </a:lnTo>
                  <a:lnTo>
                    <a:pt x="163" y="2452"/>
                  </a:lnTo>
                  <a:lnTo>
                    <a:pt x="252" y="2401"/>
                  </a:lnTo>
                  <a:lnTo>
                    <a:pt x="335" y="2383"/>
                  </a:lnTo>
                  <a:lnTo>
                    <a:pt x="410" y="2397"/>
                  </a:lnTo>
                  <a:lnTo>
                    <a:pt x="548" y="2491"/>
                  </a:lnTo>
                  <a:lnTo>
                    <a:pt x="805" y="2575"/>
                  </a:lnTo>
                  <a:lnTo>
                    <a:pt x="894" y="2524"/>
                  </a:lnTo>
                  <a:lnTo>
                    <a:pt x="977" y="2506"/>
                  </a:lnTo>
                  <a:lnTo>
                    <a:pt x="1038" y="2586"/>
                  </a:lnTo>
                  <a:lnTo>
                    <a:pt x="1145" y="2640"/>
                  </a:lnTo>
                  <a:lnTo>
                    <a:pt x="1288" y="2702"/>
                  </a:lnTo>
                  <a:lnTo>
                    <a:pt x="1340" y="2643"/>
                  </a:lnTo>
                  <a:lnTo>
                    <a:pt x="1347" y="2611"/>
                  </a:lnTo>
                  <a:lnTo>
                    <a:pt x="1299" y="2466"/>
                  </a:lnTo>
                  <a:lnTo>
                    <a:pt x="1328" y="2336"/>
                  </a:lnTo>
                  <a:lnTo>
                    <a:pt x="1524" y="2339"/>
                  </a:lnTo>
                  <a:lnTo>
                    <a:pt x="1500" y="2266"/>
                  </a:lnTo>
                  <a:lnTo>
                    <a:pt x="1280" y="2190"/>
                  </a:lnTo>
                  <a:lnTo>
                    <a:pt x="1294" y="2125"/>
                  </a:lnTo>
                  <a:lnTo>
                    <a:pt x="1573" y="2110"/>
                  </a:lnTo>
                  <a:lnTo>
                    <a:pt x="1693" y="2099"/>
                  </a:lnTo>
                  <a:lnTo>
                    <a:pt x="1639" y="1987"/>
                  </a:lnTo>
                  <a:lnTo>
                    <a:pt x="1546" y="1867"/>
                  </a:lnTo>
                  <a:lnTo>
                    <a:pt x="1355" y="1661"/>
                  </a:lnTo>
                  <a:lnTo>
                    <a:pt x="1438" y="1643"/>
                  </a:lnTo>
                  <a:lnTo>
                    <a:pt x="1369" y="1595"/>
                  </a:lnTo>
                  <a:lnTo>
                    <a:pt x="1426" y="1334"/>
                  </a:lnTo>
                  <a:lnTo>
                    <a:pt x="1423" y="1164"/>
                  </a:lnTo>
                  <a:lnTo>
                    <a:pt x="1338" y="1012"/>
                  </a:lnTo>
                  <a:lnTo>
                    <a:pt x="1298" y="835"/>
                  </a:lnTo>
                  <a:lnTo>
                    <a:pt x="1357" y="744"/>
                  </a:lnTo>
                  <a:lnTo>
                    <a:pt x="1279" y="558"/>
                  </a:lnTo>
                  <a:lnTo>
                    <a:pt x="1225" y="446"/>
                  </a:lnTo>
                  <a:lnTo>
                    <a:pt x="1239" y="381"/>
                  </a:lnTo>
                  <a:lnTo>
                    <a:pt x="1335" y="297"/>
                  </a:lnTo>
                  <a:lnTo>
                    <a:pt x="1333" y="128"/>
                  </a:lnTo>
                  <a:lnTo>
                    <a:pt x="1202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0" name="Freeform 301"/>
            <p:cNvSpPr>
              <a:spLocks/>
            </p:cNvSpPr>
            <p:nvPr/>
          </p:nvSpPr>
          <p:spPr bwMode="gray">
            <a:xfrm>
              <a:off x="1838" y="2093"/>
              <a:ext cx="328" cy="299"/>
            </a:xfrm>
            <a:custGeom>
              <a:avLst/>
              <a:gdLst>
                <a:gd name="T0" fmla="*/ 0 w 2092"/>
                <a:gd name="T1" fmla="*/ 0 h 1765"/>
                <a:gd name="T2" fmla="*/ 0 w 2092"/>
                <a:gd name="T3" fmla="*/ 0 h 1765"/>
                <a:gd name="T4" fmla="*/ 0 w 2092"/>
                <a:gd name="T5" fmla="*/ 0 h 1765"/>
                <a:gd name="T6" fmla="*/ 0 w 2092"/>
                <a:gd name="T7" fmla="*/ 0 h 1765"/>
                <a:gd name="T8" fmla="*/ 0 w 2092"/>
                <a:gd name="T9" fmla="*/ 0 h 1765"/>
                <a:gd name="T10" fmla="*/ 0 w 2092"/>
                <a:gd name="T11" fmla="*/ 0 h 1765"/>
                <a:gd name="T12" fmla="*/ 0 w 2092"/>
                <a:gd name="T13" fmla="*/ 0 h 1765"/>
                <a:gd name="T14" fmla="*/ 0 w 2092"/>
                <a:gd name="T15" fmla="*/ 0 h 1765"/>
                <a:gd name="T16" fmla="*/ 0 w 2092"/>
                <a:gd name="T17" fmla="*/ 0 h 1765"/>
                <a:gd name="T18" fmla="*/ 0 w 2092"/>
                <a:gd name="T19" fmla="*/ 0 h 1765"/>
                <a:gd name="T20" fmla="*/ 0 w 2092"/>
                <a:gd name="T21" fmla="*/ 0 h 1765"/>
                <a:gd name="T22" fmla="*/ 0 w 2092"/>
                <a:gd name="T23" fmla="*/ 0 h 1765"/>
                <a:gd name="T24" fmla="*/ 0 w 2092"/>
                <a:gd name="T25" fmla="*/ 0 h 1765"/>
                <a:gd name="T26" fmla="*/ 0 w 2092"/>
                <a:gd name="T27" fmla="*/ 0 h 1765"/>
                <a:gd name="T28" fmla="*/ 0 w 2092"/>
                <a:gd name="T29" fmla="*/ 0 h 1765"/>
                <a:gd name="T30" fmla="*/ 0 w 2092"/>
                <a:gd name="T31" fmla="*/ 0 h 1765"/>
                <a:gd name="T32" fmla="*/ 0 w 2092"/>
                <a:gd name="T33" fmla="*/ 0 h 1765"/>
                <a:gd name="T34" fmla="*/ 0 w 2092"/>
                <a:gd name="T35" fmla="*/ 0 h 1765"/>
                <a:gd name="T36" fmla="*/ 0 w 2092"/>
                <a:gd name="T37" fmla="*/ 0 h 1765"/>
                <a:gd name="T38" fmla="*/ 0 w 2092"/>
                <a:gd name="T39" fmla="*/ 0 h 1765"/>
                <a:gd name="T40" fmla="*/ 0 w 2092"/>
                <a:gd name="T41" fmla="*/ 0 h 1765"/>
                <a:gd name="T42" fmla="*/ 0 w 2092"/>
                <a:gd name="T43" fmla="*/ 0 h 1765"/>
                <a:gd name="T44" fmla="*/ 0 w 2092"/>
                <a:gd name="T45" fmla="*/ 0 h 1765"/>
                <a:gd name="T46" fmla="*/ 0 w 2092"/>
                <a:gd name="T47" fmla="*/ 0 h 1765"/>
                <a:gd name="T48" fmla="*/ 0 w 2092"/>
                <a:gd name="T49" fmla="*/ 0 h 1765"/>
                <a:gd name="T50" fmla="*/ 0 w 2092"/>
                <a:gd name="T51" fmla="*/ 0 h 1765"/>
                <a:gd name="T52" fmla="*/ 0 w 2092"/>
                <a:gd name="T53" fmla="*/ 0 h 1765"/>
                <a:gd name="T54" fmla="*/ 0 w 2092"/>
                <a:gd name="T55" fmla="*/ 0 h 1765"/>
                <a:gd name="T56" fmla="*/ 0 w 2092"/>
                <a:gd name="T57" fmla="*/ 0 h 1765"/>
                <a:gd name="T58" fmla="*/ 0 w 2092"/>
                <a:gd name="T59" fmla="*/ 0 h 1765"/>
                <a:gd name="T60" fmla="*/ 0 w 2092"/>
                <a:gd name="T61" fmla="*/ 0 h 1765"/>
                <a:gd name="T62" fmla="*/ 0 w 2092"/>
                <a:gd name="T63" fmla="*/ 0 h 1765"/>
                <a:gd name="T64" fmla="*/ 0 w 2092"/>
                <a:gd name="T65" fmla="*/ 0 h 1765"/>
                <a:gd name="T66" fmla="*/ 0 w 2092"/>
                <a:gd name="T67" fmla="*/ 0 h 1765"/>
                <a:gd name="T68" fmla="*/ 0 w 2092"/>
                <a:gd name="T69" fmla="*/ 0 h 1765"/>
                <a:gd name="T70" fmla="*/ 0 w 2092"/>
                <a:gd name="T71" fmla="*/ 0 h 1765"/>
                <a:gd name="T72" fmla="*/ 0 w 2092"/>
                <a:gd name="T73" fmla="*/ 0 h 1765"/>
                <a:gd name="T74" fmla="*/ 0 w 2092"/>
                <a:gd name="T75" fmla="*/ 0 h 1765"/>
                <a:gd name="T76" fmla="*/ 0 w 2092"/>
                <a:gd name="T77" fmla="*/ 0 h 1765"/>
                <a:gd name="T78" fmla="*/ 0 w 2092"/>
                <a:gd name="T79" fmla="*/ 0 h 1765"/>
                <a:gd name="T80" fmla="*/ 0 w 2092"/>
                <a:gd name="T81" fmla="*/ 0 h 1765"/>
                <a:gd name="T82" fmla="*/ 0 w 2092"/>
                <a:gd name="T83" fmla="*/ 0 h 1765"/>
                <a:gd name="T84" fmla="*/ 0 w 2092"/>
                <a:gd name="T85" fmla="*/ 0 h 1765"/>
                <a:gd name="T86" fmla="*/ 0 w 2092"/>
                <a:gd name="T87" fmla="*/ 0 h 1765"/>
                <a:gd name="T88" fmla="*/ 0 w 2092"/>
                <a:gd name="T89" fmla="*/ 0 h 1765"/>
                <a:gd name="T90" fmla="*/ 0 w 2092"/>
                <a:gd name="T91" fmla="*/ 0 h 1765"/>
                <a:gd name="T92" fmla="*/ 0 w 2092"/>
                <a:gd name="T93" fmla="*/ 0 h 1765"/>
                <a:gd name="T94" fmla="*/ 0 w 2092"/>
                <a:gd name="T95" fmla="*/ 0 h 1765"/>
                <a:gd name="T96" fmla="*/ 0 w 2092"/>
                <a:gd name="T97" fmla="*/ 0 h 1765"/>
                <a:gd name="T98" fmla="*/ 0 w 2092"/>
                <a:gd name="T99" fmla="*/ 0 h 1765"/>
                <a:gd name="T100" fmla="*/ 0 w 2092"/>
                <a:gd name="T101" fmla="*/ 0 h 1765"/>
                <a:gd name="T102" fmla="*/ 0 w 2092"/>
                <a:gd name="T103" fmla="*/ 0 h 1765"/>
                <a:gd name="T104" fmla="*/ 0 w 2092"/>
                <a:gd name="T105" fmla="*/ 0 h 1765"/>
                <a:gd name="T106" fmla="*/ 0 w 2092"/>
                <a:gd name="T107" fmla="*/ 0 h 1765"/>
                <a:gd name="T108" fmla="*/ 0 w 2092"/>
                <a:gd name="T109" fmla="*/ 0 h 1765"/>
                <a:gd name="T110" fmla="*/ 0 w 2092"/>
                <a:gd name="T111" fmla="*/ 0 h 1765"/>
                <a:gd name="T112" fmla="*/ 0 w 2092"/>
                <a:gd name="T113" fmla="*/ 0 h 1765"/>
                <a:gd name="T114" fmla="*/ 0 w 2092"/>
                <a:gd name="T115" fmla="*/ 0 h 176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092"/>
                <a:gd name="T175" fmla="*/ 0 h 1765"/>
                <a:gd name="T176" fmla="*/ 2092 w 2092"/>
                <a:gd name="T177" fmla="*/ 1765 h 176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092" h="1765">
                  <a:moveTo>
                    <a:pt x="472" y="660"/>
                  </a:moveTo>
                  <a:lnTo>
                    <a:pt x="292" y="762"/>
                  </a:lnTo>
                  <a:lnTo>
                    <a:pt x="0" y="842"/>
                  </a:lnTo>
                  <a:lnTo>
                    <a:pt x="191" y="1048"/>
                  </a:lnTo>
                  <a:lnTo>
                    <a:pt x="284" y="1168"/>
                  </a:lnTo>
                  <a:lnTo>
                    <a:pt x="338" y="1280"/>
                  </a:lnTo>
                  <a:lnTo>
                    <a:pt x="421" y="1262"/>
                  </a:lnTo>
                  <a:lnTo>
                    <a:pt x="619" y="1436"/>
                  </a:lnTo>
                  <a:lnTo>
                    <a:pt x="839" y="1512"/>
                  </a:lnTo>
                  <a:lnTo>
                    <a:pt x="973" y="1436"/>
                  </a:lnTo>
                  <a:lnTo>
                    <a:pt x="1296" y="1395"/>
                  </a:lnTo>
                  <a:lnTo>
                    <a:pt x="1487" y="1602"/>
                  </a:lnTo>
                  <a:lnTo>
                    <a:pt x="1699" y="1711"/>
                  </a:lnTo>
                  <a:lnTo>
                    <a:pt x="1857" y="1707"/>
                  </a:lnTo>
                  <a:lnTo>
                    <a:pt x="1806" y="1765"/>
                  </a:lnTo>
                  <a:lnTo>
                    <a:pt x="1992" y="1631"/>
                  </a:lnTo>
                  <a:lnTo>
                    <a:pt x="2089" y="1547"/>
                  </a:lnTo>
                  <a:lnTo>
                    <a:pt x="2056" y="1337"/>
                  </a:lnTo>
                  <a:lnTo>
                    <a:pt x="1928" y="1380"/>
                  </a:lnTo>
                  <a:lnTo>
                    <a:pt x="1746" y="1311"/>
                  </a:lnTo>
                  <a:lnTo>
                    <a:pt x="1706" y="1134"/>
                  </a:lnTo>
                  <a:lnTo>
                    <a:pt x="1781" y="1148"/>
                  </a:lnTo>
                  <a:lnTo>
                    <a:pt x="1779" y="979"/>
                  </a:lnTo>
                  <a:lnTo>
                    <a:pt x="1899" y="967"/>
                  </a:lnTo>
                  <a:lnTo>
                    <a:pt x="1890" y="830"/>
                  </a:lnTo>
                  <a:lnTo>
                    <a:pt x="2092" y="801"/>
                  </a:lnTo>
                  <a:lnTo>
                    <a:pt x="2045" y="655"/>
                  </a:lnTo>
                  <a:lnTo>
                    <a:pt x="2014" y="615"/>
                  </a:lnTo>
                  <a:lnTo>
                    <a:pt x="1953" y="536"/>
                  </a:lnTo>
                  <a:lnTo>
                    <a:pt x="1946" y="568"/>
                  </a:lnTo>
                  <a:lnTo>
                    <a:pt x="1901" y="594"/>
                  </a:lnTo>
                  <a:lnTo>
                    <a:pt x="1863" y="586"/>
                  </a:lnTo>
                  <a:lnTo>
                    <a:pt x="1688" y="485"/>
                  </a:lnTo>
                  <a:lnTo>
                    <a:pt x="1651" y="478"/>
                  </a:lnTo>
                  <a:lnTo>
                    <a:pt x="1582" y="430"/>
                  </a:lnTo>
                  <a:lnTo>
                    <a:pt x="1493" y="482"/>
                  </a:lnTo>
                  <a:lnTo>
                    <a:pt x="1476" y="377"/>
                  </a:lnTo>
                  <a:lnTo>
                    <a:pt x="1543" y="253"/>
                  </a:lnTo>
                  <a:lnTo>
                    <a:pt x="1676" y="176"/>
                  </a:lnTo>
                  <a:lnTo>
                    <a:pt x="1715" y="185"/>
                  </a:lnTo>
                  <a:lnTo>
                    <a:pt x="1766" y="126"/>
                  </a:lnTo>
                  <a:lnTo>
                    <a:pt x="1780" y="61"/>
                  </a:lnTo>
                  <a:lnTo>
                    <a:pt x="1697" y="79"/>
                  </a:lnTo>
                  <a:lnTo>
                    <a:pt x="1509" y="43"/>
                  </a:lnTo>
                  <a:lnTo>
                    <a:pt x="1478" y="3"/>
                  </a:lnTo>
                  <a:lnTo>
                    <a:pt x="1426" y="61"/>
                  </a:lnTo>
                  <a:lnTo>
                    <a:pt x="1350" y="47"/>
                  </a:lnTo>
                  <a:lnTo>
                    <a:pt x="1313" y="40"/>
                  </a:lnTo>
                  <a:lnTo>
                    <a:pt x="1231" y="58"/>
                  </a:lnTo>
                  <a:lnTo>
                    <a:pt x="1162" y="11"/>
                  </a:lnTo>
                  <a:lnTo>
                    <a:pt x="1079" y="29"/>
                  </a:lnTo>
                  <a:lnTo>
                    <a:pt x="1028" y="86"/>
                  </a:lnTo>
                  <a:lnTo>
                    <a:pt x="1005" y="15"/>
                  </a:lnTo>
                  <a:lnTo>
                    <a:pt x="929" y="0"/>
                  </a:lnTo>
                  <a:lnTo>
                    <a:pt x="1047" y="363"/>
                  </a:lnTo>
                  <a:lnTo>
                    <a:pt x="816" y="522"/>
                  </a:lnTo>
                  <a:lnTo>
                    <a:pt x="576" y="544"/>
                  </a:lnTo>
                  <a:lnTo>
                    <a:pt x="472" y="6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1" name="Freeform 302"/>
            <p:cNvSpPr>
              <a:spLocks/>
            </p:cNvSpPr>
            <p:nvPr/>
          </p:nvSpPr>
          <p:spPr bwMode="gray">
            <a:xfrm>
              <a:off x="1838" y="2093"/>
              <a:ext cx="328" cy="299"/>
            </a:xfrm>
            <a:custGeom>
              <a:avLst/>
              <a:gdLst>
                <a:gd name="T0" fmla="*/ 0 w 2092"/>
                <a:gd name="T1" fmla="*/ 0 h 1765"/>
                <a:gd name="T2" fmla="*/ 0 w 2092"/>
                <a:gd name="T3" fmla="*/ 0 h 1765"/>
                <a:gd name="T4" fmla="*/ 0 w 2092"/>
                <a:gd name="T5" fmla="*/ 0 h 1765"/>
                <a:gd name="T6" fmla="*/ 0 w 2092"/>
                <a:gd name="T7" fmla="*/ 0 h 1765"/>
                <a:gd name="T8" fmla="*/ 0 w 2092"/>
                <a:gd name="T9" fmla="*/ 0 h 1765"/>
                <a:gd name="T10" fmla="*/ 0 w 2092"/>
                <a:gd name="T11" fmla="*/ 0 h 1765"/>
                <a:gd name="T12" fmla="*/ 0 w 2092"/>
                <a:gd name="T13" fmla="*/ 0 h 1765"/>
                <a:gd name="T14" fmla="*/ 0 w 2092"/>
                <a:gd name="T15" fmla="*/ 0 h 1765"/>
                <a:gd name="T16" fmla="*/ 0 w 2092"/>
                <a:gd name="T17" fmla="*/ 0 h 1765"/>
                <a:gd name="T18" fmla="*/ 0 w 2092"/>
                <a:gd name="T19" fmla="*/ 0 h 1765"/>
                <a:gd name="T20" fmla="*/ 0 w 2092"/>
                <a:gd name="T21" fmla="*/ 0 h 1765"/>
                <a:gd name="T22" fmla="*/ 0 w 2092"/>
                <a:gd name="T23" fmla="*/ 0 h 1765"/>
                <a:gd name="T24" fmla="*/ 0 w 2092"/>
                <a:gd name="T25" fmla="*/ 0 h 1765"/>
                <a:gd name="T26" fmla="*/ 0 w 2092"/>
                <a:gd name="T27" fmla="*/ 0 h 1765"/>
                <a:gd name="T28" fmla="*/ 0 w 2092"/>
                <a:gd name="T29" fmla="*/ 0 h 1765"/>
                <a:gd name="T30" fmla="*/ 0 w 2092"/>
                <a:gd name="T31" fmla="*/ 0 h 1765"/>
                <a:gd name="T32" fmla="*/ 0 w 2092"/>
                <a:gd name="T33" fmla="*/ 0 h 1765"/>
                <a:gd name="T34" fmla="*/ 0 w 2092"/>
                <a:gd name="T35" fmla="*/ 0 h 1765"/>
                <a:gd name="T36" fmla="*/ 0 w 2092"/>
                <a:gd name="T37" fmla="*/ 0 h 1765"/>
                <a:gd name="T38" fmla="*/ 0 w 2092"/>
                <a:gd name="T39" fmla="*/ 0 h 1765"/>
                <a:gd name="T40" fmla="*/ 0 w 2092"/>
                <a:gd name="T41" fmla="*/ 0 h 1765"/>
                <a:gd name="T42" fmla="*/ 0 w 2092"/>
                <a:gd name="T43" fmla="*/ 0 h 1765"/>
                <a:gd name="T44" fmla="*/ 0 w 2092"/>
                <a:gd name="T45" fmla="*/ 0 h 1765"/>
                <a:gd name="T46" fmla="*/ 0 w 2092"/>
                <a:gd name="T47" fmla="*/ 0 h 1765"/>
                <a:gd name="T48" fmla="*/ 0 w 2092"/>
                <a:gd name="T49" fmla="*/ 0 h 1765"/>
                <a:gd name="T50" fmla="*/ 0 w 2092"/>
                <a:gd name="T51" fmla="*/ 0 h 1765"/>
                <a:gd name="T52" fmla="*/ 0 w 2092"/>
                <a:gd name="T53" fmla="*/ 0 h 1765"/>
                <a:gd name="T54" fmla="*/ 0 w 2092"/>
                <a:gd name="T55" fmla="*/ 0 h 1765"/>
                <a:gd name="T56" fmla="*/ 0 w 2092"/>
                <a:gd name="T57" fmla="*/ 0 h 1765"/>
                <a:gd name="T58" fmla="*/ 0 w 2092"/>
                <a:gd name="T59" fmla="*/ 0 h 1765"/>
                <a:gd name="T60" fmla="*/ 0 w 2092"/>
                <a:gd name="T61" fmla="*/ 0 h 1765"/>
                <a:gd name="T62" fmla="*/ 0 w 2092"/>
                <a:gd name="T63" fmla="*/ 0 h 1765"/>
                <a:gd name="T64" fmla="*/ 0 w 2092"/>
                <a:gd name="T65" fmla="*/ 0 h 1765"/>
                <a:gd name="T66" fmla="*/ 0 w 2092"/>
                <a:gd name="T67" fmla="*/ 0 h 1765"/>
                <a:gd name="T68" fmla="*/ 0 w 2092"/>
                <a:gd name="T69" fmla="*/ 0 h 1765"/>
                <a:gd name="T70" fmla="*/ 0 w 2092"/>
                <a:gd name="T71" fmla="*/ 0 h 1765"/>
                <a:gd name="T72" fmla="*/ 0 w 2092"/>
                <a:gd name="T73" fmla="*/ 0 h 1765"/>
                <a:gd name="T74" fmla="*/ 0 w 2092"/>
                <a:gd name="T75" fmla="*/ 0 h 1765"/>
                <a:gd name="T76" fmla="*/ 0 w 2092"/>
                <a:gd name="T77" fmla="*/ 0 h 1765"/>
                <a:gd name="T78" fmla="*/ 0 w 2092"/>
                <a:gd name="T79" fmla="*/ 0 h 1765"/>
                <a:gd name="T80" fmla="*/ 0 w 2092"/>
                <a:gd name="T81" fmla="*/ 0 h 1765"/>
                <a:gd name="T82" fmla="*/ 0 w 2092"/>
                <a:gd name="T83" fmla="*/ 0 h 1765"/>
                <a:gd name="T84" fmla="*/ 0 w 2092"/>
                <a:gd name="T85" fmla="*/ 0 h 1765"/>
                <a:gd name="T86" fmla="*/ 0 w 2092"/>
                <a:gd name="T87" fmla="*/ 0 h 1765"/>
                <a:gd name="T88" fmla="*/ 0 w 2092"/>
                <a:gd name="T89" fmla="*/ 0 h 1765"/>
                <a:gd name="T90" fmla="*/ 0 w 2092"/>
                <a:gd name="T91" fmla="*/ 0 h 1765"/>
                <a:gd name="T92" fmla="*/ 0 w 2092"/>
                <a:gd name="T93" fmla="*/ 0 h 1765"/>
                <a:gd name="T94" fmla="*/ 0 w 2092"/>
                <a:gd name="T95" fmla="*/ 0 h 1765"/>
                <a:gd name="T96" fmla="*/ 0 w 2092"/>
                <a:gd name="T97" fmla="*/ 0 h 1765"/>
                <a:gd name="T98" fmla="*/ 0 w 2092"/>
                <a:gd name="T99" fmla="*/ 0 h 1765"/>
                <a:gd name="T100" fmla="*/ 0 w 2092"/>
                <a:gd name="T101" fmla="*/ 0 h 1765"/>
                <a:gd name="T102" fmla="*/ 0 w 2092"/>
                <a:gd name="T103" fmla="*/ 0 h 1765"/>
                <a:gd name="T104" fmla="*/ 0 w 2092"/>
                <a:gd name="T105" fmla="*/ 0 h 1765"/>
                <a:gd name="T106" fmla="*/ 0 w 2092"/>
                <a:gd name="T107" fmla="*/ 0 h 1765"/>
                <a:gd name="T108" fmla="*/ 0 w 2092"/>
                <a:gd name="T109" fmla="*/ 0 h 1765"/>
                <a:gd name="T110" fmla="*/ 0 w 2092"/>
                <a:gd name="T111" fmla="*/ 0 h 1765"/>
                <a:gd name="T112" fmla="*/ 0 w 2092"/>
                <a:gd name="T113" fmla="*/ 0 h 1765"/>
                <a:gd name="T114" fmla="*/ 0 w 2092"/>
                <a:gd name="T115" fmla="*/ 0 h 1765"/>
                <a:gd name="T116" fmla="*/ 0 w 2092"/>
                <a:gd name="T117" fmla="*/ 0 h 1765"/>
                <a:gd name="T118" fmla="*/ 0 w 2092"/>
                <a:gd name="T119" fmla="*/ 0 h 1765"/>
                <a:gd name="T120" fmla="*/ 0 w 2092"/>
                <a:gd name="T121" fmla="*/ 0 h 176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92"/>
                <a:gd name="T184" fmla="*/ 0 h 1765"/>
                <a:gd name="T185" fmla="*/ 2092 w 2092"/>
                <a:gd name="T186" fmla="*/ 1765 h 176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92" h="1765">
                  <a:moveTo>
                    <a:pt x="472" y="660"/>
                  </a:moveTo>
                  <a:lnTo>
                    <a:pt x="292" y="762"/>
                  </a:lnTo>
                  <a:lnTo>
                    <a:pt x="0" y="842"/>
                  </a:lnTo>
                  <a:lnTo>
                    <a:pt x="191" y="1048"/>
                  </a:lnTo>
                  <a:lnTo>
                    <a:pt x="284" y="1168"/>
                  </a:lnTo>
                  <a:lnTo>
                    <a:pt x="338" y="1280"/>
                  </a:lnTo>
                  <a:lnTo>
                    <a:pt x="421" y="1262"/>
                  </a:lnTo>
                  <a:lnTo>
                    <a:pt x="619" y="1436"/>
                  </a:lnTo>
                  <a:lnTo>
                    <a:pt x="839" y="1512"/>
                  </a:lnTo>
                  <a:lnTo>
                    <a:pt x="973" y="1436"/>
                  </a:lnTo>
                  <a:lnTo>
                    <a:pt x="1296" y="1395"/>
                  </a:lnTo>
                  <a:lnTo>
                    <a:pt x="1487" y="1602"/>
                  </a:lnTo>
                  <a:lnTo>
                    <a:pt x="1699" y="1711"/>
                  </a:lnTo>
                  <a:lnTo>
                    <a:pt x="1857" y="1707"/>
                  </a:lnTo>
                  <a:lnTo>
                    <a:pt x="1806" y="1765"/>
                  </a:lnTo>
                  <a:lnTo>
                    <a:pt x="1992" y="1631"/>
                  </a:lnTo>
                  <a:lnTo>
                    <a:pt x="2089" y="1547"/>
                  </a:lnTo>
                  <a:lnTo>
                    <a:pt x="2056" y="1337"/>
                  </a:lnTo>
                  <a:lnTo>
                    <a:pt x="1928" y="1380"/>
                  </a:lnTo>
                  <a:lnTo>
                    <a:pt x="1746" y="1311"/>
                  </a:lnTo>
                  <a:lnTo>
                    <a:pt x="1706" y="1134"/>
                  </a:lnTo>
                  <a:lnTo>
                    <a:pt x="1781" y="1148"/>
                  </a:lnTo>
                  <a:lnTo>
                    <a:pt x="1779" y="979"/>
                  </a:lnTo>
                  <a:lnTo>
                    <a:pt x="1899" y="967"/>
                  </a:lnTo>
                  <a:lnTo>
                    <a:pt x="1890" y="830"/>
                  </a:lnTo>
                  <a:lnTo>
                    <a:pt x="2092" y="801"/>
                  </a:lnTo>
                  <a:lnTo>
                    <a:pt x="2045" y="655"/>
                  </a:lnTo>
                  <a:lnTo>
                    <a:pt x="2014" y="615"/>
                  </a:lnTo>
                  <a:lnTo>
                    <a:pt x="1953" y="536"/>
                  </a:lnTo>
                  <a:lnTo>
                    <a:pt x="1946" y="568"/>
                  </a:lnTo>
                  <a:lnTo>
                    <a:pt x="1901" y="594"/>
                  </a:lnTo>
                  <a:lnTo>
                    <a:pt x="1863" y="586"/>
                  </a:lnTo>
                  <a:lnTo>
                    <a:pt x="1688" y="485"/>
                  </a:lnTo>
                  <a:lnTo>
                    <a:pt x="1651" y="478"/>
                  </a:lnTo>
                  <a:lnTo>
                    <a:pt x="1582" y="430"/>
                  </a:lnTo>
                  <a:lnTo>
                    <a:pt x="1493" y="482"/>
                  </a:lnTo>
                  <a:lnTo>
                    <a:pt x="1476" y="377"/>
                  </a:lnTo>
                  <a:lnTo>
                    <a:pt x="1543" y="253"/>
                  </a:lnTo>
                  <a:lnTo>
                    <a:pt x="1676" y="176"/>
                  </a:lnTo>
                  <a:lnTo>
                    <a:pt x="1715" y="185"/>
                  </a:lnTo>
                  <a:lnTo>
                    <a:pt x="1766" y="126"/>
                  </a:lnTo>
                  <a:lnTo>
                    <a:pt x="1780" y="61"/>
                  </a:lnTo>
                  <a:lnTo>
                    <a:pt x="1697" y="79"/>
                  </a:lnTo>
                  <a:lnTo>
                    <a:pt x="1509" y="43"/>
                  </a:lnTo>
                  <a:lnTo>
                    <a:pt x="1478" y="3"/>
                  </a:lnTo>
                  <a:lnTo>
                    <a:pt x="1426" y="61"/>
                  </a:lnTo>
                  <a:lnTo>
                    <a:pt x="1350" y="47"/>
                  </a:lnTo>
                  <a:lnTo>
                    <a:pt x="1313" y="40"/>
                  </a:lnTo>
                  <a:lnTo>
                    <a:pt x="1231" y="58"/>
                  </a:lnTo>
                  <a:lnTo>
                    <a:pt x="1162" y="11"/>
                  </a:lnTo>
                  <a:lnTo>
                    <a:pt x="1079" y="29"/>
                  </a:lnTo>
                  <a:lnTo>
                    <a:pt x="1028" y="86"/>
                  </a:lnTo>
                  <a:lnTo>
                    <a:pt x="1005" y="15"/>
                  </a:lnTo>
                  <a:lnTo>
                    <a:pt x="929" y="0"/>
                  </a:lnTo>
                  <a:lnTo>
                    <a:pt x="1047" y="363"/>
                  </a:lnTo>
                  <a:lnTo>
                    <a:pt x="816" y="522"/>
                  </a:lnTo>
                  <a:lnTo>
                    <a:pt x="576" y="544"/>
                  </a:lnTo>
                  <a:lnTo>
                    <a:pt x="472" y="66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2" name="Freeform 303"/>
            <p:cNvSpPr>
              <a:spLocks/>
            </p:cNvSpPr>
            <p:nvPr/>
          </p:nvSpPr>
          <p:spPr bwMode="gray">
            <a:xfrm>
              <a:off x="2069" y="1960"/>
              <a:ext cx="341" cy="238"/>
            </a:xfrm>
            <a:custGeom>
              <a:avLst/>
              <a:gdLst>
                <a:gd name="T0" fmla="*/ 0 w 2169"/>
                <a:gd name="T1" fmla="*/ 0 h 1408"/>
                <a:gd name="T2" fmla="*/ 0 w 2169"/>
                <a:gd name="T3" fmla="*/ 0 h 1408"/>
                <a:gd name="T4" fmla="*/ 0 w 2169"/>
                <a:gd name="T5" fmla="*/ 0 h 1408"/>
                <a:gd name="T6" fmla="*/ 0 w 2169"/>
                <a:gd name="T7" fmla="*/ 0 h 1408"/>
                <a:gd name="T8" fmla="*/ 0 w 2169"/>
                <a:gd name="T9" fmla="*/ 0 h 1408"/>
                <a:gd name="T10" fmla="*/ 0 w 2169"/>
                <a:gd name="T11" fmla="*/ 0 h 1408"/>
                <a:gd name="T12" fmla="*/ 0 w 2169"/>
                <a:gd name="T13" fmla="*/ 0 h 1408"/>
                <a:gd name="T14" fmla="*/ 0 w 2169"/>
                <a:gd name="T15" fmla="*/ 0 h 1408"/>
                <a:gd name="T16" fmla="*/ 0 w 2169"/>
                <a:gd name="T17" fmla="*/ 0 h 1408"/>
                <a:gd name="T18" fmla="*/ 0 w 2169"/>
                <a:gd name="T19" fmla="*/ 0 h 1408"/>
                <a:gd name="T20" fmla="*/ 0 w 2169"/>
                <a:gd name="T21" fmla="*/ 0 h 1408"/>
                <a:gd name="T22" fmla="*/ 0 w 2169"/>
                <a:gd name="T23" fmla="*/ 0 h 1408"/>
                <a:gd name="T24" fmla="*/ 0 w 2169"/>
                <a:gd name="T25" fmla="*/ 0 h 1408"/>
                <a:gd name="T26" fmla="*/ 0 w 2169"/>
                <a:gd name="T27" fmla="*/ 0 h 1408"/>
                <a:gd name="T28" fmla="*/ 0 w 2169"/>
                <a:gd name="T29" fmla="*/ 0 h 1408"/>
                <a:gd name="T30" fmla="*/ 0 w 2169"/>
                <a:gd name="T31" fmla="*/ 0 h 1408"/>
                <a:gd name="T32" fmla="*/ 0 w 2169"/>
                <a:gd name="T33" fmla="*/ 0 h 1408"/>
                <a:gd name="T34" fmla="*/ 0 w 2169"/>
                <a:gd name="T35" fmla="*/ 0 h 1408"/>
                <a:gd name="T36" fmla="*/ 0 w 2169"/>
                <a:gd name="T37" fmla="*/ 0 h 1408"/>
                <a:gd name="T38" fmla="*/ 0 w 2169"/>
                <a:gd name="T39" fmla="*/ 0 h 1408"/>
                <a:gd name="T40" fmla="*/ 0 w 2169"/>
                <a:gd name="T41" fmla="*/ 0 h 1408"/>
                <a:gd name="T42" fmla="*/ 0 w 2169"/>
                <a:gd name="T43" fmla="*/ 0 h 1408"/>
                <a:gd name="T44" fmla="*/ 0 w 2169"/>
                <a:gd name="T45" fmla="*/ 0 h 1408"/>
                <a:gd name="T46" fmla="*/ 0 w 2169"/>
                <a:gd name="T47" fmla="*/ 0 h 1408"/>
                <a:gd name="T48" fmla="*/ 0 w 2169"/>
                <a:gd name="T49" fmla="*/ 0 h 1408"/>
                <a:gd name="T50" fmla="*/ 0 w 2169"/>
                <a:gd name="T51" fmla="*/ 0 h 1408"/>
                <a:gd name="T52" fmla="*/ 0 w 2169"/>
                <a:gd name="T53" fmla="*/ 0 h 1408"/>
                <a:gd name="T54" fmla="*/ 0 w 2169"/>
                <a:gd name="T55" fmla="*/ 0 h 1408"/>
                <a:gd name="T56" fmla="*/ 0 w 2169"/>
                <a:gd name="T57" fmla="*/ 0 h 1408"/>
                <a:gd name="T58" fmla="*/ 0 w 2169"/>
                <a:gd name="T59" fmla="*/ 0 h 1408"/>
                <a:gd name="T60" fmla="*/ 0 w 2169"/>
                <a:gd name="T61" fmla="*/ 0 h 1408"/>
                <a:gd name="T62" fmla="*/ 0 w 2169"/>
                <a:gd name="T63" fmla="*/ 0 h 1408"/>
                <a:gd name="T64" fmla="*/ 0 w 2169"/>
                <a:gd name="T65" fmla="*/ 0 h 1408"/>
                <a:gd name="T66" fmla="*/ 0 w 2169"/>
                <a:gd name="T67" fmla="*/ 0 h 1408"/>
                <a:gd name="T68" fmla="*/ 0 w 2169"/>
                <a:gd name="T69" fmla="*/ 0 h 1408"/>
                <a:gd name="T70" fmla="*/ 0 w 2169"/>
                <a:gd name="T71" fmla="*/ 0 h 1408"/>
                <a:gd name="T72" fmla="*/ 0 w 2169"/>
                <a:gd name="T73" fmla="*/ 0 h 1408"/>
                <a:gd name="T74" fmla="*/ 0 w 2169"/>
                <a:gd name="T75" fmla="*/ 0 h 1408"/>
                <a:gd name="T76" fmla="*/ 0 w 2169"/>
                <a:gd name="T77" fmla="*/ 0 h 1408"/>
                <a:gd name="T78" fmla="*/ 0 w 2169"/>
                <a:gd name="T79" fmla="*/ 0 h 1408"/>
                <a:gd name="T80" fmla="*/ 0 w 2169"/>
                <a:gd name="T81" fmla="*/ 0 h 1408"/>
                <a:gd name="T82" fmla="*/ 0 w 2169"/>
                <a:gd name="T83" fmla="*/ 0 h 1408"/>
                <a:gd name="T84" fmla="*/ 0 w 2169"/>
                <a:gd name="T85" fmla="*/ 0 h 1408"/>
                <a:gd name="T86" fmla="*/ 0 w 2169"/>
                <a:gd name="T87" fmla="*/ 0 h 1408"/>
                <a:gd name="T88" fmla="*/ 0 w 2169"/>
                <a:gd name="T89" fmla="*/ 0 h 1408"/>
                <a:gd name="T90" fmla="*/ 0 w 2169"/>
                <a:gd name="T91" fmla="*/ 0 h 1408"/>
                <a:gd name="T92" fmla="*/ 0 w 2169"/>
                <a:gd name="T93" fmla="*/ 0 h 1408"/>
                <a:gd name="T94" fmla="*/ 0 w 2169"/>
                <a:gd name="T95" fmla="*/ 0 h 1408"/>
                <a:gd name="T96" fmla="*/ 0 w 2169"/>
                <a:gd name="T97" fmla="*/ 0 h 1408"/>
                <a:gd name="T98" fmla="*/ 0 w 2169"/>
                <a:gd name="T99" fmla="*/ 0 h 1408"/>
                <a:gd name="T100" fmla="*/ 0 w 2169"/>
                <a:gd name="T101" fmla="*/ 0 h 1408"/>
                <a:gd name="T102" fmla="*/ 0 w 2169"/>
                <a:gd name="T103" fmla="*/ 0 h 1408"/>
                <a:gd name="T104" fmla="*/ 0 w 2169"/>
                <a:gd name="T105" fmla="*/ 0 h 1408"/>
                <a:gd name="T106" fmla="*/ 0 w 2169"/>
                <a:gd name="T107" fmla="*/ 0 h 1408"/>
                <a:gd name="T108" fmla="*/ 0 w 2169"/>
                <a:gd name="T109" fmla="*/ 0 h 1408"/>
                <a:gd name="T110" fmla="*/ 0 w 2169"/>
                <a:gd name="T111" fmla="*/ 0 h 1408"/>
                <a:gd name="T112" fmla="*/ 0 w 2169"/>
                <a:gd name="T113" fmla="*/ 0 h 1408"/>
                <a:gd name="T114" fmla="*/ 0 w 2169"/>
                <a:gd name="T115" fmla="*/ 0 h 1408"/>
                <a:gd name="T116" fmla="*/ 0 w 2169"/>
                <a:gd name="T117" fmla="*/ 0 h 1408"/>
                <a:gd name="T118" fmla="*/ 0 w 2169"/>
                <a:gd name="T119" fmla="*/ 0 h 1408"/>
                <a:gd name="T120" fmla="*/ 0 w 2169"/>
                <a:gd name="T121" fmla="*/ 0 h 1408"/>
                <a:gd name="T122" fmla="*/ 0 w 2169"/>
                <a:gd name="T123" fmla="*/ 0 h 1408"/>
                <a:gd name="T124" fmla="*/ 0 w 2169"/>
                <a:gd name="T125" fmla="*/ 0 h 14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69"/>
                <a:gd name="T190" fmla="*/ 0 h 1408"/>
                <a:gd name="T191" fmla="*/ 2169 w 2169"/>
                <a:gd name="T192" fmla="*/ 1408 h 14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69" h="1408">
                  <a:moveTo>
                    <a:pt x="2" y="792"/>
                  </a:moveTo>
                  <a:lnTo>
                    <a:pt x="33" y="832"/>
                  </a:lnTo>
                  <a:lnTo>
                    <a:pt x="184" y="861"/>
                  </a:lnTo>
                  <a:lnTo>
                    <a:pt x="304" y="850"/>
                  </a:lnTo>
                  <a:lnTo>
                    <a:pt x="290" y="915"/>
                  </a:lnTo>
                  <a:lnTo>
                    <a:pt x="200" y="965"/>
                  </a:lnTo>
                  <a:lnTo>
                    <a:pt x="67" y="1042"/>
                  </a:lnTo>
                  <a:lnTo>
                    <a:pt x="0" y="1166"/>
                  </a:lnTo>
                  <a:lnTo>
                    <a:pt x="17" y="1271"/>
                  </a:lnTo>
                  <a:lnTo>
                    <a:pt x="106" y="1219"/>
                  </a:lnTo>
                  <a:lnTo>
                    <a:pt x="137" y="1260"/>
                  </a:lnTo>
                  <a:lnTo>
                    <a:pt x="212" y="1274"/>
                  </a:lnTo>
                  <a:lnTo>
                    <a:pt x="380" y="1408"/>
                  </a:lnTo>
                  <a:lnTo>
                    <a:pt x="470" y="1357"/>
                  </a:lnTo>
                  <a:lnTo>
                    <a:pt x="522" y="1299"/>
                  </a:lnTo>
                  <a:lnTo>
                    <a:pt x="529" y="1267"/>
                  </a:lnTo>
                  <a:lnTo>
                    <a:pt x="505" y="1194"/>
                  </a:lnTo>
                  <a:lnTo>
                    <a:pt x="543" y="1201"/>
                  </a:lnTo>
                  <a:lnTo>
                    <a:pt x="632" y="1151"/>
                  </a:lnTo>
                  <a:lnTo>
                    <a:pt x="738" y="1205"/>
                  </a:lnTo>
                  <a:lnTo>
                    <a:pt x="731" y="1238"/>
                  </a:lnTo>
                  <a:lnTo>
                    <a:pt x="793" y="1317"/>
                  </a:lnTo>
                  <a:lnTo>
                    <a:pt x="913" y="1306"/>
                  </a:lnTo>
                  <a:lnTo>
                    <a:pt x="996" y="1288"/>
                  </a:lnTo>
                  <a:lnTo>
                    <a:pt x="1002" y="1256"/>
                  </a:lnTo>
                  <a:lnTo>
                    <a:pt x="1130" y="1211"/>
                  </a:lnTo>
                  <a:lnTo>
                    <a:pt x="1243" y="1233"/>
                  </a:lnTo>
                  <a:lnTo>
                    <a:pt x="1295" y="1175"/>
                  </a:lnTo>
                  <a:lnTo>
                    <a:pt x="1302" y="1142"/>
                  </a:lnTo>
                  <a:lnTo>
                    <a:pt x="1309" y="1110"/>
                  </a:lnTo>
                  <a:lnTo>
                    <a:pt x="1271" y="1103"/>
                  </a:lnTo>
                  <a:lnTo>
                    <a:pt x="1309" y="1110"/>
                  </a:lnTo>
                  <a:lnTo>
                    <a:pt x="1316" y="1078"/>
                  </a:lnTo>
                  <a:lnTo>
                    <a:pt x="1279" y="1071"/>
                  </a:lnTo>
                  <a:lnTo>
                    <a:pt x="1286" y="1037"/>
                  </a:lnTo>
                  <a:lnTo>
                    <a:pt x="1323" y="1044"/>
                  </a:lnTo>
                  <a:lnTo>
                    <a:pt x="1330" y="1012"/>
                  </a:lnTo>
                  <a:lnTo>
                    <a:pt x="1337" y="980"/>
                  </a:lnTo>
                  <a:lnTo>
                    <a:pt x="1344" y="947"/>
                  </a:lnTo>
                  <a:lnTo>
                    <a:pt x="1351" y="914"/>
                  </a:lnTo>
                  <a:lnTo>
                    <a:pt x="1358" y="881"/>
                  </a:lnTo>
                  <a:lnTo>
                    <a:pt x="1366" y="849"/>
                  </a:lnTo>
                  <a:lnTo>
                    <a:pt x="1403" y="856"/>
                  </a:lnTo>
                  <a:lnTo>
                    <a:pt x="1410" y="824"/>
                  </a:lnTo>
                  <a:lnTo>
                    <a:pt x="1448" y="831"/>
                  </a:lnTo>
                  <a:lnTo>
                    <a:pt x="1456" y="799"/>
                  </a:lnTo>
                  <a:lnTo>
                    <a:pt x="1463" y="765"/>
                  </a:lnTo>
                  <a:lnTo>
                    <a:pt x="1500" y="772"/>
                  </a:lnTo>
                  <a:lnTo>
                    <a:pt x="1463" y="765"/>
                  </a:lnTo>
                  <a:lnTo>
                    <a:pt x="1470" y="733"/>
                  </a:lnTo>
                  <a:lnTo>
                    <a:pt x="1514" y="707"/>
                  </a:lnTo>
                  <a:lnTo>
                    <a:pt x="1552" y="715"/>
                  </a:lnTo>
                  <a:lnTo>
                    <a:pt x="1559" y="682"/>
                  </a:lnTo>
                  <a:lnTo>
                    <a:pt x="1521" y="675"/>
                  </a:lnTo>
                  <a:lnTo>
                    <a:pt x="1528" y="642"/>
                  </a:lnTo>
                  <a:lnTo>
                    <a:pt x="1490" y="635"/>
                  </a:lnTo>
                  <a:lnTo>
                    <a:pt x="1497" y="602"/>
                  </a:lnTo>
                  <a:lnTo>
                    <a:pt x="1504" y="570"/>
                  </a:lnTo>
                  <a:lnTo>
                    <a:pt x="1543" y="577"/>
                  </a:lnTo>
                  <a:lnTo>
                    <a:pt x="1535" y="609"/>
                  </a:lnTo>
                  <a:lnTo>
                    <a:pt x="1573" y="616"/>
                  </a:lnTo>
                  <a:lnTo>
                    <a:pt x="1535" y="609"/>
                  </a:lnTo>
                  <a:lnTo>
                    <a:pt x="1528" y="642"/>
                  </a:lnTo>
                  <a:lnTo>
                    <a:pt x="1566" y="649"/>
                  </a:lnTo>
                  <a:lnTo>
                    <a:pt x="1603" y="657"/>
                  </a:lnTo>
                  <a:lnTo>
                    <a:pt x="1610" y="624"/>
                  </a:lnTo>
                  <a:lnTo>
                    <a:pt x="1649" y="631"/>
                  </a:lnTo>
                  <a:lnTo>
                    <a:pt x="1656" y="598"/>
                  </a:lnTo>
                  <a:lnTo>
                    <a:pt x="1693" y="605"/>
                  </a:lnTo>
                  <a:lnTo>
                    <a:pt x="1700" y="573"/>
                  </a:lnTo>
                  <a:lnTo>
                    <a:pt x="1663" y="566"/>
                  </a:lnTo>
                  <a:lnTo>
                    <a:pt x="1669" y="534"/>
                  </a:lnTo>
                  <a:lnTo>
                    <a:pt x="1676" y="500"/>
                  </a:lnTo>
                  <a:lnTo>
                    <a:pt x="1683" y="468"/>
                  </a:lnTo>
                  <a:lnTo>
                    <a:pt x="1715" y="508"/>
                  </a:lnTo>
                  <a:lnTo>
                    <a:pt x="1722" y="475"/>
                  </a:lnTo>
                  <a:lnTo>
                    <a:pt x="1729" y="442"/>
                  </a:lnTo>
                  <a:lnTo>
                    <a:pt x="1690" y="435"/>
                  </a:lnTo>
                  <a:lnTo>
                    <a:pt x="1697" y="403"/>
                  </a:lnTo>
                  <a:lnTo>
                    <a:pt x="1736" y="410"/>
                  </a:lnTo>
                  <a:lnTo>
                    <a:pt x="1729" y="442"/>
                  </a:lnTo>
                  <a:lnTo>
                    <a:pt x="1766" y="450"/>
                  </a:lnTo>
                  <a:lnTo>
                    <a:pt x="1773" y="417"/>
                  </a:lnTo>
                  <a:lnTo>
                    <a:pt x="1780" y="385"/>
                  </a:lnTo>
                  <a:lnTo>
                    <a:pt x="1818" y="392"/>
                  </a:lnTo>
                  <a:lnTo>
                    <a:pt x="1825" y="360"/>
                  </a:lnTo>
                  <a:lnTo>
                    <a:pt x="1862" y="367"/>
                  </a:lnTo>
                  <a:lnTo>
                    <a:pt x="1869" y="333"/>
                  </a:lnTo>
                  <a:lnTo>
                    <a:pt x="1908" y="341"/>
                  </a:lnTo>
                  <a:lnTo>
                    <a:pt x="1915" y="308"/>
                  </a:lnTo>
                  <a:lnTo>
                    <a:pt x="1922" y="276"/>
                  </a:lnTo>
                  <a:lnTo>
                    <a:pt x="1959" y="283"/>
                  </a:lnTo>
                  <a:lnTo>
                    <a:pt x="1966" y="250"/>
                  </a:lnTo>
                  <a:lnTo>
                    <a:pt x="2011" y="225"/>
                  </a:lnTo>
                  <a:lnTo>
                    <a:pt x="2004" y="257"/>
                  </a:lnTo>
                  <a:lnTo>
                    <a:pt x="2042" y="264"/>
                  </a:lnTo>
                  <a:lnTo>
                    <a:pt x="2049" y="232"/>
                  </a:lnTo>
                  <a:lnTo>
                    <a:pt x="2055" y="200"/>
                  </a:lnTo>
                  <a:lnTo>
                    <a:pt x="2049" y="232"/>
                  </a:lnTo>
                  <a:lnTo>
                    <a:pt x="2042" y="264"/>
                  </a:lnTo>
                  <a:lnTo>
                    <a:pt x="2080" y="272"/>
                  </a:lnTo>
                  <a:lnTo>
                    <a:pt x="2117" y="279"/>
                  </a:lnTo>
                  <a:lnTo>
                    <a:pt x="2124" y="246"/>
                  </a:lnTo>
                  <a:lnTo>
                    <a:pt x="2131" y="214"/>
                  </a:lnTo>
                  <a:lnTo>
                    <a:pt x="2169" y="221"/>
                  </a:lnTo>
                  <a:lnTo>
                    <a:pt x="2131" y="214"/>
                  </a:lnTo>
                  <a:lnTo>
                    <a:pt x="2138" y="182"/>
                  </a:lnTo>
                  <a:lnTo>
                    <a:pt x="2145" y="148"/>
                  </a:lnTo>
                  <a:lnTo>
                    <a:pt x="2153" y="116"/>
                  </a:lnTo>
                  <a:lnTo>
                    <a:pt x="2122" y="76"/>
                  </a:lnTo>
                  <a:lnTo>
                    <a:pt x="2167" y="51"/>
                  </a:lnTo>
                  <a:lnTo>
                    <a:pt x="2129" y="43"/>
                  </a:lnTo>
                  <a:lnTo>
                    <a:pt x="2122" y="76"/>
                  </a:lnTo>
                  <a:lnTo>
                    <a:pt x="2084" y="69"/>
                  </a:lnTo>
                  <a:lnTo>
                    <a:pt x="2046" y="61"/>
                  </a:lnTo>
                  <a:lnTo>
                    <a:pt x="2009" y="54"/>
                  </a:lnTo>
                  <a:lnTo>
                    <a:pt x="1970" y="47"/>
                  </a:lnTo>
                  <a:lnTo>
                    <a:pt x="1963" y="79"/>
                  </a:lnTo>
                  <a:lnTo>
                    <a:pt x="1926" y="72"/>
                  </a:lnTo>
                  <a:lnTo>
                    <a:pt x="1919" y="106"/>
                  </a:lnTo>
                  <a:lnTo>
                    <a:pt x="1881" y="98"/>
                  </a:lnTo>
                  <a:lnTo>
                    <a:pt x="1844" y="90"/>
                  </a:lnTo>
                  <a:lnTo>
                    <a:pt x="1806" y="83"/>
                  </a:lnTo>
                  <a:lnTo>
                    <a:pt x="1768" y="76"/>
                  </a:lnTo>
                  <a:lnTo>
                    <a:pt x="1731" y="69"/>
                  </a:lnTo>
                  <a:lnTo>
                    <a:pt x="1738" y="37"/>
                  </a:lnTo>
                  <a:lnTo>
                    <a:pt x="1692" y="62"/>
                  </a:lnTo>
                  <a:lnTo>
                    <a:pt x="1655" y="55"/>
                  </a:lnTo>
                  <a:lnTo>
                    <a:pt x="1662" y="22"/>
                  </a:lnTo>
                  <a:lnTo>
                    <a:pt x="1624" y="15"/>
                  </a:lnTo>
                  <a:lnTo>
                    <a:pt x="1586" y="8"/>
                  </a:lnTo>
                  <a:lnTo>
                    <a:pt x="1549" y="0"/>
                  </a:lnTo>
                  <a:lnTo>
                    <a:pt x="1542" y="33"/>
                  </a:lnTo>
                  <a:lnTo>
                    <a:pt x="1534" y="65"/>
                  </a:lnTo>
                  <a:lnTo>
                    <a:pt x="1497" y="58"/>
                  </a:lnTo>
                  <a:lnTo>
                    <a:pt x="1451" y="83"/>
                  </a:lnTo>
                  <a:lnTo>
                    <a:pt x="1414" y="76"/>
                  </a:lnTo>
                  <a:lnTo>
                    <a:pt x="1451" y="83"/>
                  </a:lnTo>
                  <a:lnTo>
                    <a:pt x="1444" y="117"/>
                  </a:lnTo>
                  <a:lnTo>
                    <a:pt x="1438" y="149"/>
                  </a:lnTo>
                  <a:lnTo>
                    <a:pt x="1400" y="142"/>
                  </a:lnTo>
                  <a:lnTo>
                    <a:pt x="1393" y="174"/>
                  </a:lnTo>
                  <a:lnTo>
                    <a:pt x="1386" y="207"/>
                  </a:lnTo>
                  <a:lnTo>
                    <a:pt x="1348" y="200"/>
                  </a:lnTo>
                  <a:lnTo>
                    <a:pt x="1341" y="232"/>
                  </a:lnTo>
                  <a:lnTo>
                    <a:pt x="1334" y="265"/>
                  </a:lnTo>
                  <a:lnTo>
                    <a:pt x="1327" y="298"/>
                  </a:lnTo>
                  <a:lnTo>
                    <a:pt x="1290" y="291"/>
                  </a:lnTo>
                  <a:lnTo>
                    <a:pt x="1283" y="323"/>
                  </a:lnTo>
                  <a:lnTo>
                    <a:pt x="1275" y="355"/>
                  </a:lnTo>
                  <a:lnTo>
                    <a:pt x="1238" y="348"/>
                  </a:lnTo>
                  <a:lnTo>
                    <a:pt x="1200" y="341"/>
                  </a:lnTo>
                  <a:lnTo>
                    <a:pt x="1162" y="334"/>
                  </a:lnTo>
                  <a:lnTo>
                    <a:pt x="1125" y="327"/>
                  </a:lnTo>
                  <a:lnTo>
                    <a:pt x="1132" y="295"/>
                  </a:lnTo>
                  <a:lnTo>
                    <a:pt x="1093" y="287"/>
                  </a:lnTo>
                  <a:lnTo>
                    <a:pt x="1056" y="280"/>
                  </a:lnTo>
                  <a:lnTo>
                    <a:pt x="1063" y="247"/>
                  </a:lnTo>
                  <a:lnTo>
                    <a:pt x="1070" y="215"/>
                  </a:lnTo>
                  <a:lnTo>
                    <a:pt x="1033" y="208"/>
                  </a:lnTo>
                  <a:lnTo>
                    <a:pt x="1040" y="174"/>
                  </a:lnTo>
                  <a:lnTo>
                    <a:pt x="1046" y="142"/>
                  </a:lnTo>
                  <a:lnTo>
                    <a:pt x="1008" y="135"/>
                  </a:lnTo>
                  <a:lnTo>
                    <a:pt x="1016" y="103"/>
                  </a:lnTo>
                  <a:lnTo>
                    <a:pt x="978" y="96"/>
                  </a:lnTo>
                  <a:lnTo>
                    <a:pt x="985" y="62"/>
                  </a:lnTo>
                  <a:lnTo>
                    <a:pt x="947" y="55"/>
                  </a:lnTo>
                  <a:lnTo>
                    <a:pt x="909" y="48"/>
                  </a:lnTo>
                  <a:lnTo>
                    <a:pt x="872" y="41"/>
                  </a:lnTo>
                  <a:lnTo>
                    <a:pt x="834" y="34"/>
                  </a:lnTo>
                  <a:lnTo>
                    <a:pt x="796" y="27"/>
                  </a:lnTo>
                  <a:lnTo>
                    <a:pt x="759" y="19"/>
                  </a:lnTo>
                  <a:lnTo>
                    <a:pt x="721" y="12"/>
                  </a:lnTo>
                  <a:lnTo>
                    <a:pt x="669" y="70"/>
                  </a:lnTo>
                  <a:lnTo>
                    <a:pt x="624" y="96"/>
                  </a:lnTo>
                  <a:lnTo>
                    <a:pt x="580" y="121"/>
                  </a:lnTo>
                  <a:lnTo>
                    <a:pt x="541" y="114"/>
                  </a:lnTo>
                  <a:lnTo>
                    <a:pt x="504" y="107"/>
                  </a:lnTo>
                  <a:lnTo>
                    <a:pt x="535" y="146"/>
                  </a:lnTo>
                  <a:lnTo>
                    <a:pt x="445" y="197"/>
                  </a:lnTo>
                  <a:lnTo>
                    <a:pt x="362" y="215"/>
                  </a:lnTo>
                  <a:lnTo>
                    <a:pt x="348" y="281"/>
                  </a:lnTo>
                  <a:lnTo>
                    <a:pt x="169" y="382"/>
                  </a:lnTo>
                  <a:lnTo>
                    <a:pt x="117" y="440"/>
                  </a:lnTo>
                  <a:lnTo>
                    <a:pt x="155" y="448"/>
                  </a:lnTo>
                  <a:lnTo>
                    <a:pt x="149" y="480"/>
                  </a:lnTo>
                  <a:lnTo>
                    <a:pt x="179" y="520"/>
                  </a:lnTo>
                  <a:lnTo>
                    <a:pt x="172" y="553"/>
                  </a:lnTo>
                  <a:lnTo>
                    <a:pt x="44" y="596"/>
                  </a:lnTo>
                  <a:lnTo>
                    <a:pt x="23" y="694"/>
                  </a:lnTo>
                  <a:lnTo>
                    <a:pt x="2" y="792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3" name="Freeform 304"/>
            <p:cNvSpPr>
              <a:spLocks/>
            </p:cNvSpPr>
            <p:nvPr/>
          </p:nvSpPr>
          <p:spPr bwMode="gray">
            <a:xfrm>
              <a:off x="2069" y="1960"/>
              <a:ext cx="341" cy="238"/>
            </a:xfrm>
            <a:custGeom>
              <a:avLst/>
              <a:gdLst>
                <a:gd name="T0" fmla="*/ 0 w 2169"/>
                <a:gd name="T1" fmla="*/ 0 h 1408"/>
                <a:gd name="T2" fmla="*/ 0 w 2169"/>
                <a:gd name="T3" fmla="*/ 0 h 1408"/>
                <a:gd name="T4" fmla="*/ 0 w 2169"/>
                <a:gd name="T5" fmla="*/ 0 h 1408"/>
                <a:gd name="T6" fmla="*/ 0 w 2169"/>
                <a:gd name="T7" fmla="*/ 0 h 1408"/>
                <a:gd name="T8" fmla="*/ 0 w 2169"/>
                <a:gd name="T9" fmla="*/ 0 h 1408"/>
                <a:gd name="T10" fmla="*/ 0 w 2169"/>
                <a:gd name="T11" fmla="*/ 0 h 1408"/>
                <a:gd name="T12" fmla="*/ 0 w 2169"/>
                <a:gd name="T13" fmla="*/ 0 h 1408"/>
                <a:gd name="T14" fmla="*/ 0 w 2169"/>
                <a:gd name="T15" fmla="*/ 0 h 1408"/>
                <a:gd name="T16" fmla="*/ 0 w 2169"/>
                <a:gd name="T17" fmla="*/ 0 h 1408"/>
                <a:gd name="T18" fmla="*/ 0 w 2169"/>
                <a:gd name="T19" fmla="*/ 0 h 1408"/>
                <a:gd name="T20" fmla="*/ 0 w 2169"/>
                <a:gd name="T21" fmla="*/ 0 h 1408"/>
                <a:gd name="T22" fmla="*/ 0 w 2169"/>
                <a:gd name="T23" fmla="*/ 0 h 1408"/>
                <a:gd name="T24" fmla="*/ 0 w 2169"/>
                <a:gd name="T25" fmla="*/ 0 h 1408"/>
                <a:gd name="T26" fmla="*/ 0 w 2169"/>
                <a:gd name="T27" fmla="*/ 0 h 1408"/>
                <a:gd name="T28" fmla="*/ 0 w 2169"/>
                <a:gd name="T29" fmla="*/ 0 h 1408"/>
                <a:gd name="T30" fmla="*/ 0 w 2169"/>
                <a:gd name="T31" fmla="*/ 0 h 1408"/>
                <a:gd name="T32" fmla="*/ 0 w 2169"/>
                <a:gd name="T33" fmla="*/ 0 h 1408"/>
                <a:gd name="T34" fmla="*/ 0 w 2169"/>
                <a:gd name="T35" fmla="*/ 0 h 1408"/>
                <a:gd name="T36" fmla="*/ 0 w 2169"/>
                <a:gd name="T37" fmla="*/ 0 h 1408"/>
                <a:gd name="T38" fmla="*/ 0 w 2169"/>
                <a:gd name="T39" fmla="*/ 0 h 1408"/>
                <a:gd name="T40" fmla="*/ 0 w 2169"/>
                <a:gd name="T41" fmla="*/ 0 h 1408"/>
                <a:gd name="T42" fmla="*/ 0 w 2169"/>
                <a:gd name="T43" fmla="*/ 0 h 1408"/>
                <a:gd name="T44" fmla="*/ 0 w 2169"/>
                <a:gd name="T45" fmla="*/ 0 h 1408"/>
                <a:gd name="T46" fmla="*/ 0 w 2169"/>
                <a:gd name="T47" fmla="*/ 0 h 1408"/>
                <a:gd name="T48" fmla="*/ 0 w 2169"/>
                <a:gd name="T49" fmla="*/ 0 h 1408"/>
                <a:gd name="T50" fmla="*/ 0 w 2169"/>
                <a:gd name="T51" fmla="*/ 0 h 1408"/>
                <a:gd name="T52" fmla="*/ 0 w 2169"/>
                <a:gd name="T53" fmla="*/ 0 h 1408"/>
                <a:gd name="T54" fmla="*/ 0 w 2169"/>
                <a:gd name="T55" fmla="*/ 0 h 1408"/>
                <a:gd name="T56" fmla="*/ 0 w 2169"/>
                <a:gd name="T57" fmla="*/ 0 h 1408"/>
                <a:gd name="T58" fmla="*/ 0 w 2169"/>
                <a:gd name="T59" fmla="*/ 0 h 1408"/>
                <a:gd name="T60" fmla="*/ 0 w 2169"/>
                <a:gd name="T61" fmla="*/ 0 h 1408"/>
                <a:gd name="T62" fmla="*/ 0 w 2169"/>
                <a:gd name="T63" fmla="*/ 0 h 1408"/>
                <a:gd name="T64" fmla="*/ 0 w 2169"/>
                <a:gd name="T65" fmla="*/ 0 h 1408"/>
                <a:gd name="T66" fmla="*/ 0 w 2169"/>
                <a:gd name="T67" fmla="*/ 0 h 1408"/>
                <a:gd name="T68" fmla="*/ 0 w 2169"/>
                <a:gd name="T69" fmla="*/ 0 h 1408"/>
                <a:gd name="T70" fmla="*/ 0 w 2169"/>
                <a:gd name="T71" fmla="*/ 0 h 1408"/>
                <a:gd name="T72" fmla="*/ 0 w 2169"/>
                <a:gd name="T73" fmla="*/ 0 h 1408"/>
                <a:gd name="T74" fmla="*/ 0 w 2169"/>
                <a:gd name="T75" fmla="*/ 0 h 1408"/>
                <a:gd name="T76" fmla="*/ 0 w 2169"/>
                <a:gd name="T77" fmla="*/ 0 h 1408"/>
                <a:gd name="T78" fmla="*/ 0 w 2169"/>
                <a:gd name="T79" fmla="*/ 0 h 1408"/>
                <a:gd name="T80" fmla="*/ 0 w 2169"/>
                <a:gd name="T81" fmla="*/ 0 h 1408"/>
                <a:gd name="T82" fmla="*/ 0 w 2169"/>
                <a:gd name="T83" fmla="*/ 0 h 1408"/>
                <a:gd name="T84" fmla="*/ 0 w 2169"/>
                <a:gd name="T85" fmla="*/ 0 h 1408"/>
                <a:gd name="T86" fmla="*/ 0 w 2169"/>
                <a:gd name="T87" fmla="*/ 0 h 1408"/>
                <a:gd name="T88" fmla="*/ 0 w 2169"/>
                <a:gd name="T89" fmla="*/ 0 h 1408"/>
                <a:gd name="T90" fmla="*/ 0 w 2169"/>
                <a:gd name="T91" fmla="*/ 0 h 1408"/>
                <a:gd name="T92" fmla="*/ 0 w 2169"/>
                <a:gd name="T93" fmla="*/ 0 h 1408"/>
                <a:gd name="T94" fmla="*/ 0 w 2169"/>
                <a:gd name="T95" fmla="*/ 0 h 1408"/>
                <a:gd name="T96" fmla="*/ 0 w 2169"/>
                <a:gd name="T97" fmla="*/ 0 h 1408"/>
                <a:gd name="T98" fmla="*/ 0 w 2169"/>
                <a:gd name="T99" fmla="*/ 0 h 1408"/>
                <a:gd name="T100" fmla="*/ 0 w 2169"/>
                <a:gd name="T101" fmla="*/ 0 h 1408"/>
                <a:gd name="T102" fmla="*/ 0 w 2169"/>
                <a:gd name="T103" fmla="*/ 0 h 1408"/>
                <a:gd name="T104" fmla="*/ 0 w 2169"/>
                <a:gd name="T105" fmla="*/ 0 h 1408"/>
                <a:gd name="T106" fmla="*/ 0 w 2169"/>
                <a:gd name="T107" fmla="*/ 0 h 1408"/>
                <a:gd name="T108" fmla="*/ 0 w 2169"/>
                <a:gd name="T109" fmla="*/ 0 h 1408"/>
                <a:gd name="T110" fmla="*/ 0 w 2169"/>
                <a:gd name="T111" fmla="*/ 0 h 1408"/>
                <a:gd name="T112" fmla="*/ 0 w 2169"/>
                <a:gd name="T113" fmla="*/ 0 h 1408"/>
                <a:gd name="T114" fmla="*/ 0 w 2169"/>
                <a:gd name="T115" fmla="*/ 0 h 1408"/>
                <a:gd name="T116" fmla="*/ 0 w 2169"/>
                <a:gd name="T117" fmla="*/ 0 h 1408"/>
                <a:gd name="T118" fmla="*/ 0 w 2169"/>
                <a:gd name="T119" fmla="*/ 0 h 1408"/>
                <a:gd name="T120" fmla="*/ 0 w 2169"/>
                <a:gd name="T121" fmla="*/ 0 h 1408"/>
                <a:gd name="T122" fmla="*/ 0 w 2169"/>
                <a:gd name="T123" fmla="*/ 0 h 140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69"/>
                <a:gd name="T187" fmla="*/ 0 h 1408"/>
                <a:gd name="T188" fmla="*/ 2169 w 2169"/>
                <a:gd name="T189" fmla="*/ 1408 h 140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69" h="1408">
                  <a:moveTo>
                    <a:pt x="2" y="792"/>
                  </a:moveTo>
                  <a:lnTo>
                    <a:pt x="33" y="832"/>
                  </a:lnTo>
                  <a:lnTo>
                    <a:pt x="184" y="861"/>
                  </a:lnTo>
                  <a:lnTo>
                    <a:pt x="304" y="850"/>
                  </a:lnTo>
                  <a:lnTo>
                    <a:pt x="290" y="915"/>
                  </a:lnTo>
                  <a:lnTo>
                    <a:pt x="200" y="965"/>
                  </a:lnTo>
                  <a:lnTo>
                    <a:pt x="67" y="1042"/>
                  </a:lnTo>
                  <a:lnTo>
                    <a:pt x="0" y="1166"/>
                  </a:lnTo>
                  <a:lnTo>
                    <a:pt x="17" y="1271"/>
                  </a:lnTo>
                  <a:lnTo>
                    <a:pt x="106" y="1219"/>
                  </a:lnTo>
                  <a:lnTo>
                    <a:pt x="137" y="1260"/>
                  </a:lnTo>
                  <a:lnTo>
                    <a:pt x="212" y="1274"/>
                  </a:lnTo>
                  <a:lnTo>
                    <a:pt x="380" y="1408"/>
                  </a:lnTo>
                  <a:lnTo>
                    <a:pt x="470" y="1357"/>
                  </a:lnTo>
                  <a:lnTo>
                    <a:pt x="522" y="1299"/>
                  </a:lnTo>
                  <a:lnTo>
                    <a:pt x="529" y="1267"/>
                  </a:lnTo>
                  <a:lnTo>
                    <a:pt x="505" y="1194"/>
                  </a:lnTo>
                  <a:lnTo>
                    <a:pt x="543" y="1201"/>
                  </a:lnTo>
                  <a:lnTo>
                    <a:pt x="632" y="1151"/>
                  </a:lnTo>
                  <a:lnTo>
                    <a:pt x="738" y="1205"/>
                  </a:lnTo>
                  <a:lnTo>
                    <a:pt x="731" y="1238"/>
                  </a:lnTo>
                  <a:lnTo>
                    <a:pt x="793" y="1317"/>
                  </a:lnTo>
                  <a:lnTo>
                    <a:pt x="913" y="1306"/>
                  </a:lnTo>
                  <a:lnTo>
                    <a:pt x="996" y="1288"/>
                  </a:lnTo>
                  <a:lnTo>
                    <a:pt x="1002" y="1256"/>
                  </a:lnTo>
                  <a:lnTo>
                    <a:pt x="1130" y="1211"/>
                  </a:lnTo>
                  <a:lnTo>
                    <a:pt x="1243" y="1233"/>
                  </a:lnTo>
                  <a:lnTo>
                    <a:pt x="1295" y="1175"/>
                  </a:lnTo>
                  <a:lnTo>
                    <a:pt x="1302" y="1142"/>
                  </a:lnTo>
                  <a:lnTo>
                    <a:pt x="1309" y="1110"/>
                  </a:lnTo>
                  <a:lnTo>
                    <a:pt x="1271" y="1103"/>
                  </a:lnTo>
                  <a:lnTo>
                    <a:pt x="1309" y="1110"/>
                  </a:lnTo>
                  <a:lnTo>
                    <a:pt x="1316" y="1078"/>
                  </a:lnTo>
                  <a:lnTo>
                    <a:pt x="1279" y="1071"/>
                  </a:lnTo>
                  <a:lnTo>
                    <a:pt x="1286" y="1037"/>
                  </a:lnTo>
                  <a:lnTo>
                    <a:pt x="1323" y="1044"/>
                  </a:lnTo>
                  <a:lnTo>
                    <a:pt x="1330" y="1012"/>
                  </a:lnTo>
                  <a:lnTo>
                    <a:pt x="1337" y="980"/>
                  </a:lnTo>
                  <a:lnTo>
                    <a:pt x="1344" y="947"/>
                  </a:lnTo>
                  <a:lnTo>
                    <a:pt x="1351" y="914"/>
                  </a:lnTo>
                  <a:lnTo>
                    <a:pt x="1358" y="881"/>
                  </a:lnTo>
                  <a:lnTo>
                    <a:pt x="1366" y="849"/>
                  </a:lnTo>
                  <a:lnTo>
                    <a:pt x="1403" y="856"/>
                  </a:lnTo>
                  <a:lnTo>
                    <a:pt x="1410" y="824"/>
                  </a:lnTo>
                  <a:lnTo>
                    <a:pt x="1448" y="831"/>
                  </a:lnTo>
                  <a:lnTo>
                    <a:pt x="1456" y="799"/>
                  </a:lnTo>
                  <a:lnTo>
                    <a:pt x="1463" y="765"/>
                  </a:lnTo>
                  <a:lnTo>
                    <a:pt x="1500" y="772"/>
                  </a:lnTo>
                  <a:lnTo>
                    <a:pt x="1463" y="765"/>
                  </a:lnTo>
                  <a:lnTo>
                    <a:pt x="1470" y="733"/>
                  </a:lnTo>
                  <a:lnTo>
                    <a:pt x="1514" y="707"/>
                  </a:lnTo>
                  <a:lnTo>
                    <a:pt x="1552" y="715"/>
                  </a:lnTo>
                  <a:lnTo>
                    <a:pt x="1559" y="682"/>
                  </a:lnTo>
                  <a:lnTo>
                    <a:pt x="1521" y="675"/>
                  </a:lnTo>
                  <a:lnTo>
                    <a:pt x="1528" y="642"/>
                  </a:lnTo>
                  <a:lnTo>
                    <a:pt x="1490" y="635"/>
                  </a:lnTo>
                  <a:lnTo>
                    <a:pt x="1497" y="602"/>
                  </a:lnTo>
                  <a:lnTo>
                    <a:pt x="1504" y="570"/>
                  </a:lnTo>
                  <a:lnTo>
                    <a:pt x="1543" y="577"/>
                  </a:lnTo>
                  <a:lnTo>
                    <a:pt x="1535" y="609"/>
                  </a:lnTo>
                  <a:lnTo>
                    <a:pt x="1573" y="616"/>
                  </a:lnTo>
                  <a:lnTo>
                    <a:pt x="1535" y="609"/>
                  </a:lnTo>
                  <a:lnTo>
                    <a:pt x="1528" y="642"/>
                  </a:lnTo>
                  <a:lnTo>
                    <a:pt x="1566" y="649"/>
                  </a:lnTo>
                  <a:lnTo>
                    <a:pt x="1603" y="657"/>
                  </a:lnTo>
                  <a:lnTo>
                    <a:pt x="1610" y="624"/>
                  </a:lnTo>
                  <a:lnTo>
                    <a:pt x="1649" y="631"/>
                  </a:lnTo>
                  <a:lnTo>
                    <a:pt x="1656" y="598"/>
                  </a:lnTo>
                  <a:lnTo>
                    <a:pt x="1693" y="605"/>
                  </a:lnTo>
                  <a:lnTo>
                    <a:pt x="1700" y="573"/>
                  </a:lnTo>
                  <a:lnTo>
                    <a:pt x="1663" y="566"/>
                  </a:lnTo>
                  <a:lnTo>
                    <a:pt x="1669" y="534"/>
                  </a:lnTo>
                  <a:lnTo>
                    <a:pt x="1676" y="500"/>
                  </a:lnTo>
                  <a:lnTo>
                    <a:pt x="1683" y="468"/>
                  </a:lnTo>
                  <a:lnTo>
                    <a:pt x="1715" y="508"/>
                  </a:lnTo>
                  <a:lnTo>
                    <a:pt x="1722" y="475"/>
                  </a:lnTo>
                  <a:lnTo>
                    <a:pt x="1729" y="442"/>
                  </a:lnTo>
                  <a:lnTo>
                    <a:pt x="1690" y="435"/>
                  </a:lnTo>
                  <a:lnTo>
                    <a:pt x="1697" y="403"/>
                  </a:lnTo>
                  <a:lnTo>
                    <a:pt x="1736" y="410"/>
                  </a:lnTo>
                  <a:lnTo>
                    <a:pt x="1729" y="442"/>
                  </a:lnTo>
                  <a:lnTo>
                    <a:pt x="1766" y="450"/>
                  </a:lnTo>
                  <a:lnTo>
                    <a:pt x="1773" y="417"/>
                  </a:lnTo>
                  <a:lnTo>
                    <a:pt x="1780" y="385"/>
                  </a:lnTo>
                  <a:lnTo>
                    <a:pt x="1818" y="392"/>
                  </a:lnTo>
                  <a:lnTo>
                    <a:pt x="1825" y="360"/>
                  </a:lnTo>
                  <a:lnTo>
                    <a:pt x="1862" y="367"/>
                  </a:lnTo>
                  <a:lnTo>
                    <a:pt x="1869" y="333"/>
                  </a:lnTo>
                  <a:lnTo>
                    <a:pt x="1908" y="341"/>
                  </a:lnTo>
                  <a:lnTo>
                    <a:pt x="1915" y="308"/>
                  </a:lnTo>
                  <a:lnTo>
                    <a:pt x="1922" y="276"/>
                  </a:lnTo>
                  <a:lnTo>
                    <a:pt x="1959" y="283"/>
                  </a:lnTo>
                  <a:lnTo>
                    <a:pt x="1966" y="250"/>
                  </a:lnTo>
                  <a:lnTo>
                    <a:pt x="2011" y="225"/>
                  </a:lnTo>
                  <a:lnTo>
                    <a:pt x="2004" y="257"/>
                  </a:lnTo>
                  <a:lnTo>
                    <a:pt x="2042" y="264"/>
                  </a:lnTo>
                  <a:lnTo>
                    <a:pt x="2049" y="232"/>
                  </a:lnTo>
                  <a:lnTo>
                    <a:pt x="2055" y="200"/>
                  </a:lnTo>
                  <a:lnTo>
                    <a:pt x="2049" y="232"/>
                  </a:lnTo>
                  <a:lnTo>
                    <a:pt x="2042" y="264"/>
                  </a:lnTo>
                  <a:lnTo>
                    <a:pt x="2080" y="272"/>
                  </a:lnTo>
                  <a:lnTo>
                    <a:pt x="2117" y="279"/>
                  </a:lnTo>
                  <a:lnTo>
                    <a:pt x="2124" y="246"/>
                  </a:lnTo>
                  <a:lnTo>
                    <a:pt x="2131" y="214"/>
                  </a:lnTo>
                  <a:lnTo>
                    <a:pt x="2169" y="221"/>
                  </a:lnTo>
                  <a:lnTo>
                    <a:pt x="2131" y="214"/>
                  </a:lnTo>
                  <a:lnTo>
                    <a:pt x="2138" y="182"/>
                  </a:lnTo>
                  <a:lnTo>
                    <a:pt x="2145" y="148"/>
                  </a:lnTo>
                  <a:lnTo>
                    <a:pt x="2153" y="116"/>
                  </a:lnTo>
                  <a:lnTo>
                    <a:pt x="2122" y="76"/>
                  </a:lnTo>
                  <a:lnTo>
                    <a:pt x="2167" y="51"/>
                  </a:lnTo>
                  <a:lnTo>
                    <a:pt x="2129" y="43"/>
                  </a:lnTo>
                  <a:lnTo>
                    <a:pt x="2122" y="76"/>
                  </a:lnTo>
                  <a:lnTo>
                    <a:pt x="2084" y="69"/>
                  </a:lnTo>
                  <a:lnTo>
                    <a:pt x="2046" y="61"/>
                  </a:lnTo>
                  <a:lnTo>
                    <a:pt x="2009" y="54"/>
                  </a:lnTo>
                  <a:lnTo>
                    <a:pt x="1970" y="47"/>
                  </a:lnTo>
                  <a:lnTo>
                    <a:pt x="1963" y="79"/>
                  </a:lnTo>
                  <a:lnTo>
                    <a:pt x="1926" y="72"/>
                  </a:lnTo>
                  <a:lnTo>
                    <a:pt x="1919" y="106"/>
                  </a:lnTo>
                  <a:lnTo>
                    <a:pt x="1881" y="98"/>
                  </a:lnTo>
                  <a:lnTo>
                    <a:pt x="1844" y="90"/>
                  </a:lnTo>
                  <a:lnTo>
                    <a:pt x="1806" y="83"/>
                  </a:lnTo>
                  <a:lnTo>
                    <a:pt x="1768" y="76"/>
                  </a:lnTo>
                  <a:lnTo>
                    <a:pt x="1731" y="69"/>
                  </a:lnTo>
                  <a:lnTo>
                    <a:pt x="1738" y="37"/>
                  </a:lnTo>
                  <a:lnTo>
                    <a:pt x="1692" y="62"/>
                  </a:lnTo>
                  <a:lnTo>
                    <a:pt x="1655" y="55"/>
                  </a:lnTo>
                  <a:lnTo>
                    <a:pt x="1662" y="22"/>
                  </a:lnTo>
                  <a:lnTo>
                    <a:pt x="1624" y="15"/>
                  </a:lnTo>
                  <a:lnTo>
                    <a:pt x="1586" y="8"/>
                  </a:lnTo>
                  <a:lnTo>
                    <a:pt x="1549" y="0"/>
                  </a:lnTo>
                  <a:lnTo>
                    <a:pt x="1542" y="33"/>
                  </a:lnTo>
                  <a:lnTo>
                    <a:pt x="1534" y="65"/>
                  </a:lnTo>
                  <a:lnTo>
                    <a:pt x="1497" y="58"/>
                  </a:lnTo>
                  <a:lnTo>
                    <a:pt x="1451" y="83"/>
                  </a:lnTo>
                  <a:lnTo>
                    <a:pt x="1414" y="76"/>
                  </a:lnTo>
                  <a:lnTo>
                    <a:pt x="1451" y="83"/>
                  </a:lnTo>
                  <a:lnTo>
                    <a:pt x="1444" y="117"/>
                  </a:lnTo>
                  <a:lnTo>
                    <a:pt x="1438" y="149"/>
                  </a:lnTo>
                  <a:lnTo>
                    <a:pt x="1400" y="142"/>
                  </a:lnTo>
                  <a:lnTo>
                    <a:pt x="1393" y="174"/>
                  </a:lnTo>
                  <a:lnTo>
                    <a:pt x="1386" y="207"/>
                  </a:lnTo>
                  <a:lnTo>
                    <a:pt x="1348" y="200"/>
                  </a:lnTo>
                  <a:lnTo>
                    <a:pt x="1341" y="232"/>
                  </a:lnTo>
                  <a:lnTo>
                    <a:pt x="1334" y="265"/>
                  </a:lnTo>
                  <a:lnTo>
                    <a:pt x="1327" y="298"/>
                  </a:lnTo>
                  <a:lnTo>
                    <a:pt x="1290" y="291"/>
                  </a:lnTo>
                  <a:lnTo>
                    <a:pt x="1283" y="323"/>
                  </a:lnTo>
                  <a:lnTo>
                    <a:pt x="1275" y="355"/>
                  </a:lnTo>
                  <a:lnTo>
                    <a:pt x="1238" y="348"/>
                  </a:lnTo>
                  <a:lnTo>
                    <a:pt x="1200" y="341"/>
                  </a:lnTo>
                  <a:lnTo>
                    <a:pt x="1162" y="334"/>
                  </a:lnTo>
                  <a:lnTo>
                    <a:pt x="1125" y="327"/>
                  </a:lnTo>
                  <a:lnTo>
                    <a:pt x="1132" y="295"/>
                  </a:lnTo>
                  <a:lnTo>
                    <a:pt x="1093" y="287"/>
                  </a:lnTo>
                  <a:lnTo>
                    <a:pt x="1056" y="280"/>
                  </a:lnTo>
                  <a:lnTo>
                    <a:pt x="1063" y="247"/>
                  </a:lnTo>
                  <a:lnTo>
                    <a:pt x="1070" y="215"/>
                  </a:lnTo>
                  <a:lnTo>
                    <a:pt x="1033" y="208"/>
                  </a:lnTo>
                  <a:lnTo>
                    <a:pt x="1040" y="174"/>
                  </a:lnTo>
                  <a:lnTo>
                    <a:pt x="1046" y="142"/>
                  </a:lnTo>
                  <a:lnTo>
                    <a:pt x="1008" y="135"/>
                  </a:lnTo>
                  <a:lnTo>
                    <a:pt x="1016" y="103"/>
                  </a:lnTo>
                  <a:lnTo>
                    <a:pt x="978" y="96"/>
                  </a:lnTo>
                  <a:lnTo>
                    <a:pt x="985" y="62"/>
                  </a:lnTo>
                  <a:lnTo>
                    <a:pt x="947" y="55"/>
                  </a:lnTo>
                  <a:lnTo>
                    <a:pt x="909" y="48"/>
                  </a:lnTo>
                  <a:lnTo>
                    <a:pt x="872" y="41"/>
                  </a:lnTo>
                  <a:lnTo>
                    <a:pt x="834" y="34"/>
                  </a:lnTo>
                  <a:lnTo>
                    <a:pt x="796" y="27"/>
                  </a:lnTo>
                  <a:lnTo>
                    <a:pt x="759" y="19"/>
                  </a:lnTo>
                  <a:lnTo>
                    <a:pt x="721" y="12"/>
                  </a:lnTo>
                  <a:lnTo>
                    <a:pt x="669" y="70"/>
                  </a:lnTo>
                  <a:lnTo>
                    <a:pt x="624" y="96"/>
                  </a:lnTo>
                  <a:lnTo>
                    <a:pt x="580" y="121"/>
                  </a:lnTo>
                  <a:lnTo>
                    <a:pt x="541" y="114"/>
                  </a:lnTo>
                  <a:lnTo>
                    <a:pt x="504" y="107"/>
                  </a:lnTo>
                  <a:lnTo>
                    <a:pt x="535" y="146"/>
                  </a:lnTo>
                  <a:lnTo>
                    <a:pt x="445" y="197"/>
                  </a:lnTo>
                  <a:lnTo>
                    <a:pt x="362" y="215"/>
                  </a:lnTo>
                  <a:lnTo>
                    <a:pt x="348" y="281"/>
                  </a:lnTo>
                  <a:lnTo>
                    <a:pt x="169" y="382"/>
                  </a:lnTo>
                  <a:lnTo>
                    <a:pt x="117" y="440"/>
                  </a:lnTo>
                  <a:lnTo>
                    <a:pt x="155" y="448"/>
                  </a:lnTo>
                  <a:lnTo>
                    <a:pt x="149" y="480"/>
                  </a:lnTo>
                  <a:lnTo>
                    <a:pt x="179" y="520"/>
                  </a:lnTo>
                  <a:lnTo>
                    <a:pt x="172" y="553"/>
                  </a:lnTo>
                  <a:lnTo>
                    <a:pt x="44" y="596"/>
                  </a:lnTo>
                  <a:lnTo>
                    <a:pt x="23" y="694"/>
                  </a:lnTo>
                  <a:lnTo>
                    <a:pt x="2" y="792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4" name="Line 305"/>
            <p:cNvSpPr>
              <a:spLocks noChangeShapeType="1"/>
            </p:cNvSpPr>
            <p:nvPr/>
          </p:nvSpPr>
          <p:spPr bwMode="gray">
            <a:xfrm>
              <a:off x="2303" y="2067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15" name="Freeform 306"/>
            <p:cNvSpPr>
              <a:spLocks/>
            </p:cNvSpPr>
            <p:nvPr/>
          </p:nvSpPr>
          <p:spPr bwMode="gray">
            <a:xfrm>
              <a:off x="2334" y="203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6" name="Freeform 307"/>
            <p:cNvSpPr>
              <a:spLocks/>
            </p:cNvSpPr>
            <p:nvPr/>
          </p:nvSpPr>
          <p:spPr bwMode="gray">
            <a:xfrm>
              <a:off x="2148" y="2156"/>
              <a:ext cx="8" cy="7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w 45"/>
                <a:gd name="T9" fmla="*/ 0 h 39"/>
                <a:gd name="T10" fmla="*/ 0 w 45"/>
                <a:gd name="T11" fmla="*/ 0 h 39"/>
                <a:gd name="T12" fmla="*/ 0 w 45"/>
                <a:gd name="T13" fmla="*/ 0 h 39"/>
                <a:gd name="T14" fmla="*/ 0 w 45"/>
                <a:gd name="T15" fmla="*/ 0 h 39"/>
                <a:gd name="T16" fmla="*/ 0 w 45"/>
                <a:gd name="T17" fmla="*/ 0 h 39"/>
                <a:gd name="T18" fmla="*/ 0 w 45"/>
                <a:gd name="T19" fmla="*/ 0 h 39"/>
                <a:gd name="T20" fmla="*/ 0 w 45"/>
                <a:gd name="T21" fmla="*/ 0 h 39"/>
                <a:gd name="T22" fmla="*/ 0 w 45"/>
                <a:gd name="T23" fmla="*/ 0 h 39"/>
                <a:gd name="T24" fmla="*/ 0 w 45"/>
                <a:gd name="T25" fmla="*/ 0 h 39"/>
                <a:gd name="T26" fmla="*/ 0 w 45"/>
                <a:gd name="T27" fmla="*/ 0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9"/>
                <a:gd name="T44" fmla="*/ 45 w 45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9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8" y="39"/>
                  </a:lnTo>
                  <a:lnTo>
                    <a:pt x="45" y="7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7" name="Freeform 308"/>
            <p:cNvSpPr>
              <a:spLocks/>
            </p:cNvSpPr>
            <p:nvPr/>
          </p:nvSpPr>
          <p:spPr bwMode="gray">
            <a:xfrm>
              <a:off x="2304" y="2056"/>
              <a:ext cx="8" cy="6"/>
            </a:xfrm>
            <a:custGeom>
              <a:avLst/>
              <a:gdLst>
                <a:gd name="T0" fmla="*/ 0 w 46"/>
                <a:gd name="T1" fmla="*/ 0 h 39"/>
                <a:gd name="T2" fmla="*/ 0 w 46"/>
                <a:gd name="T3" fmla="*/ 0 h 39"/>
                <a:gd name="T4" fmla="*/ 0 w 46"/>
                <a:gd name="T5" fmla="*/ 0 h 39"/>
                <a:gd name="T6" fmla="*/ 0 w 46"/>
                <a:gd name="T7" fmla="*/ 0 h 39"/>
                <a:gd name="T8" fmla="*/ 0 w 46"/>
                <a:gd name="T9" fmla="*/ 0 h 39"/>
                <a:gd name="T10" fmla="*/ 0 w 46"/>
                <a:gd name="T11" fmla="*/ 0 h 39"/>
                <a:gd name="T12" fmla="*/ 0 w 46"/>
                <a:gd name="T13" fmla="*/ 0 h 39"/>
                <a:gd name="T14" fmla="*/ 0 w 46"/>
                <a:gd name="T15" fmla="*/ 0 h 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39"/>
                <a:gd name="T26" fmla="*/ 46 w 46"/>
                <a:gd name="T27" fmla="*/ 39 h 3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39">
                  <a:moveTo>
                    <a:pt x="46" y="7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8" y="39"/>
                  </a:lnTo>
                  <a:lnTo>
                    <a:pt x="46" y="7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8" name="Freeform 309"/>
            <p:cNvSpPr>
              <a:spLocks/>
            </p:cNvSpPr>
            <p:nvPr/>
          </p:nvSpPr>
          <p:spPr bwMode="gray">
            <a:xfrm>
              <a:off x="2347" y="1966"/>
              <a:ext cx="1" cy="6"/>
            </a:xfrm>
            <a:custGeom>
              <a:avLst/>
              <a:gdLst>
                <a:gd name="T0" fmla="*/ 0 w 7"/>
                <a:gd name="T1" fmla="*/ 0 h 32"/>
                <a:gd name="T2" fmla="*/ 0 w 7"/>
                <a:gd name="T3" fmla="*/ 0 h 32"/>
                <a:gd name="T4" fmla="*/ 0 w 7"/>
                <a:gd name="T5" fmla="*/ 0 h 32"/>
                <a:gd name="T6" fmla="*/ 0 w 7"/>
                <a:gd name="T7" fmla="*/ 0 h 32"/>
                <a:gd name="T8" fmla="*/ 0 w 7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2"/>
                <a:gd name="T17" fmla="*/ 7 w 7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2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19" name="Freeform 310"/>
            <p:cNvSpPr>
              <a:spLocks/>
            </p:cNvSpPr>
            <p:nvPr/>
          </p:nvSpPr>
          <p:spPr bwMode="gray">
            <a:xfrm>
              <a:off x="2280" y="2120"/>
              <a:ext cx="6" cy="1"/>
            </a:xfrm>
            <a:custGeom>
              <a:avLst/>
              <a:gdLst>
                <a:gd name="T0" fmla="*/ 0 w 39"/>
                <a:gd name="T1" fmla="*/ 0 h 7"/>
                <a:gd name="T2" fmla="*/ 0 w 39"/>
                <a:gd name="T3" fmla="*/ 0 h 7"/>
                <a:gd name="T4" fmla="*/ 0 w 39"/>
                <a:gd name="T5" fmla="*/ 0 h 7"/>
                <a:gd name="T6" fmla="*/ 0 w 39"/>
                <a:gd name="T7" fmla="*/ 0 h 7"/>
                <a:gd name="T8" fmla="*/ 0 w 39"/>
                <a:gd name="T9" fmla="*/ 0 h 7"/>
                <a:gd name="T10" fmla="*/ 0 w 39"/>
                <a:gd name="T11" fmla="*/ 0 h 7"/>
                <a:gd name="T12" fmla="*/ 0 w 39"/>
                <a:gd name="T13" fmla="*/ 0 h 7"/>
                <a:gd name="T14" fmla="*/ 0 w 39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"/>
                <a:gd name="T25" fmla="*/ 0 h 7"/>
                <a:gd name="T26" fmla="*/ 39 w 3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" h="7">
                  <a:moveTo>
                    <a:pt x="39" y="7"/>
                  </a:moveTo>
                  <a:lnTo>
                    <a:pt x="0" y="0"/>
                  </a:lnTo>
                  <a:lnTo>
                    <a:pt x="39" y="7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0" name="Freeform 311"/>
            <p:cNvSpPr>
              <a:spLocks/>
            </p:cNvSpPr>
            <p:nvPr/>
          </p:nvSpPr>
          <p:spPr bwMode="gray">
            <a:xfrm>
              <a:off x="2286" y="2116"/>
              <a:ext cx="1" cy="5"/>
            </a:xfrm>
            <a:custGeom>
              <a:avLst/>
              <a:gdLst>
                <a:gd name="T0" fmla="*/ 0 w 6"/>
                <a:gd name="T1" fmla="*/ 0 h 33"/>
                <a:gd name="T2" fmla="*/ 0 w 6"/>
                <a:gd name="T3" fmla="*/ 0 h 33"/>
                <a:gd name="T4" fmla="*/ 0 w 6"/>
                <a:gd name="T5" fmla="*/ 0 h 33"/>
                <a:gd name="T6" fmla="*/ 0 w 6"/>
                <a:gd name="T7" fmla="*/ 0 h 33"/>
                <a:gd name="T8" fmla="*/ 0 w 6"/>
                <a:gd name="T9" fmla="*/ 0 h 33"/>
                <a:gd name="T10" fmla="*/ 0 w 6"/>
                <a:gd name="T11" fmla="*/ 0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3"/>
                <a:gd name="T20" fmla="*/ 6 w 6"/>
                <a:gd name="T21" fmla="*/ 33 h 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3">
                  <a:moveTo>
                    <a:pt x="6" y="0"/>
                  </a:moveTo>
                  <a:lnTo>
                    <a:pt x="0" y="33"/>
                  </a:lnTo>
                  <a:lnTo>
                    <a:pt x="6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1" name="Freeform 312"/>
            <p:cNvSpPr>
              <a:spLocks/>
            </p:cNvSpPr>
            <p:nvPr/>
          </p:nvSpPr>
          <p:spPr bwMode="gray">
            <a:xfrm>
              <a:off x="1754" y="30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2" name="Freeform 313"/>
            <p:cNvSpPr>
              <a:spLocks/>
            </p:cNvSpPr>
            <p:nvPr/>
          </p:nvSpPr>
          <p:spPr bwMode="gray">
            <a:xfrm>
              <a:off x="1775" y="2551"/>
              <a:ext cx="6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60000 65536"/>
                <a:gd name="T7" fmla="*/ 0 60000 65536"/>
                <a:gd name="T8" fmla="*/ 0 60000 65536"/>
                <a:gd name="T9" fmla="*/ 0 w 38"/>
                <a:gd name="T10" fmla="*/ 0 h 7"/>
                <a:gd name="T11" fmla="*/ 38 w 38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" h="7">
                  <a:moveTo>
                    <a:pt x="0" y="0"/>
                  </a:moveTo>
                  <a:lnTo>
                    <a:pt x="3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3" name="Freeform 314"/>
            <p:cNvSpPr>
              <a:spLocks/>
            </p:cNvSpPr>
            <p:nvPr/>
          </p:nvSpPr>
          <p:spPr bwMode="gray">
            <a:xfrm>
              <a:off x="1775" y="2551"/>
              <a:ext cx="6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w 3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7"/>
                <a:gd name="T14" fmla="*/ 38 w 38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7">
                  <a:moveTo>
                    <a:pt x="0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4" name="Freeform 315"/>
            <p:cNvSpPr>
              <a:spLocks/>
            </p:cNvSpPr>
            <p:nvPr/>
          </p:nvSpPr>
          <p:spPr bwMode="gray">
            <a:xfrm>
              <a:off x="322" y="2043"/>
              <a:ext cx="7" cy="1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0 h 7"/>
                <a:gd name="T6" fmla="*/ 0 w 38"/>
                <a:gd name="T7" fmla="*/ 0 h 7"/>
                <a:gd name="T8" fmla="*/ 0 w 38"/>
                <a:gd name="T9" fmla="*/ 0 h 7"/>
                <a:gd name="T10" fmla="*/ 0 w 38"/>
                <a:gd name="T11" fmla="*/ 0 h 7"/>
                <a:gd name="T12" fmla="*/ 0 w 38"/>
                <a:gd name="T13" fmla="*/ 0 h 7"/>
                <a:gd name="T14" fmla="*/ 0 w 38"/>
                <a:gd name="T15" fmla="*/ 0 h 7"/>
                <a:gd name="T16" fmla="*/ 0 w 38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8"/>
                <a:gd name="T28" fmla="*/ 0 h 7"/>
                <a:gd name="T29" fmla="*/ 38 w 38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8" h="7">
                  <a:moveTo>
                    <a:pt x="0" y="0"/>
                  </a:moveTo>
                  <a:lnTo>
                    <a:pt x="0" y="0"/>
                  </a:lnTo>
                  <a:lnTo>
                    <a:pt x="38" y="7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5" name="Freeform 316"/>
            <p:cNvSpPr>
              <a:spLocks/>
            </p:cNvSpPr>
            <p:nvPr/>
          </p:nvSpPr>
          <p:spPr bwMode="gray">
            <a:xfrm>
              <a:off x="2353" y="1836"/>
              <a:ext cx="8" cy="12"/>
            </a:xfrm>
            <a:custGeom>
              <a:avLst/>
              <a:gdLst>
                <a:gd name="T0" fmla="*/ 0 w 51"/>
                <a:gd name="T1" fmla="*/ 0 h 73"/>
                <a:gd name="T2" fmla="*/ 0 w 51"/>
                <a:gd name="T3" fmla="*/ 0 h 73"/>
                <a:gd name="T4" fmla="*/ 0 w 51"/>
                <a:gd name="T5" fmla="*/ 0 h 73"/>
                <a:gd name="T6" fmla="*/ 0 w 51"/>
                <a:gd name="T7" fmla="*/ 0 h 73"/>
                <a:gd name="T8" fmla="*/ 0 w 51"/>
                <a:gd name="T9" fmla="*/ 0 h 73"/>
                <a:gd name="T10" fmla="*/ 0 w 51"/>
                <a:gd name="T11" fmla="*/ 0 h 73"/>
                <a:gd name="T12" fmla="*/ 0 w 51"/>
                <a:gd name="T13" fmla="*/ 0 h 73"/>
                <a:gd name="T14" fmla="*/ 0 w 51"/>
                <a:gd name="T15" fmla="*/ 0 h 73"/>
                <a:gd name="T16" fmla="*/ 0 w 51"/>
                <a:gd name="T17" fmla="*/ 0 h 73"/>
                <a:gd name="T18" fmla="*/ 0 w 51"/>
                <a:gd name="T19" fmla="*/ 0 h 73"/>
                <a:gd name="T20" fmla="*/ 0 w 51"/>
                <a:gd name="T21" fmla="*/ 0 h 73"/>
                <a:gd name="T22" fmla="*/ 0 w 51"/>
                <a:gd name="T23" fmla="*/ 0 h 73"/>
                <a:gd name="T24" fmla="*/ 0 w 51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1"/>
                <a:gd name="T40" fmla="*/ 0 h 73"/>
                <a:gd name="T41" fmla="*/ 51 w 51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1" h="73">
                  <a:moveTo>
                    <a:pt x="51" y="7"/>
                  </a:moveTo>
                  <a:lnTo>
                    <a:pt x="51" y="7"/>
                  </a:lnTo>
                  <a:lnTo>
                    <a:pt x="44" y="41"/>
                  </a:lnTo>
                  <a:lnTo>
                    <a:pt x="37" y="73"/>
                  </a:lnTo>
                  <a:lnTo>
                    <a:pt x="0" y="66"/>
                  </a:lnTo>
                  <a:lnTo>
                    <a:pt x="7" y="33"/>
                  </a:lnTo>
                  <a:lnTo>
                    <a:pt x="14" y="0"/>
                  </a:lnTo>
                  <a:lnTo>
                    <a:pt x="51" y="7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6" name="Freeform 317"/>
            <p:cNvSpPr>
              <a:spLocks/>
            </p:cNvSpPr>
            <p:nvPr/>
          </p:nvSpPr>
          <p:spPr bwMode="gray">
            <a:xfrm>
              <a:off x="1946" y="1695"/>
              <a:ext cx="319" cy="413"/>
            </a:xfrm>
            <a:custGeom>
              <a:avLst/>
              <a:gdLst>
                <a:gd name="T0" fmla="*/ 0 w 2028"/>
                <a:gd name="T1" fmla="*/ 0 h 2432"/>
                <a:gd name="T2" fmla="*/ 0 w 2028"/>
                <a:gd name="T3" fmla="*/ 0 h 2432"/>
                <a:gd name="T4" fmla="*/ 0 w 2028"/>
                <a:gd name="T5" fmla="*/ 0 h 2432"/>
                <a:gd name="T6" fmla="*/ 0 w 2028"/>
                <a:gd name="T7" fmla="*/ 0 h 2432"/>
                <a:gd name="T8" fmla="*/ 0 w 2028"/>
                <a:gd name="T9" fmla="*/ 0 h 2432"/>
                <a:gd name="T10" fmla="*/ 0 w 2028"/>
                <a:gd name="T11" fmla="*/ 0 h 2432"/>
                <a:gd name="T12" fmla="*/ 0 w 2028"/>
                <a:gd name="T13" fmla="*/ 0 h 2432"/>
                <a:gd name="T14" fmla="*/ 0 w 2028"/>
                <a:gd name="T15" fmla="*/ 0 h 2432"/>
                <a:gd name="T16" fmla="*/ 0 w 2028"/>
                <a:gd name="T17" fmla="*/ 0 h 2432"/>
                <a:gd name="T18" fmla="*/ 0 w 2028"/>
                <a:gd name="T19" fmla="*/ 0 h 2432"/>
                <a:gd name="T20" fmla="*/ 0 w 2028"/>
                <a:gd name="T21" fmla="*/ 0 h 2432"/>
                <a:gd name="T22" fmla="*/ 0 w 2028"/>
                <a:gd name="T23" fmla="*/ 0 h 2432"/>
                <a:gd name="T24" fmla="*/ 0 w 2028"/>
                <a:gd name="T25" fmla="*/ 0 h 2432"/>
                <a:gd name="T26" fmla="*/ 0 w 2028"/>
                <a:gd name="T27" fmla="*/ 0 h 2432"/>
                <a:gd name="T28" fmla="*/ 0 w 2028"/>
                <a:gd name="T29" fmla="*/ 0 h 2432"/>
                <a:gd name="T30" fmla="*/ 0 w 2028"/>
                <a:gd name="T31" fmla="*/ 0 h 2432"/>
                <a:gd name="T32" fmla="*/ 0 w 2028"/>
                <a:gd name="T33" fmla="*/ 0 h 2432"/>
                <a:gd name="T34" fmla="*/ 0 w 2028"/>
                <a:gd name="T35" fmla="*/ 0 h 2432"/>
                <a:gd name="T36" fmla="*/ 0 w 2028"/>
                <a:gd name="T37" fmla="*/ 0 h 2432"/>
                <a:gd name="T38" fmla="*/ 0 w 2028"/>
                <a:gd name="T39" fmla="*/ 0 h 2432"/>
                <a:gd name="T40" fmla="*/ 0 w 2028"/>
                <a:gd name="T41" fmla="*/ 0 h 2432"/>
                <a:gd name="T42" fmla="*/ 0 w 2028"/>
                <a:gd name="T43" fmla="*/ 0 h 2432"/>
                <a:gd name="T44" fmla="*/ 0 w 2028"/>
                <a:gd name="T45" fmla="*/ 0 h 2432"/>
                <a:gd name="T46" fmla="*/ 0 w 2028"/>
                <a:gd name="T47" fmla="*/ 0 h 2432"/>
                <a:gd name="T48" fmla="*/ 0 w 2028"/>
                <a:gd name="T49" fmla="*/ 0 h 2432"/>
                <a:gd name="T50" fmla="*/ 0 w 2028"/>
                <a:gd name="T51" fmla="*/ 0 h 2432"/>
                <a:gd name="T52" fmla="*/ 0 w 2028"/>
                <a:gd name="T53" fmla="*/ 0 h 2432"/>
                <a:gd name="T54" fmla="*/ 0 w 2028"/>
                <a:gd name="T55" fmla="*/ 0 h 2432"/>
                <a:gd name="T56" fmla="*/ 0 w 2028"/>
                <a:gd name="T57" fmla="*/ 0 h 2432"/>
                <a:gd name="T58" fmla="*/ 0 w 2028"/>
                <a:gd name="T59" fmla="*/ 0 h 2432"/>
                <a:gd name="T60" fmla="*/ 0 w 2028"/>
                <a:gd name="T61" fmla="*/ 0 h 2432"/>
                <a:gd name="T62" fmla="*/ 0 w 2028"/>
                <a:gd name="T63" fmla="*/ 0 h 2432"/>
                <a:gd name="T64" fmla="*/ 0 w 2028"/>
                <a:gd name="T65" fmla="*/ 0 h 2432"/>
                <a:gd name="T66" fmla="*/ 0 w 2028"/>
                <a:gd name="T67" fmla="*/ 0 h 2432"/>
                <a:gd name="T68" fmla="*/ 0 w 2028"/>
                <a:gd name="T69" fmla="*/ 0 h 2432"/>
                <a:gd name="T70" fmla="*/ 0 w 2028"/>
                <a:gd name="T71" fmla="*/ 0 h 2432"/>
                <a:gd name="T72" fmla="*/ 0 w 2028"/>
                <a:gd name="T73" fmla="*/ 0 h 2432"/>
                <a:gd name="T74" fmla="*/ 0 w 2028"/>
                <a:gd name="T75" fmla="*/ 0 h 2432"/>
                <a:gd name="T76" fmla="*/ 0 w 2028"/>
                <a:gd name="T77" fmla="*/ 0 h 2432"/>
                <a:gd name="T78" fmla="*/ 0 w 2028"/>
                <a:gd name="T79" fmla="*/ 0 h 2432"/>
                <a:gd name="T80" fmla="*/ 0 w 2028"/>
                <a:gd name="T81" fmla="*/ 0 h 2432"/>
                <a:gd name="T82" fmla="*/ 0 w 2028"/>
                <a:gd name="T83" fmla="*/ 0 h 2432"/>
                <a:gd name="T84" fmla="*/ 0 w 2028"/>
                <a:gd name="T85" fmla="*/ 0 h 2432"/>
                <a:gd name="T86" fmla="*/ 0 w 2028"/>
                <a:gd name="T87" fmla="*/ 0 h 2432"/>
                <a:gd name="T88" fmla="*/ 0 w 2028"/>
                <a:gd name="T89" fmla="*/ 0 h 2432"/>
                <a:gd name="T90" fmla="*/ 0 w 2028"/>
                <a:gd name="T91" fmla="*/ 0 h 2432"/>
                <a:gd name="T92" fmla="*/ 0 w 2028"/>
                <a:gd name="T93" fmla="*/ 0 h 2432"/>
                <a:gd name="T94" fmla="*/ 0 w 2028"/>
                <a:gd name="T95" fmla="*/ 0 h 2432"/>
                <a:gd name="T96" fmla="*/ 0 w 2028"/>
                <a:gd name="T97" fmla="*/ 0 h 2432"/>
                <a:gd name="T98" fmla="*/ 0 w 2028"/>
                <a:gd name="T99" fmla="*/ 0 h 2432"/>
                <a:gd name="T100" fmla="*/ 0 w 2028"/>
                <a:gd name="T101" fmla="*/ 0 h 2432"/>
                <a:gd name="T102" fmla="*/ 0 w 2028"/>
                <a:gd name="T103" fmla="*/ 0 h 2432"/>
                <a:gd name="T104" fmla="*/ 0 w 2028"/>
                <a:gd name="T105" fmla="*/ 0 h 2432"/>
                <a:gd name="T106" fmla="*/ 0 w 2028"/>
                <a:gd name="T107" fmla="*/ 0 h 24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28"/>
                <a:gd name="T163" fmla="*/ 0 h 2432"/>
                <a:gd name="T164" fmla="*/ 2028 w 2028"/>
                <a:gd name="T165" fmla="*/ 2432 h 24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28" h="2432">
                  <a:moveTo>
                    <a:pt x="1488" y="376"/>
                  </a:moveTo>
                  <a:lnTo>
                    <a:pt x="1481" y="408"/>
                  </a:lnTo>
                  <a:lnTo>
                    <a:pt x="1316" y="445"/>
                  </a:lnTo>
                  <a:lnTo>
                    <a:pt x="1207" y="220"/>
                  </a:lnTo>
                  <a:lnTo>
                    <a:pt x="1101" y="167"/>
                  </a:lnTo>
                  <a:lnTo>
                    <a:pt x="1040" y="87"/>
                  </a:lnTo>
                  <a:lnTo>
                    <a:pt x="941" y="0"/>
                  </a:lnTo>
                  <a:lnTo>
                    <a:pt x="874" y="123"/>
                  </a:lnTo>
                  <a:lnTo>
                    <a:pt x="822" y="181"/>
                  </a:lnTo>
                  <a:lnTo>
                    <a:pt x="794" y="311"/>
                  </a:lnTo>
                  <a:lnTo>
                    <a:pt x="592" y="341"/>
                  </a:lnTo>
                  <a:lnTo>
                    <a:pt x="547" y="366"/>
                  </a:lnTo>
                  <a:lnTo>
                    <a:pt x="450" y="450"/>
                  </a:lnTo>
                  <a:lnTo>
                    <a:pt x="323" y="493"/>
                  </a:lnTo>
                  <a:lnTo>
                    <a:pt x="162" y="326"/>
                  </a:lnTo>
                  <a:lnTo>
                    <a:pt x="80" y="345"/>
                  </a:lnTo>
                  <a:lnTo>
                    <a:pt x="0" y="534"/>
                  </a:lnTo>
                  <a:lnTo>
                    <a:pt x="2" y="704"/>
                  </a:lnTo>
                  <a:lnTo>
                    <a:pt x="57" y="816"/>
                  </a:lnTo>
                  <a:lnTo>
                    <a:pt x="125" y="864"/>
                  </a:lnTo>
                  <a:lnTo>
                    <a:pt x="217" y="983"/>
                  </a:lnTo>
                  <a:lnTo>
                    <a:pt x="113" y="1099"/>
                  </a:lnTo>
                  <a:lnTo>
                    <a:pt x="258" y="1160"/>
                  </a:lnTo>
                  <a:lnTo>
                    <a:pt x="305" y="1306"/>
                  </a:lnTo>
                  <a:lnTo>
                    <a:pt x="284" y="1404"/>
                  </a:lnTo>
                  <a:lnTo>
                    <a:pt x="118" y="1440"/>
                  </a:lnTo>
                  <a:lnTo>
                    <a:pt x="173" y="1552"/>
                  </a:lnTo>
                  <a:lnTo>
                    <a:pt x="1" y="1621"/>
                  </a:lnTo>
                  <a:lnTo>
                    <a:pt x="220" y="1697"/>
                  </a:lnTo>
                  <a:lnTo>
                    <a:pt x="237" y="1802"/>
                  </a:lnTo>
                  <a:lnTo>
                    <a:pt x="330" y="1922"/>
                  </a:lnTo>
                  <a:lnTo>
                    <a:pt x="240" y="1972"/>
                  </a:lnTo>
                  <a:lnTo>
                    <a:pt x="287" y="2118"/>
                  </a:lnTo>
                  <a:lnTo>
                    <a:pt x="221" y="2241"/>
                  </a:lnTo>
                  <a:lnTo>
                    <a:pt x="214" y="2274"/>
                  </a:lnTo>
                  <a:lnTo>
                    <a:pt x="252" y="2281"/>
                  </a:lnTo>
                  <a:lnTo>
                    <a:pt x="207" y="2306"/>
                  </a:lnTo>
                  <a:lnTo>
                    <a:pt x="314" y="2361"/>
                  </a:lnTo>
                  <a:lnTo>
                    <a:pt x="337" y="2432"/>
                  </a:lnTo>
                  <a:lnTo>
                    <a:pt x="388" y="2375"/>
                  </a:lnTo>
                  <a:lnTo>
                    <a:pt x="471" y="2357"/>
                  </a:lnTo>
                  <a:lnTo>
                    <a:pt x="540" y="2404"/>
                  </a:lnTo>
                  <a:lnTo>
                    <a:pt x="622" y="2386"/>
                  </a:lnTo>
                  <a:lnTo>
                    <a:pt x="659" y="2393"/>
                  </a:lnTo>
                  <a:lnTo>
                    <a:pt x="735" y="2407"/>
                  </a:lnTo>
                  <a:lnTo>
                    <a:pt x="794" y="2316"/>
                  </a:lnTo>
                  <a:lnTo>
                    <a:pt x="815" y="2219"/>
                  </a:lnTo>
                  <a:lnTo>
                    <a:pt x="829" y="2153"/>
                  </a:lnTo>
                  <a:lnTo>
                    <a:pt x="957" y="2110"/>
                  </a:lnTo>
                  <a:lnTo>
                    <a:pt x="964" y="2077"/>
                  </a:lnTo>
                  <a:lnTo>
                    <a:pt x="934" y="2037"/>
                  </a:lnTo>
                  <a:lnTo>
                    <a:pt x="940" y="2005"/>
                  </a:lnTo>
                  <a:lnTo>
                    <a:pt x="947" y="1972"/>
                  </a:lnTo>
                  <a:lnTo>
                    <a:pt x="954" y="1939"/>
                  </a:lnTo>
                  <a:lnTo>
                    <a:pt x="1171" y="1845"/>
                  </a:lnTo>
                  <a:lnTo>
                    <a:pt x="1147" y="1772"/>
                  </a:lnTo>
                  <a:lnTo>
                    <a:pt x="1200" y="1714"/>
                  </a:lnTo>
                  <a:lnTo>
                    <a:pt x="1320" y="1703"/>
                  </a:lnTo>
                  <a:lnTo>
                    <a:pt x="1289" y="1664"/>
                  </a:lnTo>
                  <a:lnTo>
                    <a:pt x="1326" y="1671"/>
                  </a:lnTo>
                  <a:lnTo>
                    <a:pt x="1372" y="1645"/>
                  </a:lnTo>
                  <a:lnTo>
                    <a:pt x="1409" y="1653"/>
                  </a:lnTo>
                  <a:lnTo>
                    <a:pt x="1454" y="1627"/>
                  </a:lnTo>
                  <a:lnTo>
                    <a:pt x="1506" y="1569"/>
                  </a:lnTo>
                  <a:lnTo>
                    <a:pt x="1513" y="1536"/>
                  </a:lnTo>
                  <a:lnTo>
                    <a:pt x="1519" y="1504"/>
                  </a:lnTo>
                  <a:lnTo>
                    <a:pt x="1482" y="1497"/>
                  </a:lnTo>
                  <a:lnTo>
                    <a:pt x="1407" y="1482"/>
                  </a:lnTo>
                  <a:lnTo>
                    <a:pt x="1413" y="1449"/>
                  </a:lnTo>
                  <a:lnTo>
                    <a:pt x="1420" y="1417"/>
                  </a:lnTo>
                  <a:lnTo>
                    <a:pt x="1390" y="1376"/>
                  </a:lnTo>
                  <a:lnTo>
                    <a:pt x="1397" y="1344"/>
                  </a:lnTo>
                  <a:lnTo>
                    <a:pt x="1434" y="1351"/>
                  </a:lnTo>
                  <a:lnTo>
                    <a:pt x="1441" y="1319"/>
                  </a:lnTo>
                  <a:lnTo>
                    <a:pt x="1404" y="1312"/>
                  </a:lnTo>
                  <a:lnTo>
                    <a:pt x="1411" y="1279"/>
                  </a:lnTo>
                  <a:lnTo>
                    <a:pt x="1448" y="1286"/>
                  </a:lnTo>
                  <a:lnTo>
                    <a:pt x="1456" y="1254"/>
                  </a:lnTo>
                  <a:lnTo>
                    <a:pt x="1463" y="1221"/>
                  </a:lnTo>
                  <a:lnTo>
                    <a:pt x="1501" y="1228"/>
                  </a:lnTo>
                  <a:lnTo>
                    <a:pt x="1507" y="1195"/>
                  </a:lnTo>
                  <a:lnTo>
                    <a:pt x="1546" y="1202"/>
                  </a:lnTo>
                  <a:lnTo>
                    <a:pt x="1583" y="1209"/>
                  </a:lnTo>
                  <a:lnTo>
                    <a:pt x="1620" y="1218"/>
                  </a:lnTo>
                  <a:lnTo>
                    <a:pt x="1659" y="1225"/>
                  </a:lnTo>
                  <a:lnTo>
                    <a:pt x="1666" y="1191"/>
                  </a:lnTo>
                  <a:lnTo>
                    <a:pt x="1703" y="1199"/>
                  </a:lnTo>
                  <a:lnTo>
                    <a:pt x="1741" y="1206"/>
                  </a:lnTo>
                  <a:lnTo>
                    <a:pt x="1786" y="1181"/>
                  </a:lnTo>
                  <a:lnTo>
                    <a:pt x="1793" y="1148"/>
                  </a:lnTo>
                  <a:lnTo>
                    <a:pt x="1800" y="1115"/>
                  </a:lnTo>
                  <a:lnTo>
                    <a:pt x="1845" y="1090"/>
                  </a:lnTo>
                  <a:lnTo>
                    <a:pt x="1852" y="1058"/>
                  </a:lnTo>
                  <a:lnTo>
                    <a:pt x="1821" y="1017"/>
                  </a:lnTo>
                  <a:lnTo>
                    <a:pt x="1828" y="985"/>
                  </a:lnTo>
                  <a:lnTo>
                    <a:pt x="1866" y="992"/>
                  </a:lnTo>
                  <a:lnTo>
                    <a:pt x="1873" y="960"/>
                  </a:lnTo>
                  <a:lnTo>
                    <a:pt x="1888" y="894"/>
                  </a:lnTo>
                  <a:lnTo>
                    <a:pt x="1925" y="901"/>
                  </a:lnTo>
                  <a:lnTo>
                    <a:pt x="1962" y="909"/>
                  </a:lnTo>
                  <a:lnTo>
                    <a:pt x="1969" y="876"/>
                  </a:lnTo>
                  <a:lnTo>
                    <a:pt x="2014" y="850"/>
                  </a:lnTo>
                  <a:lnTo>
                    <a:pt x="2021" y="818"/>
                  </a:lnTo>
                  <a:lnTo>
                    <a:pt x="2028" y="786"/>
                  </a:lnTo>
                  <a:lnTo>
                    <a:pt x="1960" y="738"/>
                  </a:lnTo>
                  <a:lnTo>
                    <a:pt x="1771" y="702"/>
                  </a:lnTo>
                  <a:lnTo>
                    <a:pt x="1628" y="641"/>
                  </a:lnTo>
                  <a:lnTo>
                    <a:pt x="1587" y="463"/>
                  </a:lnTo>
                  <a:lnTo>
                    <a:pt x="1488" y="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7" name="Freeform 318"/>
            <p:cNvSpPr>
              <a:spLocks/>
            </p:cNvSpPr>
            <p:nvPr/>
          </p:nvSpPr>
          <p:spPr bwMode="gray">
            <a:xfrm>
              <a:off x="1946" y="1695"/>
              <a:ext cx="319" cy="413"/>
            </a:xfrm>
            <a:custGeom>
              <a:avLst/>
              <a:gdLst>
                <a:gd name="T0" fmla="*/ 0 w 2028"/>
                <a:gd name="T1" fmla="*/ 0 h 2432"/>
                <a:gd name="T2" fmla="*/ 0 w 2028"/>
                <a:gd name="T3" fmla="*/ 0 h 2432"/>
                <a:gd name="T4" fmla="*/ 0 w 2028"/>
                <a:gd name="T5" fmla="*/ 0 h 2432"/>
                <a:gd name="T6" fmla="*/ 0 w 2028"/>
                <a:gd name="T7" fmla="*/ 0 h 2432"/>
                <a:gd name="T8" fmla="*/ 0 w 2028"/>
                <a:gd name="T9" fmla="*/ 0 h 2432"/>
                <a:gd name="T10" fmla="*/ 0 w 2028"/>
                <a:gd name="T11" fmla="*/ 0 h 2432"/>
                <a:gd name="T12" fmla="*/ 0 w 2028"/>
                <a:gd name="T13" fmla="*/ 0 h 2432"/>
                <a:gd name="T14" fmla="*/ 0 w 2028"/>
                <a:gd name="T15" fmla="*/ 0 h 2432"/>
                <a:gd name="T16" fmla="*/ 0 w 2028"/>
                <a:gd name="T17" fmla="*/ 0 h 2432"/>
                <a:gd name="T18" fmla="*/ 0 w 2028"/>
                <a:gd name="T19" fmla="*/ 0 h 2432"/>
                <a:gd name="T20" fmla="*/ 0 w 2028"/>
                <a:gd name="T21" fmla="*/ 0 h 2432"/>
                <a:gd name="T22" fmla="*/ 0 w 2028"/>
                <a:gd name="T23" fmla="*/ 0 h 2432"/>
                <a:gd name="T24" fmla="*/ 0 w 2028"/>
                <a:gd name="T25" fmla="*/ 0 h 2432"/>
                <a:gd name="T26" fmla="*/ 0 w 2028"/>
                <a:gd name="T27" fmla="*/ 0 h 2432"/>
                <a:gd name="T28" fmla="*/ 0 w 2028"/>
                <a:gd name="T29" fmla="*/ 0 h 2432"/>
                <a:gd name="T30" fmla="*/ 0 w 2028"/>
                <a:gd name="T31" fmla="*/ 0 h 2432"/>
                <a:gd name="T32" fmla="*/ 0 w 2028"/>
                <a:gd name="T33" fmla="*/ 0 h 2432"/>
                <a:gd name="T34" fmla="*/ 0 w 2028"/>
                <a:gd name="T35" fmla="*/ 0 h 2432"/>
                <a:gd name="T36" fmla="*/ 0 w 2028"/>
                <a:gd name="T37" fmla="*/ 0 h 2432"/>
                <a:gd name="T38" fmla="*/ 0 w 2028"/>
                <a:gd name="T39" fmla="*/ 0 h 2432"/>
                <a:gd name="T40" fmla="*/ 0 w 2028"/>
                <a:gd name="T41" fmla="*/ 0 h 2432"/>
                <a:gd name="T42" fmla="*/ 0 w 2028"/>
                <a:gd name="T43" fmla="*/ 0 h 2432"/>
                <a:gd name="T44" fmla="*/ 0 w 2028"/>
                <a:gd name="T45" fmla="*/ 0 h 2432"/>
                <a:gd name="T46" fmla="*/ 0 w 2028"/>
                <a:gd name="T47" fmla="*/ 0 h 2432"/>
                <a:gd name="T48" fmla="*/ 0 w 2028"/>
                <a:gd name="T49" fmla="*/ 0 h 2432"/>
                <a:gd name="T50" fmla="*/ 0 w 2028"/>
                <a:gd name="T51" fmla="*/ 0 h 2432"/>
                <a:gd name="T52" fmla="*/ 0 w 2028"/>
                <a:gd name="T53" fmla="*/ 0 h 2432"/>
                <a:gd name="T54" fmla="*/ 0 w 2028"/>
                <a:gd name="T55" fmla="*/ 0 h 2432"/>
                <a:gd name="T56" fmla="*/ 0 w 2028"/>
                <a:gd name="T57" fmla="*/ 0 h 2432"/>
                <a:gd name="T58" fmla="*/ 0 w 2028"/>
                <a:gd name="T59" fmla="*/ 0 h 2432"/>
                <a:gd name="T60" fmla="*/ 0 w 2028"/>
                <a:gd name="T61" fmla="*/ 0 h 2432"/>
                <a:gd name="T62" fmla="*/ 0 w 2028"/>
                <a:gd name="T63" fmla="*/ 0 h 2432"/>
                <a:gd name="T64" fmla="*/ 0 w 2028"/>
                <a:gd name="T65" fmla="*/ 0 h 2432"/>
                <a:gd name="T66" fmla="*/ 0 w 2028"/>
                <a:gd name="T67" fmla="*/ 0 h 2432"/>
                <a:gd name="T68" fmla="*/ 0 w 2028"/>
                <a:gd name="T69" fmla="*/ 0 h 2432"/>
                <a:gd name="T70" fmla="*/ 0 w 2028"/>
                <a:gd name="T71" fmla="*/ 0 h 2432"/>
                <a:gd name="T72" fmla="*/ 0 w 2028"/>
                <a:gd name="T73" fmla="*/ 0 h 2432"/>
                <a:gd name="T74" fmla="*/ 0 w 2028"/>
                <a:gd name="T75" fmla="*/ 0 h 2432"/>
                <a:gd name="T76" fmla="*/ 0 w 2028"/>
                <a:gd name="T77" fmla="*/ 0 h 2432"/>
                <a:gd name="T78" fmla="*/ 0 w 2028"/>
                <a:gd name="T79" fmla="*/ 0 h 2432"/>
                <a:gd name="T80" fmla="*/ 0 w 2028"/>
                <a:gd name="T81" fmla="*/ 0 h 2432"/>
                <a:gd name="T82" fmla="*/ 0 w 2028"/>
                <a:gd name="T83" fmla="*/ 0 h 2432"/>
                <a:gd name="T84" fmla="*/ 0 w 2028"/>
                <a:gd name="T85" fmla="*/ 0 h 2432"/>
                <a:gd name="T86" fmla="*/ 0 w 2028"/>
                <a:gd name="T87" fmla="*/ 0 h 2432"/>
                <a:gd name="T88" fmla="*/ 0 w 2028"/>
                <a:gd name="T89" fmla="*/ 0 h 2432"/>
                <a:gd name="T90" fmla="*/ 0 w 2028"/>
                <a:gd name="T91" fmla="*/ 0 h 2432"/>
                <a:gd name="T92" fmla="*/ 0 w 2028"/>
                <a:gd name="T93" fmla="*/ 0 h 2432"/>
                <a:gd name="T94" fmla="*/ 0 w 2028"/>
                <a:gd name="T95" fmla="*/ 0 h 2432"/>
                <a:gd name="T96" fmla="*/ 0 w 2028"/>
                <a:gd name="T97" fmla="*/ 0 h 2432"/>
                <a:gd name="T98" fmla="*/ 0 w 2028"/>
                <a:gd name="T99" fmla="*/ 0 h 2432"/>
                <a:gd name="T100" fmla="*/ 0 w 2028"/>
                <a:gd name="T101" fmla="*/ 0 h 24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28"/>
                <a:gd name="T154" fmla="*/ 0 h 2432"/>
                <a:gd name="T155" fmla="*/ 2028 w 2028"/>
                <a:gd name="T156" fmla="*/ 2432 h 24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28" h="2432">
                  <a:moveTo>
                    <a:pt x="1488" y="376"/>
                  </a:moveTo>
                  <a:lnTo>
                    <a:pt x="1481" y="408"/>
                  </a:lnTo>
                  <a:lnTo>
                    <a:pt x="1316" y="445"/>
                  </a:lnTo>
                  <a:lnTo>
                    <a:pt x="1207" y="220"/>
                  </a:lnTo>
                  <a:lnTo>
                    <a:pt x="1101" y="167"/>
                  </a:lnTo>
                  <a:lnTo>
                    <a:pt x="1040" y="87"/>
                  </a:lnTo>
                  <a:lnTo>
                    <a:pt x="941" y="0"/>
                  </a:lnTo>
                  <a:lnTo>
                    <a:pt x="874" y="123"/>
                  </a:lnTo>
                  <a:lnTo>
                    <a:pt x="822" y="181"/>
                  </a:lnTo>
                  <a:lnTo>
                    <a:pt x="794" y="311"/>
                  </a:lnTo>
                  <a:lnTo>
                    <a:pt x="592" y="341"/>
                  </a:lnTo>
                  <a:lnTo>
                    <a:pt x="547" y="366"/>
                  </a:lnTo>
                  <a:lnTo>
                    <a:pt x="450" y="450"/>
                  </a:lnTo>
                  <a:lnTo>
                    <a:pt x="323" y="493"/>
                  </a:lnTo>
                  <a:lnTo>
                    <a:pt x="162" y="326"/>
                  </a:lnTo>
                  <a:lnTo>
                    <a:pt x="80" y="345"/>
                  </a:lnTo>
                  <a:lnTo>
                    <a:pt x="0" y="534"/>
                  </a:lnTo>
                  <a:lnTo>
                    <a:pt x="2" y="704"/>
                  </a:lnTo>
                  <a:lnTo>
                    <a:pt x="57" y="816"/>
                  </a:lnTo>
                  <a:lnTo>
                    <a:pt x="125" y="864"/>
                  </a:lnTo>
                  <a:lnTo>
                    <a:pt x="217" y="983"/>
                  </a:lnTo>
                  <a:lnTo>
                    <a:pt x="113" y="1099"/>
                  </a:lnTo>
                  <a:lnTo>
                    <a:pt x="258" y="1160"/>
                  </a:lnTo>
                  <a:lnTo>
                    <a:pt x="305" y="1306"/>
                  </a:lnTo>
                  <a:lnTo>
                    <a:pt x="284" y="1404"/>
                  </a:lnTo>
                  <a:lnTo>
                    <a:pt x="118" y="1440"/>
                  </a:lnTo>
                  <a:lnTo>
                    <a:pt x="173" y="1552"/>
                  </a:lnTo>
                  <a:lnTo>
                    <a:pt x="1" y="1621"/>
                  </a:lnTo>
                  <a:lnTo>
                    <a:pt x="220" y="1697"/>
                  </a:lnTo>
                  <a:lnTo>
                    <a:pt x="237" y="1802"/>
                  </a:lnTo>
                  <a:lnTo>
                    <a:pt x="330" y="1922"/>
                  </a:lnTo>
                  <a:lnTo>
                    <a:pt x="240" y="1972"/>
                  </a:lnTo>
                  <a:lnTo>
                    <a:pt x="287" y="2118"/>
                  </a:lnTo>
                  <a:lnTo>
                    <a:pt x="221" y="2241"/>
                  </a:lnTo>
                  <a:lnTo>
                    <a:pt x="214" y="2274"/>
                  </a:lnTo>
                  <a:lnTo>
                    <a:pt x="252" y="2281"/>
                  </a:lnTo>
                  <a:lnTo>
                    <a:pt x="207" y="2306"/>
                  </a:lnTo>
                  <a:lnTo>
                    <a:pt x="314" y="2361"/>
                  </a:lnTo>
                  <a:lnTo>
                    <a:pt x="337" y="2432"/>
                  </a:lnTo>
                  <a:lnTo>
                    <a:pt x="388" y="2375"/>
                  </a:lnTo>
                  <a:lnTo>
                    <a:pt x="471" y="2357"/>
                  </a:lnTo>
                  <a:lnTo>
                    <a:pt x="540" y="2404"/>
                  </a:lnTo>
                  <a:lnTo>
                    <a:pt x="622" y="2386"/>
                  </a:lnTo>
                  <a:lnTo>
                    <a:pt x="659" y="2393"/>
                  </a:lnTo>
                  <a:lnTo>
                    <a:pt x="735" y="2407"/>
                  </a:lnTo>
                  <a:lnTo>
                    <a:pt x="794" y="2316"/>
                  </a:lnTo>
                  <a:lnTo>
                    <a:pt x="815" y="2219"/>
                  </a:lnTo>
                  <a:lnTo>
                    <a:pt x="829" y="2153"/>
                  </a:lnTo>
                  <a:lnTo>
                    <a:pt x="957" y="2110"/>
                  </a:lnTo>
                  <a:lnTo>
                    <a:pt x="964" y="2077"/>
                  </a:lnTo>
                  <a:lnTo>
                    <a:pt x="934" y="2037"/>
                  </a:lnTo>
                  <a:lnTo>
                    <a:pt x="940" y="2005"/>
                  </a:lnTo>
                  <a:lnTo>
                    <a:pt x="947" y="1972"/>
                  </a:lnTo>
                  <a:lnTo>
                    <a:pt x="954" y="1939"/>
                  </a:lnTo>
                  <a:lnTo>
                    <a:pt x="1171" y="1845"/>
                  </a:lnTo>
                  <a:lnTo>
                    <a:pt x="1147" y="1772"/>
                  </a:lnTo>
                  <a:lnTo>
                    <a:pt x="1200" y="1714"/>
                  </a:lnTo>
                  <a:lnTo>
                    <a:pt x="1320" y="1703"/>
                  </a:lnTo>
                  <a:lnTo>
                    <a:pt x="1289" y="1664"/>
                  </a:lnTo>
                  <a:lnTo>
                    <a:pt x="1326" y="1671"/>
                  </a:lnTo>
                  <a:lnTo>
                    <a:pt x="1372" y="1645"/>
                  </a:lnTo>
                  <a:lnTo>
                    <a:pt x="1409" y="1653"/>
                  </a:lnTo>
                  <a:lnTo>
                    <a:pt x="1454" y="1627"/>
                  </a:lnTo>
                  <a:lnTo>
                    <a:pt x="1506" y="1569"/>
                  </a:lnTo>
                  <a:lnTo>
                    <a:pt x="1513" y="1536"/>
                  </a:lnTo>
                  <a:lnTo>
                    <a:pt x="1519" y="1504"/>
                  </a:lnTo>
                  <a:lnTo>
                    <a:pt x="1482" y="1497"/>
                  </a:lnTo>
                  <a:lnTo>
                    <a:pt x="1407" y="1482"/>
                  </a:lnTo>
                  <a:lnTo>
                    <a:pt x="1413" y="1449"/>
                  </a:lnTo>
                  <a:lnTo>
                    <a:pt x="1420" y="1417"/>
                  </a:lnTo>
                  <a:lnTo>
                    <a:pt x="1390" y="1376"/>
                  </a:lnTo>
                  <a:lnTo>
                    <a:pt x="1397" y="1344"/>
                  </a:lnTo>
                  <a:lnTo>
                    <a:pt x="1434" y="1351"/>
                  </a:lnTo>
                  <a:lnTo>
                    <a:pt x="1441" y="1319"/>
                  </a:lnTo>
                  <a:lnTo>
                    <a:pt x="1404" y="1312"/>
                  </a:lnTo>
                  <a:lnTo>
                    <a:pt x="1411" y="1279"/>
                  </a:lnTo>
                  <a:lnTo>
                    <a:pt x="1448" y="1286"/>
                  </a:lnTo>
                  <a:lnTo>
                    <a:pt x="1456" y="1254"/>
                  </a:lnTo>
                  <a:lnTo>
                    <a:pt x="1463" y="1221"/>
                  </a:lnTo>
                  <a:lnTo>
                    <a:pt x="1501" y="1228"/>
                  </a:lnTo>
                  <a:lnTo>
                    <a:pt x="1507" y="1195"/>
                  </a:lnTo>
                  <a:lnTo>
                    <a:pt x="1546" y="1202"/>
                  </a:lnTo>
                  <a:lnTo>
                    <a:pt x="1583" y="1209"/>
                  </a:lnTo>
                  <a:lnTo>
                    <a:pt x="1620" y="1218"/>
                  </a:lnTo>
                  <a:lnTo>
                    <a:pt x="1659" y="1225"/>
                  </a:lnTo>
                  <a:lnTo>
                    <a:pt x="1666" y="1191"/>
                  </a:lnTo>
                  <a:lnTo>
                    <a:pt x="1703" y="1199"/>
                  </a:lnTo>
                  <a:lnTo>
                    <a:pt x="1741" y="1206"/>
                  </a:lnTo>
                  <a:lnTo>
                    <a:pt x="1786" y="1181"/>
                  </a:lnTo>
                  <a:lnTo>
                    <a:pt x="1793" y="1148"/>
                  </a:lnTo>
                  <a:lnTo>
                    <a:pt x="1800" y="1115"/>
                  </a:lnTo>
                  <a:lnTo>
                    <a:pt x="1845" y="1090"/>
                  </a:lnTo>
                  <a:lnTo>
                    <a:pt x="1852" y="1058"/>
                  </a:lnTo>
                  <a:lnTo>
                    <a:pt x="1821" y="1017"/>
                  </a:lnTo>
                  <a:lnTo>
                    <a:pt x="1828" y="985"/>
                  </a:lnTo>
                  <a:lnTo>
                    <a:pt x="1866" y="992"/>
                  </a:lnTo>
                  <a:lnTo>
                    <a:pt x="1873" y="960"/>
                  </a:lnTo>
                  <a:lnTo>
                    <a:pt x="1888" y="894"/>
                  </a:lnTo>
                  <a:lnTo>
                    <a:pt x="1925" y="901"/>
                  </a:lnTo>
                  <a:lnTo>
                    <a:pt x="1962" y="909"/>
                  </a:lnTo>
                  <a:lnTo>
                    <a:pt x="1969" y="876"/>
                  </a:lnTo>
                  <a:lnTo>
                    <a:pt x="2014" y="850"/>
                  </a:lnTo>
                  <a:lnTo>
                    <a:pt x="2021" y="818"/>
                  </a:lnTo>
                  <a:lnTo>
                    <a:pt x="2028" y="786"/>
                  </a:lnTo>
                  <a:lnTo>
                    <a:pt x="1960" y="738"/>
                  </a:lnTo>
                  <a:lnTo>
                    <a:pt x="1771" y="702"/>
                  </a:lnTo>
                  <a:lnTo>
                    <a:pt x="1628" y="641"/>
                  </a:lnTo>
                  <a:lnTo>
                    <a:pt x="1587" y="463"/>
                  </a:lnTo>
                  <a:lnTo>
                    <a:pt x="1488" y="376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8" name="Freeform 319"/>
            <p:cNvSpPr>
              <a:spLocks/>
            </p:cNvSpPr>
            <p:nvPr/>
          </p:nvSpPr>
          <p:spPr bwMode="gray">
            <a:xfrm>
              <a:off x="2018" y="1784"/>
              <a:ext cx="199" cy="234"/>
            </a:xfrm>
            <a:custGeom>
              <a:avLst/>
              <a:gdLst>
                <a:gd name="T0" fmla="*/ 0 w 1274"/>
                <a:gd name="T1" fmla="*/ 0 h 1379"/>
                <a:gd name="T2" fmla="*/ 0 w 1274"/>
                <a:gd name="T3" fmla="*/ 0 h 1379"/>
                <a:gd name="T4" fmla="*/ 0 w 1274"/>
                <a:gd name="T5" fmla="*/ 0 h 1379"/>
                <a:gd name="T6" fmla="*/ 0 w 1274"/>
                <a:gd name="T7" fmla="*/ 0 h 1379"/>
                <a:gd name="T8" fmla="*/ 0 w 1274"/>
                <a:gd name="T9" fmla="*/ 0 h 1379"/>
                <a:gd name="T10" fmla="*/ 0 w 1274"/>
                <a:gd name="T11" fmla="*/ 0 h 1379"/>
                <a:gd name="T12" fmla="*/ 0 w 1274"/>
                <a:gd name="T13" fmla="*/ 0 h 1379"/>
                <a:gd name="T14" fmla="*/ 0 w 1274"/>
                <a:gd name="T15" fmla="*/ 0 h 1379"/>
                <a:gd name="T16" fmla="*/ 0 w 1274"/>
                <a:gd name="T17" fmla="*/ 0 h 1379"/>
                <a:gd name="T18" fmla="*/ 0 w 1274"/>
                <a:gd name="T19" fmla="*/ 0 h 1379"/>
                <a:gd name="T20" fmla="*/ 0 w 1274"/>
                <a:gd name="T21" fmla="*/ 0 h 1379"/>
                <a:gd name="T22" fmla="*/ 0 w 1274"/>
                <a:gd name="T23" fmla="*/ 0 h 1379"/>
                <a:gd name="T24" fmla="*/ 0 w 1274"/>
                <a:gd name="T25" fmla="*/ 0 h 1379"/>
                <a:gd name="T26" fmla="*/ 0 w 1274"/>
                <a:gd name="T27" fmla="*/ 0 h 1379"/>
                <a:gd name="T28" fmla="*/ 0 w 1274"/>
                <a:gd name="T29" fmla="*/ 0 h 1379"/>
                <a:gd name="T30" fmla="*/ 0 w 1274"/>
                <a:gd name="T31" fmla="*/ 0 h 1379"/>
                <a:gd name="T32" fmla="*/ 0 w 1274"/>
                <a:gd name="T33" fmla="*/ 0 h 1379"/>
                <a:gd name="T34" fmla="*/ 0 w 1274"/>
                <a:gd name="T35" fmla="*/ 0 h 1379"/>
                <a:gd name="T36" fmla="*/ 0 w 1274"/>
                <a:gd name="T37" fmla="*/ 0 h 1379"/>
                <a:gd name="T38" fmla="*/ 0 w 1274"/>
                <a:gd name="T39" fmla="*/ 0 h 1379"/>
                <a:gd name="T40" fmla="*/ 0 w 1274"/>
                <a:gd name="T41" fmla="*/ 0 h 1379"/>
                <a:gd name="T42" fmla="*/ 0 w 1274"/>
                <a:gd name="T43" fmla="*/ 0 h 1379"/>
                <a:gd name="T44" fmla="*/ 0 w 1274"/>
                <a:gd name="T45" fmla="*/ 0 h 1379"/>
                <a:gd name="T46" fmla="*/ 0 w 1274"/>
                <a:gd name="T47" fmla="*/ 0 h 1379"/>
                <a:gd name="T48" fmla="*/ 0 w 1274"/>
                <a:gd name="T49" fmla="*/ 0 h 1379"/>
                <a:gd name="T50" fmla="*/ 0 w 1274"/>
                <a:gd name="T51" fmla="*/ 0 h 1379"/>
                <a:gd name="T52" fmla="*/ 0 w 1274"/>
                <a:gd name="T53" fmla="*/ 0 h 1379"/>
                <a:gd name="T54" fmla="*/ 0 w 1274"/>
                <a:gd name="T55" fmla="*/ 0 h 1379"/>
                <a:gd name="T56" fmla="*/ 0 w 1274"/>
                <a:gd name="T57" fmla="*/ 0 h 1379"/>
                <a:gd name="T58" fmla="*/ 0 w 1274"/>
                <a:gd name="T59" fmla="*/ 0 h 1379"/>
                <a:gd name="T60" fmla="*/ 0 w 1274"/>
                <a:gd name="T61" fmla="*/ 0 h 1379"/>
                <a:gd name="T62" fmla="*/ 0 w 1274"/>
                <a:gd name="T63" fmla="*/ 0 h 1379"/>
                <a:gd name="T64" fmla="*/ 0 w 1274"/>
                <a:gd name="T65" fmla="*/ 0 h 1379"/>
                <a:gd name="T66" fmla="*/ 0 w 1274"/>
                <a:gd name="T67" fmla="*/ 0 h 1379"/>
                <a:gd name="T68" fmla="*/ 0 w 1274"/>
                <a:gd name="T69" fmla="*/ 0 h 1379"/>
                <a:gd name="T70" fmla="*/ 0 w 1274"/>
                <a:gd name="T71" fmla="*/ 0 h 1379"/>
                <a:gd name="T72" fmla="*/ 0 w 1274"/>
                <a:gd name="T73" fmla="*/ 0 h 1379"/>
                <a:gd name="T74" fmla="*/ 0 w 1274"/>
                <a:gd name="T75" fmla="*/ 0 h 1379"/>
                <a:gd name="T76" fmla="*/ 0 w 1274"/>
                <a:gd name="T77" fmla="*/ 0 h 1379"/>
                <a:gd name="T78" fmla="*/ 0 w 1274"/>
                <a:gd name="T79" fmla="*/ 0 h 1379"/>
                <a:gd name="T80" fmla="*/ 0 w 1274"/>
                <a:gd name="T81" fmla="*/ 0 h 1379"/>
                <a:gd name="T82" fmla="*/ 0 w 1274"/>
                <a:gd name="T83" fmla="*/ 0 h 1379"/>
                <a:gd name="T84" fmla="*/ 0 w 1274"/>
                <a:gd name="T85" fmla="*/ 0 h 1379"/>
                <a:gd name="T86" fmla="*/ 0 w 1274"/>
                <a:gd name="T87" fmla="*/ 0 h 1379"/>
                <a:gd name="T88" fmla="*/ 0 w 1274"/>
                <a:gd name="T89" fmla="*/ 0 h 1379"/>
                <a:gd name="T90" fmla="*/ 0 w 1274"/>
                <a:gd name="T91" fmla="*/ 0 h 1379"/>
                <a:gd name="T92" fmla="*/ 0 w 1274"/>
                <a:gd name="T93" fmla="*/ 0 h 1379"/>
                <a:gd name="T94" fmla="*/ 0 w 1274"/>
                <a:gd name="T95" fmla="*/ 0 h 137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74"/>
                <a:gd name="T145" fmla="*/ 0 h 1379"/>
                <a:gd name="T146" fmla="*/ 1274 w 1274"/>
                <a:gd name="T147" fmla="*/ 1379 h 137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74" h="1379">
                  <a:moveTo>
                    <a:pt x="578" y="1379"/>
                  </a:moveTo>
                  <a:lnTo>
                    <a:pt x="713" y="1321"/>
                  </a:lnTo>
                  <a:lnTo>
                    <a:pt x="689" y="1248"/>
                  </a:lnTo>
                  <a:lnTo>
                    <a:pt x="742" y="1190"/>
                  </a:lnTo>
                  <a:lnTo>
                    <a:pt x="862" y="1179"/>
                  </a:lnTo>
                  <a:lnTo>
                    <a:pt x="831" y="1140"/>
                  </a:lnTo>
                  <a:lnTo>
                    <a:pt x="868" y="1147"/>
                  </a:lnTo>
                  <a:lnTo>
                    <a:pt x="914" y="1121"/>
                  </a:lnTo>
                  <a:lnTo>
                    <a:pt x="951" y="1129"/>
                  </a:lnTo>
                  <a:lnTo>
                    <a:pt x="996" y="1103"/>
                  </a:lnTo>
                  <a:lnTo>
                    <a:pt x="1048" y="1045"/>
                  </a:lnTo>
                  <a:lnTo>
                    <a:pt x="1055" y="1012"/>
                  </a:lnTo>
                  <a:lnTo>
                    <a:pt x="1061" y="980"/>
                  </a:lnTo>
                  <a:lnTo>
                    <a:pt x="1024" y="973"/>
                  </a:lnTo>
                  <a:lnTo>
                    <a:pt x="949" y="958"/>
                  </a:lnTo>
                  <a:lnTo>
                    <a:pt x="955" y="925"/>
                  </a:lnTo>
                  <a:lnTo>
                    <a:pt x="962" y="893"/>
                  </a:lnTo>
                  <a:lnTo>
                    <a:pt x="932" y="852"/>
                  </a:lnTo>
                  <a:lnTo>
                    <a:pt x="939" y="820"/>
                  </a:lnTo>
                  <a:lnTo>
                    <a:pt x="976" y="827"/>
                  </a:lnTo>
                  <a:lnTo>
                    <a:pt x="983" y="795"/>
                  </a:lnTo>
                  <a:lnTo>
                    <a:pt x="946" y="788"/>
                  </a:lnTo>
                  <a:lnTo>
                    <a:pt x="953" y="755"/>
                  </a:lnTo>
                  <a:lnTo>
                    <a:pt x="990" y="762"/>
                  </a:lnTo>
                  <a:lnTo>
                    <a:pt x="998" y="730"/>
                  </a:lnTo>
                  <a:lnTo>
                    <a:pt x="1005" y="697"/>
                  </a:lnTo>
                  <a:lnTo>
                    <a:pt x="1043" y="704"/>
                  </a:lnTo>
                  <a:lnTo>
                    <a:pt x="1049" y="671"/>
                  </a:lnTo>
                  <a:lnTo>
                    <a:pt x="1088" y="678"/>
                  </a:lnTo>
                  <a:lnTo>
                    <a:pt x="1125" y="685"/>
                  </a:lnTo>
                  <a:lnTo>
                    <a:pt x="1162" y="694"/>
                  </a:lnTo>
                  <a:lnTo>
                    <a:pt x="1201" y="701"/>
                  </a:lnTo>
                  <a:lnTo>
                    <a:pt x="1208" y="667"/>
                  </a:lnTo>
                  <a:lnTo>
                    <a:pt x="1245" y="675"/>
                  </a:lnTo>
                  <a:lnTo>
                    <a:pt x="1274" y="680"/>
                  </a:lnTo>
                  <a:lnTo>
                    <a:pt x="1267" y="581"/>
                  </a:lnTo>
                  <a:lnTo>
                    <a:pt x="1072" y="613"/>
                  </a:lnTo>
                  <a:lnTo>
                    <a:pt x="967" y="645"/>
                  </a:lnTo>
                  <a:lnTo>
                    <a:pt x="914" y="667"/>
                  </a:lnTo>
                  <a:lnTo>
                    <a:pt x="881" y="646"/>
                  </a:lnTo>
                  <a:lnTo>
                    <a:pt x="907" y="612"/>
                  </a:lnTo>
                  <a:lnTo>
                    <a:pt x="924" y="570"/>
                  </a:lnTo>
                  <a:lnTo>
                    <a:pt x="811" y="507"/>
                  </a:lnTo>
                  <a:lnTo>
                    <a:pt x="695" y="411"/>
                  </a:lnTo>
                  <a:lnTo>
                    <a:pt x="695" y="349"/>
                  </a:lnTo>
                  <a:lnTo>
                    <a:pt x="691" y="287"/>
                  </a:lnTo>
                  <a:lnTo>
                    <a:pt x="646" y="328"/>
                  </a:lnTo>
                  <a:lnTo>
                    <a:pt x="643" y="324"/>
                  </a:lnTo>
                  <a:lnTo>
                    <a:pt x="634" y="313"/>
                  </a:lnTo>
                  <a:lnTo>
                    <a:pt x="623" y="299"/>
                  </a:lnTo>
                  <a:lnTo>
                    <a:pt x="610" y="283"/>
                  </a:lnTo>
                  <a:lnTo>
                    <a:pt x="595" y="262"/>
                  </a:lnTo>
                  <a:lnTo>
                    <a:pt x="578" y="235"/>
                  </a:lnTo>
                  <a:lnTo>
                    <a:pt x="564" y="213"/>
                  </a:lnTo>
                  <a:lnTo>
                    <a:pt x="558" y="204"/>
                  </a:lnTo>
                  <a:lnTo>
                    <a:pt x="515" y="141"/>
                  </a:lnTo>
                  <a:lnTo>
                    <a:pt x="451" y="72"/>
                  </a:lnTo>
                  <a:lnTo>
                    <a:pt x="410" y="27"/>
                  </a:lnTo>
                  <a:lnTo>
                    <a:pt x="311" y="0"/>
                  </a:lnTo>
                  <a:lnTo>
                    <a:pt x="272" y="44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3" y="121"/>
                  </a:lnTo>
                  <a:lnTo>
                    <a:pt x="216" y="121"/>
                  </a:lnTo>
                  <a:lnTo>
                    <a:pt x="209" y="123"/>
                  </a:lnTo>
                  <a:lnTo>
                    <a:pt x="206" y="124"/>
                  </a:lnTo>
                  <a:lnTo>
                    <a:pt x="202" y="126"/>
                  </a:lnTo>
                  <a:lnTo>
                    <a:pt x="200" y="128"/>
                  </a:lnTo>
                  <a:lnTo>
                    <a:pt x="198" y="131"/>
                  </a:lnTo>
                  <a:lnTo>
                    <a:pt x="194" y="139"/>
                  </a:lnTo>
                  <a:lnTo>
                    <a:pt x="191" y="150"/>
                  </a:lnTo>
                  <a:lnTo>
                    <a:pt x="189" y="163"/>
                  </a:lnTo>
                  <a:lnTo>
                    <a:pt x="187" y="176"/>
                  </a:lnTo>
                  <a:lnTo>
                    <a:pt x="184" y="198"/>
                  </a:lnTo>
                  <a:lnTo>
                    <a:pt x="184" y="207"/>
                  </a:lnTo>
                  <a:lnTo>
                    <a:pt x="205" y="287"/>
                  </a:lnTo>
                  <a:lnTo>
                    <a:pt x="77" y="390"/>
                  </a:lnTo>
                  <a:lnTo>
                    <a:pt x="66" y="466"/>
                  </a:lnTo>
                  <a:lnTo>
                    <a:pt x="0" y="536"/>
                  </a:lnTo>
                  <a:lnTo>
                    <a:pt x="80" y="594"/>
                  </a:lnTo>
                  <a:lnTo>
                    <a:pt x="267" y="629"/>
                  </a:lnTo>
                  <a:lnTo>
                    <a:pt x="319" y="590"/>
                  </a:lnTo>
                  <a:lnTo>
                    <a:pt x="395" y="580"/>
                  </a:lnTo>
                  <a:lnTo>
                    <a:pt x="478" y="702"/>
                  </a:lnTo>
                  <a:lnTo>
                    <a:pt x="492" y="822"/>
                  </a:lnTo>
                  <a:lnTo>
                    <a:pt x="492" y="943"/>
                  </a:lnTo>
                  <a:lnTo>
                    <a:pt x="495" y="1054"/>
                  </a:lnTo>
                  <a:lnTo>
                    <a:pt x="536" y="1151"/>
                  </a:lnTo>
                  <a:lnTo>
                    <a:pt x="550" y="1234"/>
                  </a:lnTo>
                  <a:lnTo>
                    <a:pt x="550" y="1239"/>
                  </a:lnTo>
                  <a:lnTo>
                    <a:pt x="550" y="1252"/>
                  </a:lnTo>
                  <a:lnTo>
                    <a:pt x="550" y="1267"/>
                  </a:lnTo>
                  <a:lnTo>
                    <a:pt x="550" y="1282"/>
                  </a:lnTo>
                  <a:lnTo>
                    <a:pt x="552" y="1296"/>
                  </a:lnTo>
                  <a:lnTo>
                    <a:pt x="560" y="1321"/>
                  </a:lnTo>
                  <a:lnTo>
                    <a:pt x="569" y="1350"/>
                  </a:lnTo>
                  <a:lnTo>
                    <a:pt x="578" y="13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29" name="Freeform 320"/>
            <p:cNvSpPr>
              <a:spLocks/>
            </p:cNvSpPr>
            <p:nvPr/>
          </p:nvSpPr>
          <p:spPr bwMode="gray">
            <a:xfrm>
              <a:off x="2018" y="1784"/>
              <a:ext cx="199" cy="234"/>
            </a:xfrm>
            <a:custGeom>
              <a:avLst/>
              <a:gdLst>
                <a:gd name="T0" fmla="*/ 0 w 1274"/>
                <a:gd name="T1" fmla="*/ 0 h 1379"/>
                <a:gd name="T2" fmla="*/ 0 w 1274"/>
                <a:gd name="T3" fmla="*/ 0 h 1379"/>
                <a:gd name="T4" fmla="*/ 0 w 1274"/>
                <a:gd name="T5" fmla="*/ 0 h 1379"/>
                <a:gd name="T6" fmla="*/ 0 w 1274"/>
                <a:gd name="T7" fmla="*/ 0 h 1379"/>
                <a:gd name="T8" fmla="*/ 0 w 1274"/>
                <a:gd name="T9" fmla="*/ 0 h 1379"/>
                <a:gd name="T10" fmla="*/ 0 w 1274"/>
                <a:gd name="T11" fmla="*/ 0 h 1379"/>
                <a:gd name="T12" fmla="*/ 0 w 1274"/>
                <a:gd name="T13" fmla="*/ 0 h 1379"/>
                <a:gd name="T14" fmla="*/ 0 w 1274"/>
                <a:gd name="T15" fmla="*/ 0 h 1379"/>
                <a:gd name="T16" fmla="*/ 0 w 1274"/>
                <a:gd name="T17" fmla="*/ 0 h 1379"/>
                <a:gd name="T18" fmla="*/ 0 w 1274"/>
                <a:gd name="T19" fmla="*/ 0 h 1379"/>
                <a:gd name="T20" fmla="*/ 0 w 1274"/>
                <a:gd name="T21" fmla="*/ 0 h 1379"/>
                <a:gd name="T22" fmla="*/ 0 w 1274"/>
                <a:gd name="T23" fmla="*/ 0 h 1379"/>
                <a:gd name="T24" fmla="*/ 0 w 1274"/>
                <a:gd name="T25" fmla="*/ 0 h 1379"/>
                <a:gd name="T26" fmla="*/ 0 w 1274"/>
                <a:gd name="T27" fmla="*/ 0 h 1379"/>
                <a:gd name="T28" fmla="*/ 0 w 1274"/>
                <a:gd name="T29" fmla="*/ 0 h 1379"/>
                <a:gd name="T30" fmla="*/ 0 w 1274"/>
                <a:gd name="T31" fmla="*/ 0 h 1379"/>
                <a:gd name="T32" fmla="*/ 0 w 1274"/>
                <a:gd name="T33" fmla="*/ 0 h 1379"/>
                <a:gd name="T34" fmla="*/ 0 w 1274"/>
                <a:gd name="T35" fmla="*/ 0 h 1379"/>
                <a:gd name="T36" fmla="*/ 0 w 1274"/>
                <a:gd name="T37" fmla="*/ 0 h 1379"/>
                <a:gd name="T38" fmla="*/ 0 w 1274"/>
                <a:gd name="T39" fmla="*/ 0 h 1379"/>
                <a:gd name="T40" fmla="*/ 0 w 1274"/>
                <a:gd name="T41" fmla="*/ 0 h 1379"/>
                <a:gd name="T42" fmla="*/ 0 w 1274"/>
                <a:gd name="T43" fmla="*/ 0 h 1379"/>
                <a:gd name="T44" fmla="*/ 0 w 1274"/>
                <a:gd name="T45" fmla="*/ 0 h 1379"/>
                <a:gd name="T46" fmla="*/ 0 w 1274"/>
                <a:gd name="T47" fmla="*/ 0 h 1379"/>
                <a:gd name="T48" fmla="*/ 0 w 1274"/>
                <a:gd name="T49" fmla="*/ 0 h 1379"/>
                <a:gd name="T50" fmla="*/ 0 w 1274"/>
                <a:gd name="T51" fmla="*/ 0 h 1379"/>
                <a:gd name="T52" fmla="*/ 0 w 1274"/>
                <a:gd name="T53" fmla="*/ 0 h 1379"/>
                <a:gd name="T54" fmla="*/ 0 w 1274"/>
                <a:gd name="T55" fmla="*/ 0 h 1379"/>
                <a:gd name="T56" fmla="*/ 0 w 1274"/>
                <a:gd name="T57" fmla="*/ 0 h 1379"/>
                <a:gd name="T58" fmla="*/ 0 w 1274"/>
                <a:gd name="T59" fmla="*/ 0 h 1379"/>
                <a:gd name="T60" fmla="*/ 0 w 1274"/>
                <a:gd name="T61" fmla="*/ 0 h 1379"/>
                <a:gd name="T62" fmla="*/ 0 w 1274"/>
                <a:gd name="T63" fmla="*/ 0 h 1379"/>
                <a:gd name="T64" fmla="*/ 0 w 1274"/>
                <a:gd name="T65" fmla="*/ 0 h 1379"/>
                <a:gd name="T66" fmla="*/ 0 w 1274"/>
                <a:gd name="T67" fmla="*/ 0 h 1379"/>
                <a:gd name="T68" fmla="*/ 0 w 1274"/>
                <a:gd name="T69" fmla="*/ 0 h 1379"/>
                <a:gd name="T70" fmla="*/ 0 w 1274"/>
                <a:gd name="T71" fmla="*/ 0 h 1379"/>
                <a:gd name="T72" fmla="*/ 0 w 1274"/>
                <a:gd name="T73" fmla="*/ 0 h 1379"/>
                <a:gd name="T74" fmla="*/ 0 w 1274"/>
                <a:gd name="T75" fmla="*/ 0 h 1379"/>
                <a:gd name="T76" fmla="*/ 0 w 1274"/>
                <a:gd name="T77" fmla="*/ 0 h 1379"/>
                <a:gd name="T78" fmla="*/ 0 w 1274"/>
                <a:gd name="T79" fmla="*/ 0 h 1379"/>
                <a:gd name="T80" fmla="*/ 0 w 1274"/>
                <a:gd name="T81" fmla="*/ 0 h 1379"/>
                <a:gd name="T82" fmla="*/ 0 w 1274"/>
                <a:gd name="T83" fmla="*/ 0 h 1379"/>
                <a:gd name="T84" fmla="*/ 0 w 1274"/>
                <a:gd name="T85" fmla="*/ 0 h 1379"/>
                <a:gd name="T86" fmla="*/ 0 w 1274"/>
                <a:gd name="T87" fmla="*/ 0 h 1379"/>
                <a:gd name="T88" fmla="*/ 0 w 1274"/>
                <a:gd name="T89" fmla="*/ 0 h 1379"/>
                <a:gd name="T90" fmla="*/ 0 w 1274"/>
                <a:gd name="T91" fmla="*/ 0 h 1379"/>
                <a:gd name="T92" fmla="*/ 0 w 1274"/>
                <a:gd name="T93" fmla="*/ 0 h 1379"/>
                <a:gd name="T94" fmla="*/ 0 w 1274"/>
                <a:gd name="T95" fmla="*/ 0 h 1379"/>
                <a:gd name="T96" fmla="*/ 0 w 1274"/>
                <a:gd name="T97" fmla="*/ 0 h 1379"/>
                <a:gd name="T98" fmla="*/ 0 w 1274"/>
                <a:gd name="T99" fmla="*/ 0 h 1379"/>
                <a:gd name="T100" fmla="*/ 0 w 1274"/>
                <a:gd name="T101" fmla="*/ 0 h 1379"/>
                <a:gd name="T102" fmla="*/ 0 w 1274"/>
                <a:gd name="T103" fmla="*/ 0 h 1379"/>
                <a:gd name="T104" fmla="*/ 0 w 1274"/>
                <a:gd name="T105" fmla="*/ 0 h 1379"/>
                <a:gd name="T106" fmla="*/ 0 w 1274"/>
                <a:gd name="T107" fmla="*/ 0 h 1379"/>
                <a:gd name="T108" fmla="*/ 0 w 1274"/>
                <a:gd name="T109" fmla="*/ 0 h 1379"/>
                <a:gd name="T110" fmla="*/ 0 w 1274"/>
                <a:gd name="T111" fmla="*/ 0 h 1379"/>
                <a:gd name="T112" fmla="*/ 0 w 1274"/>
                <a:gd name="T113" fmla="*/ 0 h 1379"/>
                <a:gd name="T114" fmla="*/ 0 w 1274"/>
                <a:gd name="T115" fmla="*/ 0 h 1379"/>
                <a:gd name="T116" fmla="*/ 0 w 1274"/>
                <a:gd name="T117" fmla="*/ 0 h 137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74"/>
                <a:gd name="T178" fmla="*/ 0 h 1379"/>
                <a:gd name="T179" fmla="*/ 1274 w 1274"/>
                <a:gd name="T180" fmla="*/ 1379 h 137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74" h="1379">
                  <a:moveTo>
                    <a:pt x="578" y="1379"/>
                  </a:moveTo>
                  <a:lnTo>
                    <a:pt x="713" y="1321"/>
                  </a:lnTo>
                  <a:lnTo>
                    <a:pt x="689" y="1248"/>
                  </a:lnTo>
                  <a:lnTo>
                    <a:pt x="742" y="1190"/>
                  </a:lnTo>
                  <a:lnTo>
                    <a:pt x="862" y="1179"/>
                  </a:lnTo>
                  <a:lnTo>
                    <a:pt x="831" y="1140"/>
                  </a:lnTo>
                  <a:lnTo>
                    <a:pt x="868" y="1147"/>
                  </a:lnTo>
                  <a:lnTo>
                    <a:pt x="914" y="1121"/>
                  </a:lnTo>
                  <a:lnTo>
                    <a:pt x="951" y="1129"/>
                  </a:lnTo>
                  <a:lnTo>
                    <a:pt x="996" y="1103"/>
                  </a:lnTo>
                  <a:lnTo>
                    <a:pt x="1048" y="1045"/>
                  </a:lnTo>
                  <a:lnTo>
                    <a:pt x="1055" y="1012"/>
                  </a:lnTo>
                  <a:lnTo>
                    <a:pt x="1061" y="980"/>
                  </a:lnTo>
                  <a:lnTo>
                    <a:pt x="1024" y="973"/>
                  </a:lnTo>
                  <a:lnTo>
                    <a:pt x="949" y="958"/>
                  </a:lnTo>
                  <a:lnTo>
                    <a:pt x="955" y="925"/>
                  </a:lnTo>
                  <a:lnTo>
                    <a:pt x="962" y="893"/>
                  </a:lnTo>
                  <a:lnTo>
                    <a:pt x="932" y="852"/>
                  </a:lnTo>
                  <a:lnTo>
                    <a:pt x="939" y="820"/>
                  </a:lnTo>
                  <a:lnTo>
                    <a:pt x="976" y="827"/>
                  </a:lnTo>
                  <a:lnTo>
                    <a:pt x="983" y="795"/>
                  </a:lnTo>
                  <a:lnTo>
                    <a:pt x="946" y="788"/>
                  </a:lnTo>
                  <a:lnTo>
                    <a:pt x="953" y="755"/>
                  </a:lnTo>
                  <a:lnTo>
                    <a:pt x="990" y="762"/>
                  </a:lnTo>
                  <a:lnTo>
                    <a:pt x="998" y="730"/>
                  </a:lnTo>
                  <a:lnTo>
                    <a:pt x="1005" y="697"/>
                  </a:lnTo>
                  <a:lnTo>
                    <a:pt x="1043" y="704"/>
                  </a:lnTo>
                  <a:lnTo>
                    <a:pt x="1049" y="671"/>
                  </a:lnTo>
                  <a:lnTo>
                    <a:pt x="1088" y="678"/>
                  </a:lnTo>
                  <a:lnTo>
                    <a:pt x="1125" y="685"/>
                  </a:lnTo>
                  <a:lnTo>
                    <a:pt x="1162" y="694"/>
                  </a:lnTo>
                  <a:lnTo>
                    <a:pt x="1201" y="701"/>
                  </a:lnTo>
                  <a:lnTo>
                    <a:pt x="1208" y="667"/>
                  </a:lnTo>
                  <a:lnTo>
                    <a:pt x="1245" y="675"/>
                  </a:lnTo>
                  <a:lnTo>
                    <a:pt x="1274" y="680"/>
                  </a:lnTo>
                  <a:lnTo>
                    <a:pt x="1267" y="581"/>
                  </a:lnTo>
                  <a:lnTo>
                    <a:pt x="1072" y="613"/>
                  </a:lnTo>
                  <a:lnTo>
                    <a:pt x="967" y="645"/>
                  </a:lnTo>
                  <a:lnTo>
                    <a:pt x="914" y="667"/>
                  </a:lnTo>
                  <a:lnTo>
                    <a:pt x="881" y="646"/>
                  </a:lnTo>
                  <a:lnTo>
                    <a:pt x="907" y="612"/>
                  </a:lnTo>
                  <a:lnTo>
                    <a:pt x="924" y="570"/>
                  </a:lnTo>
                  <a:lnTo>
                    <a:pt x="811" y="507"/>
                  </a:lnTo>
                  <a:lnTo>
                    <a:pt x="695" y="411"/>
                  </a:lnTo>
                  <a:lnTo>
                    <a:pt x="695" y="349"/>
                  </a:lnTo>
                  <a:lnTo>
                    <a:pt x="691" y="287"/>
                  </a:lnTo>
                  <a:lnTo>
                    <a:pt x="646" y="328"/>
                  </a:lnTo>
                  <a:lnTo>
                    <a:pt x="643" y="324"/>
                  </a:lnTo>
                  <a:lnTo>
                    <a:pt x="634" y="313"/>
                  </a:lnTo>
                  <a:lnTo>
                    <a:pt x="623" y="299"/>
                  </a:lnTo>
                  <a:lnTo>
                    <a:pt x="610" y="283"/>
                  </a:lnTo>
                  <a:lnTo>
                    <a:pt x="595" y="262"/>
                  </a:lnTo>
                  <a:lnTo>
                    <a:pt x="578" y="235"/>
                  </a:lnTo>
                  <a:lnTo>
                    <a:pt x="564" y="213"/>
                  </a:lnTo>
                  <a:lnTo>
                    <a:pt x="558" y="204"/>
                  </a:lnTo>
                  <a:lnTo>
                    <a:pt x="515" y="141"/>
                  </a:lnTo>
                  <a:lnTo>
                    <a:pt x="451" y="72"/>
                  </a:lnTo>
                  <a:lnTo>
                    <a:pt x="410" y="27"/>
                  </a:lnTo>
                  <a:lnTo>
                    <a:pt x="311" y="0"/>
                  </a:lnTo>
                  <a:lnTo>
                    <a:pt x="272" y="44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3" y="121"/>
                  </a:lnTo>
                  <a:lnTo>
                    <a:pt x="216" y="121"/>
                  </a:lnTo>
                  <a:lnTo>
                    <a:pt x="209" y="123"/>
                  </a:lnTo>
                  <a:lnTo>
                    <a:pt x="206" y="124"/>
                  </a:lnTo>
                  <a:lnTo>
                    <a:pt x="202" y="126"/>
                  </a:lnTo>
                  <a:lnTo>
                    <a:pt x="200" y="128"/>
                  </a:lnTo>
                  <a:lnTo>
                    <a:pt x="198" y="131"/>
                  </a:lnTo>
                  <a:lnTo>
                    <a:pt x="194" y="139"/>
                  </a:lnTo>
                  <a:lnTo>
                    <a:pt x="191" y="150"/>
                  </a:lnTo>
                  <a:lnTo>
                    <a:pt x="189" y="163"/>
                  </a:lnTo>
                  <a:lnTo>
                    <a:pt x="187" y="176"/>
                  </a:lnTo>
                  <a:lnTo>
                    <a:pt x="184" y="198"/>
                  </a:lnTo>
                  <a:lnTo>
                    <a:pt x="184" y="207"/>
                  </a:lnTo>
                  <a:lnTo>
                    <a:pt x="205" y="287"/>
                  </a:lnTo>
                  <a:lnTo>
                    <a:pt x="77" y="390"/>
                  </a:lnTo>
                  <a:lnTo>
                    <a:pt x="66" y="466"/>
                  </a:lnTo>
                  <a:lnTo>
                    <a:pt x="0" y="536"/>
                  </a:lnTo>
                  <a:lnTo>
                    <a:pt x="80" y="594"/>
                  </a:lnTo>
                  <a:lnTo>
                    <a:pt x="267" y="629"/>
                  </a:lnTo>
                  <a:lnTo>
                    <a:pt x="319" y="590"/>
                  </a:lnTo>
                  <a:lnTo>
                    <a:pt x="395" y="580"/>
                  </a:lnTo>
                  <a:lnTo>
                    <a:pt x="478" y="702"/>
                  </a:lnTo>
                  <a:lnTo>
                    <a:pt x="492" y="822"/>
                  </a:lnTo>
                  <a:lnTo>
                    <a:pt x="492" y="943"/>
                  </a:lnTo>
                  <a:lnTo>
                    <a:pt x="495" y="1054"/>
                  </a:lnTo>
                  <a:lnTo>
                    <a:pt x="536" y="1151"/>
                  </a:lnTo>
                  <a:lnTo>
                    <a:pt x="550" y="1234"/>
                  </a:lnTo>
                  <a:lnTo>
                    <a:pt x="550" y="1239"/>
                  </a:lnTo>
                  <a:lnTo>
                    <a:pt x="550" y="1252"/>
                  </a:lnTo>
                  <a:lnTo>
                    <a:pt x="550" y="1267"/>
                  </a:lnTo>
                  <a:lnTo>
                    <a:pt x="550" y="1282"/>
                  </a:lnTo>
                  <a:lnTo>
                    <a:pt x="552" y="1296"/>
                  </a:lnTo>
                  <a:lnTo>
                    <a:pt x="560" y="1321"/>
                  </a:lnTo>
                  <a:lnTo>
                    <a:pt x="569" y="1350"/>
                  </a:lnTo>
                  <a:lnTo>
                    <a:pt x="578" y="1379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0" name="Freeform 321"/>
            <p:cNvSpPr>
              <a:spLocks/>
            </p:cNvSpPr>
            <p:nvPr/>
          </p:nvSpPr>
          <p:spPr bwMode="gray">
            <a:xfrm>
              <a:off x="665" y="1389"/>
              <a:ext cx="24" cy="38"/>
            </a:xfrm>
            <a:custGeom>
              <a:avLst/>
              <a:gdLst>
                <a:gd name="T0" fmla="*/ 0 w 150"/>
                <a:gd name="T1" fmla="*/ 0 h 226"/>
                <a:gd name="T2" fmla="*/ 0 w 150"/>
                <a:gd name="T3" fmla="*/ 0 h 226"/>
                <a:gd name="T4" fmla="*/ 0 w 150"/>
                <a:gd name="T5" fmla="*/ 0 h 226"/>
                <a:gd name="T6" fmla="*/ 0 w 150"/>
                <a:gd name="T7" fmla="*/ 0 h 226"/>
                <a:gd name="T8" fmla="*/ 0 w 150"/>
                <a:gd name="T9" fmla="*/ 0 h 226"/>
                <a:gd name="T10" fmla="*/ 0 w 150"/>
                <a:gd name="T11" fmla="*/ 0 h 226"/>
                <a:gd name="T12" fmla="*/ 0 w 150"/>
                <a:gd name="T13" fmla="*/ 0 h 226"/>
                <a:gd name="T14" fmla="*/ 0 w 150"/>
                <a:gd name="T15" fmla="*/ 0 h 226"/>
                <a:gd name="T16" fmla="*/ 0 w 150"/>
                <a:gd name="T17" fmla="*/ 0 h 226"/>
                <a:gd name="T18" fmla="*/ 0 w 150"/>
                <a:gd name="T19" fmla="*/ 0 h 226"/>
                <a:gd name="T20" fmla="*/ 0 w 150"/>
                <a:gd name="T21" fmla="*/ 0 h 226"/>
                <a:gd name="T22" fmla="*/ 0 w 150"/>
                <a:gd name="T23" fmla="*/ 0 h 226"/>
                <a:gd name="T24" fmla="*/ 0 w 150"/>
                <a:gd name="T25" fmla="*/ 0 h 226"/>
                <a:gd name="T26" fmla="*/ 0 w 150"/>
                <a:gd name="T27" fmla="*/ 0 h 226"/>
                <a:gd name="T28" fmla="*/ 0 w 150"/>
                <a:gd name="T29" fmla="*/ 0 h 226"/>
                <a:gd name="T30" fmla="*/ 0 w 150"/>
                <a:gd name="T31" fmla="*/ 0 h 226"/>
                <a:gd name="T32" fmla="*/ 0 w 150"/>
                <a:gd name="T33" fmla="*/ 0 h 226"/>
                <a:gd name="T34" fmla="*/ 0 w 150"/>
                <a:gd name="T35" fmla="*/ 0 h 226"/>
                <a:gd name="T36" fmla="*/ 0 w 150"/>
                <a:gd name="T37" fmla="*/ 0 h 226"/>
                <a:gd name="T38" fmla="*/ 0 w 150"/>
                <a:gd name="T39" fmla="*/ 0 h 226"/>
                <a:gd name="T40" fmla="*/ 0 w 150"/>
                <a:gd name="T41" fmla="*/ 0 h 226"/>
                <a:gd name="T42" fmla="*/ 0 w 150"/>
                <a:gd name="T43" fmla="*/ 0 h 226"/>
                <a:gd name="T44" fmla="*/ 0 w 150"/>
                <a:gd name="T45" fmla="*/ 0 h 226"/>
                <a:gd name="T46" fmla="*/ 0 w 150"/>
                <a:gd name="T47" fmla="*/ 0 h 226"/>
                <a:gd name="T48" fmla="*/ 0 w 150"/>
                <a:gd name="T49" fmla="*/ 0 h 226"/>
                <a:gd name="T50" fmla="*/ 0 w 150"/>
                <a:gd name="T51" fmla="*/ 0 h 226"/>
                <a:gd name="T52" fmla="*/ 0 w 150"/>
                <a:gd name="T53" fmla="*/ 0 h 226"/>
                <a:gd name="T54" fmla="*/ 0 w 150"/>
                <a:gd name="T55" fmla="*/ 0 h 226"/>
                <a:gd name="T56" fmla="*/ 0 w 150"/>
                <a:gd name="T57" fmla="*/ 0 h 226"/>
                <a:gd name="T58" fmla="*/ 0 w 150"/>
                <a:gd name="T59" fmla="*/ 0 h 226"/>
                <a:gd name="T60" fmla="*/ 0 w 150"/>
                <a:gd name="T61" fmla="*/ 0 h 226"/>
                <a:gd name="T62" fmla="*/ 0 w 150"/>
                <a:gd name="T63" fmla="*/ 0 h 226"/>
                <a:gd name="T64" fmla="*/ 0 w 150"/>
                <a:gd name="T65" fmla="*/ 0 h 226"/>
                <a:gd name="T66" fmla="*/ 0 w 150"/>
                <a:gd name="T67" fmla="*/ 0 h 226"/>
                <a:gd name="T68" fmla="*/ 0 w 150"/>
                <a:gd name="T69" fmla="*/ 0 h 226"/>
                <a:gd name="T70" fmla="*/ 0 w 150"/>
                <a:gd name="T71" fmla="*/ 0 h 226"/>
                <a:gd name="T72" fmla="*/ 0 w 150"/>
                <a:gd name="T73" fmla="*/ 0 h 226"/>
                <a:gd name="T74" fmla="*/ 0 w 150"/>
                <a:gd name="T75" fmla="*/ 0 h 226"/>
                <a:gd name="T76" fmla="*/ 0 w 150"/>
                <a:gd name="T77" fmla="*/ 0 h 226"/>
                <a:gd name="T78" fmla="*/ 0 w 150"/>
                <a:gd name="T79" fmla="*/ 0 h 22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50"/>
                <a:gd name="T121" fmla="*/ 0 h 226"/>
                <a:gd name="T122" fmla="*/ 150 w 150"/>
                <a:gd name="T123" fmla="*/ 226 h 22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50" h="226">
                  <a:moveTo>
                    <a:pt x="21" y="0"/>
                  </a:moveTo>
                  <a:lnTo>
                    <a:pt x="21" y="0"/>
                  </a:lnTo>
                  <a:lnTo>
                    <a:pt x="14" y="34"/>
                  </a:lnTo>
                  <a:lnTo>
                    <a:pt x="51" y="41"/>
                  </a:lnTo>
                  <a:lnTo>
                    <a:pt x="89" y="48"/>
                  </a:lnTo>
                  <a:lnTo>
                    <a:pt x="120" y="87"/>
                  </a:lnTo>
                  <a:lnTo>
                    <a:pt x="150" y="128"/>
                  </a:lnTo>
                  <a:lnTo>
                    <a:pt x="143" y="160"/>
                  </a:lnTo>
                  <a:lnTo>
                    <a:pt x="136" y="192"/>
                  </a:lnTo>
                  <a:lnTo>
                    <a:pt x="129" y="226"/>
                  </a:lnTo>
                  <a:lnTo>
                    <a:pt x="92" y="218"/>
                  </a:lnTo>
                  <a:lnTo>
                    <a:pt x="99" y="185"/>
                  </a:lnTo>
                  <a:lnTo>
                    <a:pt x="61" y="178"/>
                  </a:lnTo>
                  <a:lnTo>
                    <a:pt x="68" y="146"/>
                  </a:lnTo>
                  <a:lnTo>
                    <a:pt x="30" y="139"/>
                  </a:lnTo>
                  <a:lnTo>
                    <a:pt x="37" y="105"/>
                  </a:lnTo>
                  <a:lnTo>
                    <a:pt x="0" y="98"/>
                  </a:lnTo>
                  <a:lnTo>
                    <a:pt x="7" y="66"/>
                  </a:lnTo>
                  <a:lnTo>
                    <a:pt x="14" y="34"/>
                  </a:lnTo>
                  <a:lnTo>
                    <a:pt x="21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1" name="Line 322"/>
            <p:cNvSpPr>
              <a:spLocks noChangeShapeType="1"/>
            </p:cNvSpPr>
            <p:nvPr/>
          </p:nvSpPr>
          <p:spPr bwMode="gray">
            <a:xfrm>
              <a:off x="2164" y="2920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32" name="Line 323"/>
            <p:cNvSpPr>
              <a:spLocks noChangeShapeType="1"/>
            </p:cNvSpPr>
            <p:nvPr/>
          </p:nvSpPr>
          <p:spPr bwMode="gray">
            <a:xfrm>
              <a:off x="2150" y="2928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33" name="Freeform 324"/>
            <p:cNvSpPr>
              <a:spLocks/>
            </p:cNvSpPr>
            <p:nvPr/>
          </p:nvSpPr>
          <p:spPr bwMode="gray">
            <a:xfrm>
              <a:off x="2148" y="2934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4" name="Freeform 325"/>
            <p:cNvSpPr>
              <a:spLocks/>
            </p:cNvSpPr>
            <p:nvPr/>
          </p:nvSpPr>
          <p:spPr bwMode="gray">
            <a:xfrm>
              <a:off x="2105" y="2175"/>
              <a:ext cx="243" cy="397"/>
            </a:xfrm>
            <a:custGeom>
              <a:avLst/>
              <a:gdLst>
                <a:gd name="T0" fmla="*/ 0 w 1545"/>
                <a:gd name="T1" fmla="*/ 0 h 2338"/>
                <a:gd name="T2" fmla="*/ 0 w 1545"/>
                <a:gd name="T3" fmla="*/ 0 h 2338"/>
                <a:gd name="T4" fmla="*/ 0 w 1545"/>
                <a:gd name="T5" fmla="*/ 0 h 2338"/>
                <a:gd name="T6" fmla="*/ 0 w 1545"/>
                <a:gd name="T7" fmla="*/ 0 h 2338"/>
                <a:gd name="T8" fmla="*/ 0 w 1545"/>
                <a:gd name="T9" fmla="*/ 0 h 2338"/>
                <a:gd name="T10" fmla="*/ 0 w 1545"/>
                <a:gd name="T11" fmla="*/ 0 h 2338"/>
                <a:gd name="T12" fmla="*/ 0 w 1545"/>
                <a:gd name="T13" fmla="*/ 0 h 2338"/>
                <a:gd name="T14" fmla="*/ 0 w 1545"/>
                <a:gd name="T15" fmla="*/ 0 h 2338"/>
                <a:gd name="T16" fmla="*/ 0 w 1545"/>
                <a:gd name="T17" fmla="*/ 0 h 2338"/>
                <a:gd name="T18" fmla="*/ 0 w 1545"/>
                <a:gd name="T19" fmla="*/ 0 h 2338"/>
                <a:gd name="T20" fmla="*/ 0 w 1545"/>
                <a:gd name="T21" fmla="*/ 0 h 2338"/>
                <a:gd name="T22" fmla="*/ 0 w 1545"/>
                <a:gd name="T23" fmla="*/ 0 h 2338"/>
                <a:gd name="T24" fmla="*/ 0 w 1545"/>
                <a:gd name="T25" fmla="*/ 0 h 2338"/>
                <a:gd name="T26" fmla="*/ 0 w 1545"/>
                <a:gd name="T27" fmla="*/ 0 h 2338"/>
                <a:gd name="T28" fmla="*/ 0 w 1545"/>
                <a:gd name="T29" fmla="*/ 0 h 2338"/>
                <a:gd name="T30" fmla="*/ 0 w 1545"/>
                <a:gd name="T31" fmla="*/ 0 h 2338"/>
                <a:gd name="T32" fmla="*/ 0 w 1545"/>
                <a:gd name="T33" fmla="*/ 0 h 2338"/>
                <a:gd name="T34" fmla="*/ 0 w 1545"/>
                <a:gd name="T35" fmla="*/ 0 h 2338"/>
                <a:gd name="T36" fmla="*/ 0 w 1545"/>
                <a:gd name="T37" fmla="*/ 0 h 2338"/>
                <a:gd name="T38" fmla="*/ 0 w 1545"/>
                <a:gd name="T39" fmla="*/ 0 h 2338"/>
                <a:gd name="T40" fmla="*/ 0 w 1545"/>
                <a:gd name="T41" fmla="*/ 0 h 2338"/>
                <a:gd name="T42" fmla="*/ 0 w 1545"/>
                <a:gd name="T43" fmla="*/ 0 h 2338"/>
                <a:gd name="T44" fmla="*/ 0 w 1545"/>
                <a:gd name="T45" fmla="*/ 0 h 2338"/>
                <a:gd name="T46" fmla="*/ 0 w 1545"/>
                <a:gd name="T47" fmla="*/ 0 h 2338"/>
                <a:gd name="T48" fmla="*/ 0 w 1545"/>
                <a:gd name="T49" fmla="*/ 0 h 2338"/>
                <a:gd name="T50" fmla="*/ 0 w 1545"/>
                <a:gd name="T51" fmla="*/ 0 h 2338"/>
                <a:gd name="T52" fmla="*/ 0 w 1545"/>
                <a:gd name="T53" fmla="*/ 0 h 2338"/>
                <a:gd name="T54" fmla="*/ 0 w 1545"/>
                <a:gd name="T55" fmla="*/ 0 h 2338"/>
                <a:gd name="T56" fmla="*/ 0 w 1545"/>
                <a:gd name="T57" fmla="*/ 0 h 2338"/>
                <a:gd name="T58" fmla="*/ 0 w 1545"/>
                <a:gd name="T59" fmla="*/ 0 h 2338"/>
                <a:gd name="T60" fmla="*/ 0 w 1545"/>
                <a:gd name="T61" fmla="*/ 0 h 2338"/>
                <a:gd name="T62" fmla="*/ 0 w 1545"/>
                <a:gd name="T63" fmla="*/ 0 h 2338"/>
                <a:gd name="T64" fmla="*/ 0 w 1545"/>
                <a:gd name="T65" fmla="*/ 0 h 2338"/>
                <a:gd name="T66" fmla="*/ 0 w 1545"/>
                <a:gd name="T67" fmla="*/ 0 h 2338"/>
                <a:gd name="T68" fmla="*/ 0 w 1545"/>
                <a:gd name="T69" fmla="*/ 0 h 2338"/>
                <a:gd name="T70" fmla="*/ 0 w 1545"/>
                <a:gd name="T71" fmla="*/ 0 h 2338"/>
                <a:gd name="T72" fmla="*/ 0 w 1545"/>
                <a:gd name="T73" fmla="*/ 0 h 2338"/>
                <a:gd name="T74" fmla="*/ 0 w 1545"/>
                <a:gd name="T75" fmla="*/ 0 h 2338"/>
                <a:gd name="T76" fmla="*/ 0 w 1545"/>
                <a:gd name="T77" fmla="*/ 0 h 2338"/>
                <a:gd name="T78" fmla="*/ 0 w 1545"/>
                <a:gd name="T79" fmla="*/ 0 h 2338"/>
                <a:gd name="T80" fmla="*/ 0 w 1545"/>
                <a:gd name="T81" fmla="*/ 0 h 2338"/>
                <a:gd name="T82" fmla="*/ 0 w 1545"/>
                <a:gd name="T83" fmla="*/ 0 h 2338"/>
                <a:gd name="T84" fmla="*/ 0 w 1545"/>
                <a:gd name="T85" fmla="*/ 0 h 2338"/>
                <a:gd name="T86" fmla="*/ 0 w 1545"/>
                <a:gd name="T87" fmla="*/ 0 h 2338"/>
                <a:gd name="T88" fmla="*/ 0 w 1545"/>
                <a:gd name="T89" fmla="*/ 0 h 2338"/>
                <a:gd name="T90" fmla="*/ 0 w 1545"/>
                <a:gd name="T91" fmla="*/ 0 h 2338"/>
                <a:gd name="T92" fmla="*/ 0 w 1545"/>
                <a:gd name="T93" fmla="*/ 0 h 2338"/>
                <a:gd name="T94" fmla="*/ 0 w 1545"/>
                <a:gd name="T95" fmla="*/ 0 h 2338"/>
                <a:gd name="T96" fmla="*/ 0 w 1545"/>
                <a:gd name="T97" fmla="*/ 0 h 2338"/>
                <a:gd name="T98" fmla="*/ 0 w 1545"/>
                <a:gd name="T99" fmla="*/ 0 h 2338"/>
                <a:gd name="T100" fmla="*/ 0 w 1545"/>
                <a:gd name="T101" fmla="*/ 0 h 2338"/>
                <a:gd name="T102" fmla="*/ 0 w 1545"/>
                <a:gd name="T103" fmla="*/ 0 h 2338"/>
                <a:gd name="T104" fmla="*/ 0 w 1545"/>
                <a:gd name="T105" fmla="*/ 0 h 233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45"/>
                <a:gd name="T160" fmla="*/ 0 h 2338"/>
                <a:gd name="T161" fmla="*/ 1545 w 1545"/>
                <a:gd name="T162" fmla="*/ 2338 h 233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45" h="2338">
                  <a:moveTo>
                    <a:pt x="501" y="1968"/>
                  </a:moveTo>
                  <a:lnTo>
                    <a:pt x="664" y="1762"/>
                  </a:lnTo>
                  <a:lnTo>
                    <a:pt x="503" y="1595"/>
                  </a:lnTo>
                  <a:lnTo>
                    <a:pt x="298" y="1453"/>
                  </a:lnTo>
                  <a:lnTo>
                    <a:pt x="100" y="1280"/>
                  </a:lnTo>
                  <a:lnTo>
                    <a:pt x="286" y="1146"/>
                  </a:lnTo>
                  <a:lnTo>
                    <a:pt x="383" y="1062"/>
                  </a:lnTo>
                  <a:lnTo>
                    <a:pt x="350" y="852"/>
                  </a:lnTo>
                  <a:lnTo>
                    <a:pt x="222" y="895"/>
                  </a:lnTo>
                  <a:lnTo>
                    <a:pt x="40" y="826"/>
                  </a:lnTo>
                  <a:lnTo>
                    <a:pt x="0" y="649"/>
                  </a:lnTo>
                  <a:lnTo>
                    <a:pt x="75" y="663"/>
                  </a:lnTo>
                  <a:lnTo>
                    <a:pt x="73" y="494"/>
                  </a:lnTo>
                  <a:lnTo>
                    <a:pt x="193" y="482"/>
                  </a:lnTo>
                  <a:lnTo>
                    <a:pt x="184" y="345"/>
                  </a:lnTo>
                  <a:lnTo>
                    <a:pt x="386" y="316"/>
                  </a:lnTo>
                  <a:lnTo>
                    <a:pt x="339" y="170"/>
                  </a:lnTo>
                  <a:lnTo>
                    <a:pt x="285" y="58"/>
                  </a:lnTo>
                  <a:lnTo>
                    <a:pt x="336" y="0"/>
                  </a:lnTo>
                  <a:lnTo>
                    <a:pt x="579" y="149"/>
                  </a:lnTo>
                  <a:lnTo>
                    <a:pt x="844" y="199"/>
                  </a:lnTo>
                  <a:lnTo>
                    <a:pt x="1002" y="195"/>
                  </a:lnTo>
                  <a:lnTo>
                    <a:pt x="1177" y="296"/>
                  </a:lnTo>
                  <a:lnTo>
                    <a:pt x="1399" y="543"/>
                  </a:lnTo>
                  <a:lnTo>
                    <a:pt x="1295" y="658"/>
                  </a:lnTo>
                  <a:lnTo>
                    <a:pt x="1229" y="782"/>
                  </a:lnTo>
                  <a:lnTo>
                    <a:pt x="1283" y="894"/>
                  </a:lnTo>
                  <a:lnTo>
                    <a:pt x="1458" y="996"/>
                  </a:lnTo>
                  <a:lnTo>
                    <a:pt x="1444" y="1061"/>
                  </a:lnTo>
                  <a:lnTo>
                    <a:pt x="1545" y="1319"/>
                  </a:lnTo>
                  <a:lnTo>
                    <a:pt x="1380" y="1355"/>
                  </a:lnTo>
                  <a:lnTo>
                    <a:pt x="1390" y="1493"/>
                  </a:lnTo>
                  <a:lnTo>
                    <a:pt x="1286" y="1609"/>
                  </a:lnTo>
                  <a:lnTo>
                    <a:pt x="1272" y="1674"/>
                  </a:lnTo>
                  <a:lnTo>
                    <a:pt x="1169" y="1790"/>
                  </a:lnTo>
                  <a:lnTo>
                    <a:pt x="1192" y="1862"/>
                  </a:lnTo>
                  <a:lnTo>
                    <a:pt x="1344" y="1891"/>
                  </a:lnTo>
                  <a:lnTo>
                    <a:pt x="1374" y="1931"/>
                  </a:lnTo>
                  <a:lnTo>
                    <a:pt x="1360" y="1997"/>
                  </a:lnTo>
                  <a:lnTo>
                    <a:pt x="1390" y="2036"/>
                  </a:lnTo>
                  <a:lnTo>
                    <a:pt x="1346" y="2062"/>
                  </a:lnTo>
                  <a:lnTo>
                    <a:pt x="1301" y="2088"/>
                  </a:lnTo>
                  <a:lnTo>
                    <a:pt x="1332" y="2127"/>
                  </a:lnTo>
                  <a:lnTo>
                    <a:pt x="1363" y="2167"/>
                  </a:lnTo>
                  <a:lnTo>
                    <a:pt x="1325" y="2160"/>
                  </a:lnTo>
                  <a:lnTo>
                    <a:pt x="1243" y="2178"/>
                  </a:lnTo>
                  <a:lnTo>
                    <a:pt x="1146" y="2262"/>
                  </a:lnTo>
                  <a:lnTo>
                    <a:pt x="1011" y="2338"/>
                  </a:lnTo>
                  <a:lnTo>
                    <a:pt x="974" y="2330"/>
                  </a:lnTo>
                  <a:lnTo>
                    <a:pt x="926" y="2186"/>
                  </a:lnTo>
                  <a:lnTo>
                    <a:pt x="797" y="2058"/>
                  </a:lnTo>
                  <a:lnTo>
                    <a:pt x="742" y="1946"/>
                  </a:lnTo>
                  <a:lnTo>
                    <a:pt x="501" y="1968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5" name="Freeform 326"/>
            <p:cNvSpPr>
              <a:spLocks/>
            </p:cNvSpPr>
            <p:nvPr/>
          </p:nvSpPr>
          <p:spPr bwMode="gray">
            <a:xfrm>
              <a:off x="2105" y="2175"/>
              <a:ext cx="243" cy="397"/>
            </a:xfrm>
            <a:custGeom>
              <a:avLst/>
              <a:gdLst>
                <a:gd name="T0" fmla="*/ 0 w 1545"/>
                <a:gd name="T1" fmla="*/ 0 h 2338"/>
                <a:gd name="T2" fmla="*/ 0 w 1545"/>
                <a:gd name="T3" fmla="*/ 0 h 2338"/>
                <a:gd name="T4" fmla="*/ 0 w 1545"/>
                <a:gd name="T5" fmla="*/ 0 h 2338"/>
                <a:gd name="T6" fmla="*/ 0 w 1545"/>
                <a:gd name="T7" fmla="*/ 0 h 2338"/>
                <a:gd name="T8" fmla="*/ 0 w 1545"/>
                <a:gd name="T9" fmla="*/ 0 h 2338"/>
                <a:gd name="T10" fmla="*/ 0 w 1545"/>
                <a:gd name="T11" fmla="*/ 0 h 2338"/>
                <a:gd name="T12" fmla="*/ 0 w 1545"/>
                <a:gd name="T13" fmla="*/ 0 h 2338"/>
                <a:gd name="T14" fmla="*/ 0 w 1545"/>
                <a:gd name="T15" fmla="*/ 0 h 2338"/>
                <a:gd name="T16" fmla="*/ 0 w 1545"/>
                <a:gd name="T17" fmla="*/ 0 h 2338"/>
                <a:gd name="T18" fmla="*/ 0 w 1545"/>
                <a:gd name="T19" fmla="*/ 0 h 2338"/>
                <a:gd name="T20" fmla="*/ 0 w 1545"/>
                <a:gd name="T21" fmla="*/ 0 h 2338"/>
                <a:gd name="T22" fmla="*/ 0 w 1545"/>
                <a:gd name="T23" fmla="*/ 0 h 2338"/>
                <a:gd name="T24" fmla="*/ 0 w 1545"/>
                <a:gd name="T25" fmla="*/ 0 h 2338"/>
                <a:gd name="T26" fmla="*/ 0 w 1545"/>
                <a:gd name="T27" fmla="*/ 0 h 2338"/>
                <a:gd name="T28" fmla="*/ 0 w 1545"/>
                <a:gd name="T29" fmla="*/ 0 h 2338"/>
                <a:gd name="T30" fmla="*/ 0 w 1545"/>
                <a:gd name="T31" fmla="*/ 0 h 2338"/>
                <a:gd name="T32" fmla="*/ 0 w 1545"/>
                <a:gd name="T33" fmla="*/ 0 h 2338"/>
                <a:gd name="T34" fmla="*/ 0 w 1545"/>
                <a:gd name="T35" fmla="*/ 0 h 2338"/>
                <a:gd name="T36" fmla="*/ 0 w 1545"/>
                <a:gd name="T37" fmla="*/ 0 h 2338"/>
                <a:gd name="T38" fmla="*/ 0 w 1545"/>
                <a:gd name="T39" fmla="*/ 0 h 2338"/>
                <a:gd name="T40" fmla="*/ 0 w 1545"/>
                <a:gd name="T41" fmla="*/ 0 h 2338"/>
                <a:gd name="T42" fmla="*/ 0 w 1545"/>
                <a:gd name="T43" fmla="*/ 0 h 2338"/>
                <a:gd name="T44" fmla="*/ 0 w 1545"/>
                <a:gd name="T45" fmla="*/ 0 h 2338"/>
                <a:gd name="T46" fmla="*/ 0 w 1545"/>
                <a:gd name="T47" fmla="*/ 0 h 2338"/>
                <a:gd name="T48" fmla="*/ 0 w 1545"/>
                <a:gd name="T49" fmla="*/ 0 h 2338"/>
                <a:gd name="T50" fmla="*/ 0 w 1545"/>
                <a:gd name="T51" fmla="*/ 0 h 2338"/>
                <a:gd name="T52" fmla="*/ 0 w 1545"/>
                <a:gd name="T53" fmla="*/ 0 h 2338"/>
                <a:gd name="T54" fmla="*/ 0 w 1545"/>
                <a:gd name="T55" fmla="*/ 0 h 2338"/>
                <a:gd name="T56" fmla="*/ 0 w 1545"/>
                <a:gd name="T57" fmla="*/ 0 h 2338"/>
                <a:gd name="T58" fmla="*/ 0 w 1545"/>
                <a:gd name="T59" fmla="*/ 0 h 2338"/>
                <a:gd name="T60" fmla="*/ 0 w 1545"/>
                <a:gd name="T61" fmla="*/ 0 h 2338"/>
                <a:gd name="T62" fmla="*/ 0 w 1545"/>
                <a:gd name="T63" fmla="*/ 0 h 2338"/>
                <a:gd name="T64" fmla="*/ 0 w 1545"/>
                <a:gd name="T65" fmla="*/ 0 h 2338"/>
                <a:gd name="T66" fmla="*/ 0 w 1545"/>
                <a:gd name="T67" fmla="*/ 0 h 2338"/>
                <a:gd name="T68" fmla="*/ 0 w 1545"/>
                <a:gd name="T69" fmla="*/ 0 h 2338"/>
                <a:gd name="T70" fmla="*/ 0 w 1545"/>
                <a:gd name="T71" fmla="*/ 0 h 2338"/>
                <a:gd name="T72" fmla="*/ 0 w 1545"/>
                <a:gd name="T73" fmla="*/ 0 h 2338"/>
                <a:gd name="T74" fmla="*/ 0 w 1545"/>
                <a:gd name="T75" fmla="*/ 0 h 2338"/>
                <a:gd name="T76" fmla="*/ 0 w 1545"/>
                <a:gd name="T77" fmla="*/ 0 h 2338"/>
                <a:gd name="T78" fmla="*/ 0 w 1545"/>
                <a:gd name="T79" fmla="*/ 0 h 2338"/>
                <a:gd name="T80" fmla="*/ 0 w 1545"/>
                <a:gd name="T81" fmla="*/ 0 h 2338"/>
                <a:gd name="T82" fmla="*/ 0 w 1545"/>
                <a:gd name="T83" fmla="*/ 0 h 2338"/>
                <a:gd name="T84" fmla="*/ 0 w 1545"/>
                <a:gd name="T85" fmla="*/ 0 h 2338"/>
                <a:gd name="T86" fmla="*/ 0 w 1545"/>
                <a:gd name="T87" fmla="*/ 0 h 2338"/>
                <a:gd name="T88" fmla="*/ 0 w 1545"/>
                <a:gd name="T89" fmla="*/ 0 h 2338"/>
                <a:gd name="T90" fmla="*/ 0 w 1545"/>
                <a:gd name="T91" fmla="*/ 0 h 2338"/>
                <a:gd name="T92" fmla="*/ 0 w 1545"/>
                <a:gd name="T93" fmla="*/ 0 h 2338"/>
                <a:gd name="T94" fmla="*/ 0 w 1545"/>
                <a:gd name="T95" fmla="*/ 0 h 2338"/>
                <a:gd name="T96" fmla="*/ 0 w 1545"/>
                <a:gd name="T97" fmla="*/ 0 h 2338"/>
                <a:gd name="T98" fmla="*/ 0 w 1545"/>
                <a:gd name="T99" fmla="*/ 0 h 2338"/>
                <a:gd name="T100" fmla="*/ 0 w 1545"/>
                <a:gd name="T101" fmla="*/ 0 h 2338"/>
                <a:gd name="T102" fmla="*/ 0 w 1545"/>
                <a:gd name="T103" fmla="*/ 0 h 2338"/>
                <a:gd name="T104" fmla="*/ 0 w 1545"/>
                <a:gd name="T105" fmla="*/ 0 h 2338"/>
                <a:gd name="T106" fmla="*/ 0 w 1545"/>
                <a:gd name="T107" fmla="*/ 0 h 2338"/>
                <a:gd name="T108" fmla="*/ 0 w 1545"/>
                <a:gd name="T109" fmla="*/ 0 h 23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45"/>
                <a:gd name="T166" fmla="*/ 0 h 2338"/>
                <a:gd name="T167" fmla="*/ 1545 w 1545"/>
                <a:gd name="T168" fmla="*/ 2338 h 23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45" h="2338">
                  <a:moveTo>
                    <a:pt x="501" y="1968"/>
                  </a:moveTo>
                  <a:lnTo>
                    <a:pt x="664" y="1762"/>
                  </a:lnTo>
                  <a:lnTo>
                    <a:pt x="503" y="1595"/>
                  </a:lnTo>
                  <a:lnTo>
                    <a:pt x="298" y="1453"/>
                  </a:lnTo>
                  <a:lnTo>
                    <a:pt x="100" y="1280"/>
                  </a:lnTo>
                  <a:lnTo>
                    <a:pt x="286" y="1146"/>
                  </a:lnTo>
                  <a:lnTo>
                    <a:pt x="383" y="1062"/>
                  </a:lnTo>
                  <a:lnTo>
                    <a:pt x="350" y="852"/>
                  </a:lnTo>
                  <a:lnTo>
                    <a:pt x="222" y="895"/>
                  </a:lnTo>
                  <a:lnTo>
                    <a:pt x="40" y="826"/>
                  </a:lnTo>
                  <a:lnTo>
                    <a:pt x="0" y="649"/>
                  </a:lnTo>
                  <a:lnTo>
                    <a:pt x="75" y="663"/>
                  </a:lnTo>
                  <a:lnTo>
                    <a:pt x="73" y="494"/>
                  </a:lnTo>
                  <a:lnTo>
                    <a:pt x="193" y="482"/>
                  </a:lnTo>
                  <a:lnTo>
                    <a:pt x="184" y="345"/>
                  </a:lnTo>
                  <a:lnTo>
                    <a:pt x="386" y="316"/>
                  </a:lnTo>
                  <a:lnTo>
                    <a:pt x="339" y="170"/>
                  </a:lnTo>
                  <a:lnTo>
                    <a:pt x="285" y="58"/>
                  </a:lnTo>
                  <a:lnTo>
                    <a:pt x="336" y="0"/>
                  </a:lnTo>
                  <a:lnTo>
                    <a:pt x="579" y="149"/>
                  </a:lnTo>
                  <a:lnTo>
                    <a:pt x="844" y="199"/>
                  </a:lnTo>
                  <a:lnTo>
                    <a:pt x="1002" y="195"/>
                  </a:lnTo>
                  <a:lnTo>
                    <a:pt x="1177" y="296"/>
                  </a:lnTo>
                  <a:lnTo>
                    <a:pt x="1399" y="543"/>
                  </a:lnTo>
                  <a:lnTo>
                    <a:pt x="1295" y="658"/>
                  </a:lnTo>
                  <a:lnTo>
                    <a:pt x="1229" y="782"/>
                  </a:lnTo>
                  <a:lnTo>
                    <a:pt x="1283" y="894"/>
                  </a:lnTo>
                  <a:lnTo>
                    <a:pt x="1458" y="996"/>
                  </a:lnTo>
                  <a:lnTo>
                    <a:pt x="1444" y="1061"/>
                  </a:lnTo>
                  <a:lnTo>
                    <a:pt x="1545" y="1319"/>
                  </a:lnTo>
                  <a:lnTo>
                    <a:pt x="1380" y="1355"/>
                  </a:lnTo>
                  <a:lnTo>
                    <a:pt x="1390" y="1493"/>
                  </a:lnTo>
                  <a:lnTo>
                    <a:pt x="1286" y="1609"/>
                  </a:lnTo>
                  <a:lnTo>
                    <a:pt x="1272" y="1674"/>
                  </a:lnTo>
                  <a:lnTo>
                    <a:pt x="1169" y="1790"/>
                  </a:lnTo>
                  <a:lnTo>
                    <a:pt x="1192" y="1862"/>
                  </a:lnTo>
                  <a:lnTo>
                    <a:pt x="1344" y="1891"/>
                  </a:lnTo>
                  <a:lnTo>
                    <a:pt x="1374" y="1931"/>
                  </a:lnTo>
                  <a:lnTo>
                    <a:pt x="1360" y="1997"/>
                  </a:lnTo>
                  <a:lnTo>
                    <a:pt x="1390" y="2036"/>
                  </a:lnTo>
                  <a:lnTo>
                    <a:pt x="1346" y="2062"/>
                  </a:lnTo>
                  <a:lnTo>
                    <a:pt x="1301" y="2088"/>
                  </a:lnTo>
                  <a:lnTo>
                    <a:pt x="1332" y="2127"/>
                  </a:lnTo>
                  <a:lnTo>
                    <a:pt x="1363" y="2167"/>
                  </a:lnTo>
                  <a:lnTo>
                    <a:pt x="1325" y="2160"/>
                  </a:lnTo>
                  <a:lnTo>
                    <a:pt x="1243" y="2178"/>
                  </a:lnTo>
                  <a:lnTo>
                    <a:pt x="1146" y="2262"/>
                  </a:lnTo>
                  <a:lnTo>
                    <a:pt x="1011" y="2338"/>
                  </a:lnTo>
                  <a:lnTo>
                    <a:pt x="974" y="2330"/>
                  </a:lnTo>
                  <a:lnTo>
                    <a:pt x="926" y="2186"/>
                  </a:lnTo>
                  <a:lnTo>
                    <a:pt x="797" y="2058"/>
                  </a:lnTo>
                  <a:lnTo>
                    <a:pt x="742" y="1946"/>
                  </a:lnTo>
                  <a:lnTo>
                    <a:pt x="501" y="1968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6" name="Line 327"/>
            <p:cNvSpPr>
              <a:spLocks noChangeShapeType="1"/>
            </p:cNvSpPr>
            <p:nvPr/>
          </p:nvSpPr>
          <p:spPr bwMode="gray">
            <a:xfrm>
              <a:off x="2279" y="2126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37" name="Freeform 328"/>
            <p:cNvSpPr>
              <a:spLocks/>
            </p:cNvSpPr>
            <p:nvPr/>
          </p:nvSpPr>
          <p:spPr bwMode="gray">
            <a:xfrm>
              <a:off x="2279" y="212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8" name="Freeform 329"/>
            <p:cNvSpPr>
              <a:spLocks/>
            </p:cNvSpPr>
            <p:nvPr/>
          </p:nvSpPr>
          <p:spPr bwMode="gray">
            <a:xfrm>
              <a:off x="2157" y="2175"/>
              <a:ext cx="24" cy="20"/>
            </a:xfrm>
            <a:custGeom>
              <a:avLst/>
              <a:gdLst>
                <a:gd name="T0" fmla="*/ 0 w 151"/>
                <a:gd name="T1" fmla="*/ 0 h 119"/>
                <a:gd name="T2" fmla="*/ 0 w 151"/>
                <a:gd name="T3" fmla="*/ 0 h 119"/>
                <a:gd name="T4" fmla="*/ 0 w 151"/>
                <a:gd name="T5" fmla="*/ 0 h 119"/>
                <a:gd name="T6" fmla="*/ 0 w 151"/>
                <a:gd name="T7" fmla="*/ 0 h 119"/>
                <a:gd name="T8" fmla="*/ 0 w 151"/>
                <a:gd name="T9" fmla="*/ 0 h 119"/>
                <a:gd name="T10" fmla="*/ 0 w 151"/>
                <a:gd name="T11" fmla="*/ 0 h 119"/>
                <a:gd name="T12" fmla="*/ 0 w 151"/>
                <a:gd name="T13" fmla="*/ 0 h 119"/>
                <a:gd name="T14" fmla="*/ 0 w 151"/>
                <a:gd name="T15" fmla="*/ 0 h 119"/>
                <a:gd name="T16" fmla="*/ 0 w 151"/>
                <a:gd name="T17" fmla="*/ 0 h 119"/>
                <a:gd name="T18" fmla="*/ 0 w 151"/>
                <a:gd name="T19" fmla="*/ 0 h 119"/>
                <a:gd name="T20" fmla="*/ 0 w 151"/>
                <a:gd name="T21" fmla="*/ 0 h 119"/>
                <a:gd name="T22" fmla="*/ 0 w 151"/>
                <a:gd name="T23" fmla="*/ 0 h 119"/>
                <a:gd name="T24" fmla="*/ 0 w 151"/>
                <a:gd name="T25" fmla="*/ 0 h 119"/>
                <a:gd name="T26" fmla="*/ 0 w 151"/>
                <a:gd name="T27" fmla="*/ 0 h 119"/>
                <a:gd name="T28" fmla="*/ 0 w 151"/>
                <a:gd name="T29" fmla="*/ 0 h 119"/>
                <a:gd name="T30" fmla="*/ 0 w 151"/>
                <a:gd name="T31" fmla="*/ 0 h 119"/>
                <a:gd name="T32" fmla="*/ 0 w 151"/>
                <a:gd name="T33" fmla="*/ 0 h 119"/>
                <a:gd name="T34" fmla="*/ 0 w 151"/>
                <a:gd name="T35" fmla="*/ 0 h 119"/>
                <a:gd name="T36" fmla="*/ 0 w 151"/>
                <a:gd name="T37" fmla="*/ 0 h 119"/>
                <a:gd name="T38" fmla="*/ 0 w 151"/>
                <a:gd name="T39" fmla="*/ 0 h 119"/>
                <a:gd name="T40" fmla="*/ 0 w 151"/>
                <a:gd name="T41" fmla="*/ 0 h 119"/>
                <a:gd name="T42" fmla="*/ 0 w 151"/>
                <a:gd name="T43" fmla="*/ 0 h 119"/>
                <a:gd name="T44" fmla="*/ 0 w 151"/>
                <a:gd name="T45" fmla="*/ 0 h 119"/>
                <a:gd name="T46" fmla="*/ 0 w 151"/>
                <a:gd name="T47" fmla="*/ 0 h 119"/>
                <a:gd name="T48" fmla="*/ 0 w 151"/>
                <a:gd name="T49" fmla="*/ 0 h 119"/>
                <a:gd name="T50" fmla="*/ 0 w 151"/>
                <a:gd name="T51" fmla="*/ 0 h 119"/>
                <a:gd name="T52" fmla="*/ 0 w 151"/>
                <a:gd name="T53" fmla="*/ 0 h 119"/>
                <a:gd name="T54" fmla="*/ 0 w 151"/>
                <a:gd name="T55" fmla="*/ 0 h 119"/>
                <a:gd name="T56" fmla="*/ 0 w 151"/>
                <a:gd name="T57" fmla="*/ 0 h 119"/>
                <a:gd name="T58" fmla="*/ 0 w 151"/>
                <a:gd name="T59" fmla="*/ 0 h 119"/>
                <a:gd name="T60" fmla="*/ 0 w 151"/>
                <a:gd name="T61" fmla="*/ 0 h 119"/>
                <a:gd name="T62" fmla="*/ 0 w 151"/>
                <a:gd name="T63" fmla="*/ 0 h 119"/>
                <a:gd name="T64" fmla="*/ 0 w 151"/>
                <a:gd name="T65" fmla="*/ 0 h 119"/>
                <a:gd name="T66" fmla="*/ 0 w 151"/>
                <a:gd name="T67" fmla="*/ 0 h 119"/>
                <a:gd name="T68" fmla="*/ 0 w 151"/>
                <a:gd name="T69" fmla="*/ 0 h 119"/>
                <a:gd name="T70" fmla="*/ 0 w 151"/>
                <a:gd name="T71" fmla="*/ 0 h 119"/>
                <a:gd name="T72" fmla="*/ 0 w 151"/>
                <a:gd name="T73" fmla="*/ 0 h 119"/>
                <a:gd name="T74" fmla="*/ 0 w 151"/>
                <a:gd name="T75" fmla="*/ 0 h 119"/>
                <a:gd name="T76" fmla="*/ 0 w 151"/>
                <a:gd name="T77" fmla="*/ 0 h 119"/>
                <a:gd name="T78" fmla="*/ 0 w 151"/>
                <a:gd name="T79" fmla="*/ 0 h 119"/>
                <a:gd name="T80" fmla="*/ 0 w 151"/>
                <a:gd name="T81" fmla="*/ 0 h 119"/>
                <a:gd name="T82" fmla="*/ 0 w 151"/>
                <a:gd name="T83" fmla="*/ 0 h 1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119"/>
                <a:gd name="T128" fmla="*/ 151 w 151"/>
                <a:gd name="T129" fmla="*/ 119 h 11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119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9" y="39"/>
                  </a:lnTo>
                  <a:lnTo>
                    <a:pt x="0" y="32"/>
                  </a:lnTo>
                  <a:lnTo>
                    <a:pt x="39" y="39"/>
                  </a:lnTo>
                  <a:lnTo>
                    <a:pt x="45" y="7"/>
                  </a:lnTo>
                  <a:lnTo>
                    <a:pt x="39" y="39"/>
                  </a:lnTo>
                  <a:lnTo>
                    <a:pt x="32" y="73"/>
                  </a:lnTo>
                  <a:lnTo>
                    <a:pt x="69" y="80"/>
                  </a:lnTo>
                  <a:lnTo>
                    <a:pt x="99" y="119"/>
                  </a:lnTo>
                  <a:lnTo>
                    <a:pt x="107" y="87"/>
                  </a:lnTo>
                  <a:lnTo>
                    <a:pt x="114" y="55"/>
                  </a:lnTo>
                  <a:lnTo>
                    <a:pt x="151" y="62"/>
                  </a:lnTo>
                  <a:lnTo>
                    <a:pt x="114" y="55"/>
                  </a:lnTo>
                  <a:lnTo>
                    <a:pt x="121" y="21"/>
                  </a:lnTo>
                  <a:lnTo>
                    <a:pt x="83" y="14"/>
                  </a:lnTo>
                  <a:lnTo>
                    <a:pt x="45" y="7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39" name="Freeform 330"/>
            <p:cNvSpPr>
              <a:spLocks/>
            </p:cNvSpPr>
            <p:nvPr/>
          </p:nvSpPr>
          <p:spPr bwMode="gray">
            <a:xfrm>
              <a:off x="2069" y="1960"/>
              <a:ext cx="341" cy="238"/>
            </a:xfrm>
            <a:custGeom>
              <a:avLst/>
              <a:gdLst>
                <a:gd name="T0" fmla="*/ 0 w 2169"/>
                <a:gd name="T1" fmla="*/ 0 h 1408"/>
                <a:gd name="T2" fmla="*/ 0 w 2169"/>
                <a:gd name="T3" fmla="*/ 0 h 1408"/>
                <a:gd name="T4" fmla="*/ 0 w 2169"/>
                <a:gd name="T5" fmla="*/ 0 h 1408"/>
                <a:gd name="T6" fmla="*/ 0 w 2169"/>
                <a:gd name="T7" fmla="*/ 0 h 1408"/>
                <a:gd name="T8" fmla="*/ 0 w 2169"/>
                <a:gd name="T9" fmla="*/ 0 h 1408"/>
                <a:gd name="T10" fmla="*/ 0 w 2169"/>
                <a:gd name="T11" fmla="*/ 0 h 1408"/>
                <a:gd name="T12" fmla="*/ 0 w 2169"/>
                <a:gd name="T13" fmla="*/ 0 h 1408"/>
                <a:gd name="T14" fmla="*/ 0 w 2169"/>
                <a:gd name="T15" fmla="*/ 0 h 1408"/>
                <a:gd name="T16" fmla="*/ 0 w 2169"/>
                <a:gd name="T17" fmla="*/ 0 h 1408"/>
                <a:gd name="T18" fmla="*/ 0 w 2169"/>
                <a:gd name="T19" fmla="*/ 0 h 1408"/>
                <a:gd name="T20" fmla="*/ 0 w 2169"/>
                <a:gd name="T21" fmla="*/ 0 h 1408"/>
                <a:gd name="T22" fmla="*/ 0 w 2169"/>
                <a:gd name="T23" fmla="*/ 0 h 1408"/>
                <a:gd name="T24" fmla="*/ 0 w 2169"/>
                <a:gd name="T25" fmla="*/ 0 h 1408"/>
                <a:gd name="T26" fmla="*/ 0 w 2169"/>
                <a:gd name="T27" fmla="*/ 0 h 1408"/>
                <a:gd name="T28" fmla="*/ 0 w 2169"/>
                <a:gd name="T29" fmla="*/ 0 h 1408"/>
                <a:gd name="T30" fmla="*/ 0 w 2169"/>
                <a:gd name="T31" fmla="*/ 0 h 1408"/>
                <a:gd name="T32" fmla="*/ 0 w 2169"/>
                <a:gd name="T33" fmla="*/ 0 h 1408"/>
                <a:gd name="T34" fmla="*/ 0 w 2169"/>
                <a:gd name="T35" fmla="*/ 0 h 1408"/>
                <a:gd name="T36" fmla="*/ 0 w 2169"/>
                <a:gd name="T37" fmla="*/ 0 h 1408"/>
                <a:gd name="T38" fmla="*/ 0 w 2169"/>
                <a:gd name="T39" fmla="*/ 0 h 1408"/>
                <a:gd name="T40" fmla="*/ 0 w 2169"/>
                <a:gd name="T41" fmla="*/ 0 h 1408"/>
                <a:gd name="T42" fmla="*/ 0 w 2169"/>
                <a:gd name="T43" fmla="*/ 0 h 1408"/>
                <a:gd name="T44" fmla="*/ 0 w 2169"/>
                <a:gd name="T45" fmla="*/ 0 h 1408"/>
                <a:gd name="T46" fmla="*/ 0 w 2169"/>
                <a:gd name="T47" fmla="*/ 0 h 1408"/>
                <a:gd name="T48" fmla="*/ 0 w 2169"/>
                <a:gd name="T49" fmla="*/ 0 h 1408"/>
                <a:gd name="T50" fmla="*/ 0 w 2169"/>
                <a:gd name="T51" fmla="*/ 0 h 1408"/>
                <a:gd name="T52" fmla="*/ 0 w 2169"/>
                <a:gd name="T53" fmla="*/ 0 h 1408"/>
                <a:gd name="T54" fmla="*/ 0 w 2169"/>
                <a:gd name="T55" fmla="*/ 0 h 1408"/>
                <a:gd name="T56" fmla="*/ 0 w 2169"/>
                <a:gd name="T57" fmla="*/ 0 h 1408"/>
                <a:gd name="T58" fmla="*/ 0 w 2169"/>
                <a:gd name="T59" fmla="*/ 0 h 1408"/>
                <a:gd name="T60" fmla="*/ 0 w 2169"/>
                <a:gd name="T61" fmla="*/ 0 h 1408"/>
                <a:gd name="T62" fmla="*/ 0 w 2169"/>
                <a:gd name="T63" fmla="*/ 0 h 1408"/>
                <a:gd name="T64" fmla="*/ 0 w 2169"/>
                <a:gd name="T65" fmla="*/ 0 h 1408"/>
                <a:gd name="T66" fmla="*/ 0 w 2169"/>
                <a:gd name="T67" fmla="*/ 0 h 1408"/>
                <a:gd name="T68" fmla="*/ 0 w 2169"/>
                <a:gd name="T69" fmla="*/ 0 h 1408"/>
                <a:gd name="T70" fmla="*/ 0 w 2169"/>
                <a:gd name="T71" fmla="*/ 0 h 1408"/>
                <a:gd name="T72" fmla="*/ 0 w 2169"/>
                <a:gd name="T73" fmla="*/ 0 h 1408"/>
                <a:gd name="T74" fmla="*/ 0 w 2169"/>
                <a:gd name="T75" fmla="*/ 0 h 1408"/>
                <a:gd name="T76" fmla="*/ 0 w 2169"/>
                <a:gd name="T77" fmla="*/ 0 h 1408"/>
                <a:gd name="T78" fmla="*/ 0 w 2169"/>
                <a:gd name="T79" fmla="*/ 0 h 1408"/>
                <a:gd name="T80" fmla="*/ 0 w 2169"/>
                <a:gd name="T81" fmla="*/ 0 h 1408"/>
                <a:gd name="T82" fmla="*/ 0 w 2169"/>
                <a:gd name="T83" fmla="*/ 0 h 1408"/>
                <a:gd name="T84" fmla="*/ 0 w 2169"/>
                <a:gd name="T85" fmla="*/ 0 h 1408"/>
                <a:gd name="T86" fmla="*/ 0 w 2169"/>
                <a:gd name="T87" fmla="*/ 0 h 1408"/>
                <a:gd name="T88" fmla="*/ 0 w 2169"/>
                <a:gd name="T89" fmla="*/ 0 h 1408"/>
                <a:gd name="T90" fmla="*/ 0 w 2169"/>
                <a:gd name="T91" fmla="*/ 0 h 1408"/>
                <a:gd name="T92" fmla="*/ 0 w 2169"/>
                <a:gd name="T93" fmla="*/ 0 h 1408"/>
                <a:gd name="T94" fmla="*/ 0 w 2169"/>
                <a:gd name="T95" fmla="*/ 0 h 1408"/>
                <a:gd name="T96" fmla="*/ 0 w 2169"/>
                <a:gd name="T97" fmla="*/ 0 h 1408"/>
                <a:gd name="T98" fmla="*/ 0 w 2169"/>
                <a:gd name="T99" fmla="*/ 0 h 1408"/>
                <a:gd name="T100" fmla="*/ 0 w 2169"/>
                <a:gd name="T101" fmla="*/ 0 h 1408"/>
                <a:gd name="T102" fmla="*/ 0 w 2169"/>
                <a:gd name="T103" fmla="*/ 0 h 1408"/>
                <a:gd name="T104" fmla="*/ 0 w 2169"/>
                <a:gd name="T105" fmla="*/ 0 h 1408"/>
                <a:gd name="T106" fmla="*/ 0 w 2169"/>
                <a:gd name="T107" fmla="*/ 0 h 1408"/>
                <a:gd name="T108" fmla="*/ 0 w 2169"/>
                <a:gd name="T109" fmla="*/ 0 h 1408"/>
                <a:gd name="T110" fmla="*/ 0 w 2169"/>
                <a:gd name="T111" fmla="*/ 0 h 1408"/>
                <a:gd name="T112" fmla="*/ 0 w 2169"/>
                <a:gd name="T113" fmla="*/ 0 h 1408"/>
                <a:gd name="T114" fmla="*/ 0 w 2169"/>
                <a:gd name="T115" fmla="*/ 0 h 1408"/>
                <a:gd name="T116" fmla="*/ 0 w 2169"/>
                <a:gd name="T117" fmla="*/ 0 h 1408"/>
                <a:gd name="T118" fmla="*/ 0 w 2169"/>
                <a:gd name="T119" fmla="*/ 0 h 1408"/>
                <a:gd name="T120" fmla="*/ 0 w 2169"/>
                <a:gd name="T121" fmla="*/ 0 h 1408"/>
                <a:gd name="T122" fmla="*/ 0 w 2169"/>
                <a:gd name="T123" fmla="*/ 0 h 1408"/>
                <a:gd name="T124" fmla="*/ 0 w 2169"/>
                <a:gd name="T125" fmla="*/ 0 h 14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69"/>
                <a:gd name="T190" fmla="*/ 0 h 1408"/>
                <a:gd name="T191" fmla="*/ 2169 w 2169"/>
                <a:gd name="T192" fmla="*/ 1408 h 14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69" h="1408">
                  <a:moveTo>
                    <a:pt x="2" y="792"/>
                  </a:moveTo>
                  <a:lnTo>
                    <a:pt x="33" y="832"/>
                  </a:lnTo>
                  <a:lnTo>
                    <a:pt x="184" y="861"/>
                  </a:lnTo>
                  <a:lnTo>
                    <a:pt x="304" y="850"/>
                  </a:lnTo>
                  <a:lnTo>
                    <a:pt x="290" y="915"/>
                  </a:lnTo>
                  <a:lnTo>
                    <a:pt x="200" y="965"/>
                  </a:lnTo>
                  <a:lnTo>
                    <a:pt x="67" y="1042"/>
                  </a:lnTo>
                  <a:lnTo>
                    <a:pt x="0" y="1166"/>
                  </a:lnTo>
                  <a:lnTo>
                    <a:pt x="17" y="1271"/>
                  </a:lnTo>
                  <a:lnTo>
                    <a:pt x="106" y="1219"/>
                  </a:lnTo>
                  <a:lnTo>
                    <a:pt x="137" y="1260"/>
                  </a:lnTo>
                  <a:lnTo>
                    <a:pt x="212" y="1274"/>
                  </a:lnTo>
                  <a:lnTo>
                    <a:pt x="380" y="1408"/>
                  </a:lnTo>
                  <a:lnTo>
                    <a:pt x="470" y="1357"/>
                  </a:lnTo>
                  <a:lnTo>
                    <a:pt x="522" y="1299"/>
                  </a:lnTo>
                  <a:lnTo>
                    <a:pt x="529" y="1267"/>
                  </a:lnTo>
                  <a:lnTo>
                    <a:pt x="505" y="1194"/>
                  </a:lnTo>
                  <a:lnTo>
                    <a:pt x="543" y="1201"/>
                  </a:lnTo>
                  <a:lnTo>
                    <a:pt x="632" y="1151"/>
                  </a:lnTo>
                  <a:lnTo>
                    <a:pt x="738" y="1205"/>
                  </a:lnTo>
                  <a:lnTo>
                    <a:pt x="731" y="1238"/>
                  </a:lnTo>
                  <a:lnTo>
                    <a:pt x="793" y="1317"/>
                  </a:lnTo>
                  <a:lnTo>
                    <a:pt x="913" y="1306"/>
                  </a:lnTo>
                  <a:lnTo>
                    <a:pt x="996" y="1288"/>
                  </a:lnTo>
                  <a:lnTo>
                    <a:pt x="1002" y="1256"/>
                  </a:lnTo>
                  <a:lnTo>
                    <a:pt x="1130" y="1211"/>
                  </a:lnTo>
                  <a:lnTo>
                    <a:pt x="1243" y="1233"/>
                  </a:lnTo>
                  <a:lnTo>
                    <a:pt x="1295" y="1175"/>
                  </a:lnTo>
                  <a:lnTo>
                    <a:pt x="1302" y="1142"/>
                  </a:lnTo>
                  <a:lnTo>
                    <a:pt x="1309" y="1110"/>
                  </a:lnTo>
                  <a:lnTo>
                    <a:pt x="1271" y="1103"/>
                  </a:lnTo>
                  <a:lnTo>
                    <a:pt x="1309" y="1110"/>
                  </a:lnTo>
                  <a:lnTo>
                    <a:pt x="1316" y="1078"/>
                  </a:lnTo>
                  <a:lnTo>
                    <a:pt x="1279" y="1071"/>
                  </a:lnTo>
                  <a:lnTo>
                    <a:pt x="1286" y="1037"/>
                  </a:lnTo>
                  <a:lnTo>
                    <a:pt x="1323" y="1044"/>
                  </a:lnTo>
                  <a:lnTo>
                    <a:pt x="1330" y="1012"/>
                  </a:lnTo>
                  <a:lnTo>
                    <a:pt x="1337" y="980"/>
                  </a:lnTo>
                  <a:lnTo>
                    <a:pt x="1344" y="947"/>
                  </a:lnTo>
                  <a:lnTo>
                    <a:pt x="1351" y="914"/>
                  </a:lnTo>
                  <a:lnTo>
                    <a:pt x="1358" y="881"/>
                  </a:lnTo>
                  <a:lnTo>
                    <a:pt x="1366" y="849"/>
                  </a:lnTo>
                  <a:lnTo>
                    <a:pt x="1403" y="856"/>
                  </a:lnTo>
                  <a:lnTo>
                    <a:pt x="1410" y="824"/>
                  </a:lnTo>
                  <a:lnTo>
                    <a:pt x="1448" y="831"/>
                  </a:lnTo>
                  <a:lnTo>
                    <a:pt x="1456" y="799"/>
                  </a:lnTo>
                  <a:lnTo>
                    <a:pt x="1463" y="765"/>
                  </a:lnTo>
                  <a:lnTo>
                    <a:pt x="1500" y="772"/>
                  </a:lnTo>
                  <a:lnTo>
                    <a:pt x="1463" y="765"/>
                  </a:lnTo>
                  <a:lnTo>
                    <a:pt x="1470" y="733"/>
                  </a:lnTo>
                  <a:lnTo>
                    <a:pt x="1514" y="707"/>
                  </a:lnTo>
                  <a:lnTo>
                    <a:pt x="1552" y="715"/>
                  </a:lnTo>
                  <a:lnTo>
                    <a:pt x="1559" y="682"/>
                  </a:lnTo>
                  <a:lnTo>
                    <a:pt x="1521" y="675"/>
                  </a:lnTo>
                  <a:lnTo>
                    <a:pt x="1528" y="642"/>
                  </a:lnTo>
                  <a:lnTo>
                    <a:pt x="1490" y="635"/>
                  </a:lnTo>
                  <a:lnTo>
                    <a:pt x="1497" y="602"/>
                  </a:lnTo>
                  <a:lnTo>
                    <a:pt x="1504" y="570"/>
                  </a:lnTo>
                  <a:lnTo>
                    <a:pt x="1543" y="577"/>
                  </a:lnTo>
                  <a:lnTo>
                    <a:pt x="1535" y="609"/>
                  </a:lnTo>
                  <a:lnTo>
                    <a:pt x="1573" y="616"/>
                  </a:lnTo>
                  <a:lnTo>
                    <a:pt x="1535" y="609"/>
                  </a:lnTo>
                  <a:lnTo>
                    <a:pt x="1528" y="642"/>
                  </a:lnTo>
                  <a:lnTo>
                    <a:pt x="1566" y="649"/>
                  </a:lnTo>
                  <a:lnTo>
                    <a:pt x="1603" y="657"/>
                  </a:lnTo>
                  <a:lnTo>
                    <a:pt x="1610" y="624"/>
                  </a:lnTo>
                  <a:lnTo>
                    <a:pt x="1649" y="631"/>
                  </a:lnTo>
                  <a:lnTo>
                    <a:pt x="1656" y="598"/>
                  </a:lnTo>
                  <a:lnTo>
                    <a:pt x="1693" y="605"/>
                  </a:lnTo>
                  <a:lnTo>
                    <a:pt x="1700" y="573"/>
                  </a:lnTo>
                  <a:lnTo>
                    <a:pt x="1663" y="566"/>
                  </a:lnTo>
                  <a:lnTo>
                    <a:pt x="1669" y="534"/>
                  </a:lnTo>
                  <a:lnTo>
                    <a:pt x="1676" y="500"/>
                  </a:lnTo>
                  <a:lnTo>
                    <a:pt x="1683" y="468"/>
                  </a:lnTo>
                  <a:lnTo>
                    <a:pt x="1715" y="508"/>
                  </a:lnTo>
                  <a:lnTo>
                    <a:pt x="1722" y="475"/>
                  </a:lnTo>
                  <a:lnTo>
                    <a:pt x="1729" y="442"/>
                  </a:lnTo>
                  <a:lnTo>
                    <a:pt x="1690" y="435"/>
                  </a:lnTo>
                  <a:lnTo>
                    <a:pt x="1697" y="403"/>
                  </a:lnTo>
                  <a:lnTo>
                    <a:pt x="1736" y="410"/>
                  </a:lnTo>
                  <a:lnTo>
                    <a:pt x="1729" y="442"/>
                  </a:lnTo>
                  <a:lnTo>
                    <a:pt x="1766" y="450"/>
                  </a:lnTo>
                  <a:lnTo>
                    <a:pt x="1773" y="417"/>
                  </a:lnTo>
                  <a:lnTo>
                    <a:pt x="1780" y="385"/>
                  </a:lnTo>
                  <a:lnTo>
                    <a:pt x="1818" y="392"/>
                  </a:lnTo>
                  <a:lnTo>
                    <a:pt x="1825" y="360"/>
                  </a:lnTo>
                  <a:lnTo>
                    <a:pt x="1862" y="367"/>
                  </a:lnTo>
                  <a:lnTo>
                    <a:pt x="1869" y="333"/>
                  </a:lnTo>
                  <a:lnTo>
                    <a:pt x="1908" y="341"/>
                  </a:lnTo>
                  <a:lnTo>
                    <a:pt x="1915" y="308"/>
                  </a:lnTo>
                  <a:lnTo>
                    <a:pt x="1922" y="276"/>
                  </a:lnTo>
                  <a:lnTo>
                    <a:pt x="1959" y="283"/>
                  </a:lnTo>
                  <a:lnTo>
                    <a:pt x="1966" y="250"/>
                  </a:lnTo>
                  <a:lnTo>
                    <a:pt x="2011" y="225"/>
                  </a:lnTo>
                  <a:lnTo>
                    <a:pt x="2004" y="257"/>
                  </a:lnTo>
                  <a:lnTo>
                    <a:pt x="2042" y="264"/>
                  </a:lnTo>
                  <a:lnTo>
                    <a:pt x="2049" y="232"/>
                  </a:lnTo>
                  <a:lnTo>
                    <a:pt x="2055" y="200"/>
                  </a:lnTo>
                  <a:lnTo>
                    <a:pt x="2049" y="232"/>
                  </a:lnTo>
                  <a:lnTo>
                    <a:pt x="2042" y="264"/>
                  </a:lnTo>
                  <a:lnTo>
                    <a:pt x="2080" y="272"/>
                  </a:lnTo>
                  <a:lnTo>
                    <a:pt x="2117" y="279"/>
                  </a:lnTo>
                  <a:lnTo>
                    <a:pt x="2124" y="246"/>
                  </a:lnTo>
                  <a:lnTo>
                    <a:pt x="2131" y="214"/>
                  </a:lnTo>
                  <a:lnTo>
                    <a:pt x="2169" y="221"/>
                  </a:lnTo>
                  <a:lnTo>
                    <a:pt x="2131" y="214"/>
                  </a:lnTo>
                  <a:lnTo>
                    <a:pt x="2138" y="182"/>
                  </a:lnTo>
                  <a:lnTo>
                    <a:pt x="2145" y="148"/>
                  </a:lnTo>
                  <a:lnTo>
                    <a:pt x="2153" y="116"/>
                  </a:lnTo>
                  <a:lnTo>
                    <a:pt x="2122" y="76"/>
                  </a:lnTo>
                  <a:lnTo>
                    <a:pt x="2167" y="51"/>
                  </a:lnTo>
                  <a:lnTo>
                    <a:pt x="2129" y="43"/>
                  </a:lnTo>
                  <a:lnTo>
                    <a:pt x="2122" y="76"/>
                  </a:lnTo>
                  <a:lnTo>
                    <a:pt x="2084" y="69"/>
                  </a:lnTo>
                  <a:lnTo>
                    <a:pt x="2046" y="61"/>
                  </a:lnTo>
                  <a:lnTo>
                    <a:pt x="2009" y="54"/>
                  </a:lnTo>
                  <a:lnTo>
                    <a:pt x="1970" y="47"/>
                  </a:lnTo>
                  <a:lnTo>
                    <a:pt x="1963" y="79"/>
                  </a:lnTo>
                  <a:lnTo>
                    <a:pt x="1926" y="72"/>
                  </a:lnTo>
                  <a:lnTo>
                    <a:pt x="1919" y="106"/>
                  </a:lnTo>
                  <a:lnTo>
                    <a:pt x="1881" y="98"/>
                  </a:lnTo>
                  <a:lnTo>
                    <a:pt x="1844" y="90"/>
                  </a:lnTo>
                  <a:lnTo>
                    <a:pt x="1806" y="83"/>
                  </a:lnTo>
                  <a:lnTo>
                    <a:pt x="1768" y="76"/>
                  </a:lnTo>
                  <a:lnTo>
                    <a:pt x="1731" y="69"/>
                  </a:lnTo>
                  <a:lnTo>
                    <a:pt x="1738" y="37"/>
                  </a:lnTo>
                  <a:lnTo>
                    <a:pt x="1692" y="62"/>
                  </a:lnTo>
                  <a:lnTo>
                    <a:pt x="1655" y="55"/>
                  </a:lnTo>
                  <a:lnTo>
                    <a:pt x="1662" y="22"/>
                  </a:lnTo>
                  <a:lnTo>
                    <a:pt x="1624" y="15"/>
                  </a:lnTo>
                  <a:lnTo>
                    <a:pt x="1586" y="8"/>
                  </a:lnTo>
                  <a:lnTo>
                    <a:pt x="1549" y="0"/>
                  </a:lnTo>
                  <a:lnTo>
                    <a:pt x="1542" y="33"/>
                  </a:lnTo>
                  <a:lnTo>
                    <a:pt x="1534" y="65"/>
                  </a:lnTo>
                  <a:lnTo>
                    <a:pt x="1497" y="58"/>
                  </a:lnTo>
                  <a:lnTo>
                    <a:pt x="1451" y="83"/>
                  </a:lnTo>
                  <a:lnTo>
                    <a:pt x="1414" y="76"/>
                  </a:lnTo>
                  <a:lnTo>
                    <a:pt x="1451" y="83"/>
                  </a:lnTo>
                  <a:lnTo>
                    <a:pt x="1444" y="117"/>
                  </a:lnTo>
                  <a:lnTo>
                    <a:pt x="1438" y="149"/>
                  </a:lnTo>
                  <a:lnTo>
                    <a:pt x="1400" y="142"/>
                  </a:lnTo>
                  <a:lnTo>
                    <a:pt x="1393" y="174"/>
                  </a:lnTo>
                  <a:lnTo>
                    <a:pt x="1386" y="207"/>
                  </a:lnTo>
                  <a:lnTo>
                    <a:pt x="1348" y="200"/>
                  </a:lnTo>
                  <a:lnTo>
                    <a:pt x="1341" y="232"/>
                  </a:lnTo>
                  <a:lnTo>
                    <a:pt x="1334" y="265"/>
                  </a:lnTo>
                  <a:lnTo>
                    <a:pt x="1327" y="298"/>
                  </a:lnTo>
                  <a:lnTo>
                    <a:pt x="1290" y="291"/>
                  </a:lnTo>
                  <a:lnTo>
                    <a:pt x="1283" y="323"/>
                  </a:lnTo>
                  <a:lnTo>
                    <a:pt x="1275" y="355"/>
                  </a:lnTo>
                  <a:lnTo>
                    <a:pt x="1238" y="348"/>
                  </a:lnTo>
                  <a:lnTo>
                    <a:pt x="1200" y="341"/>
                  </a:lnTo>
                  <a:lnTo>
                    <a:pt x="1162" y="334"/>
                  </a:lnTo>
                  <a:lnTo>
                    <a:pt x="1125" y="327"/>
                  </a:lnTo>
                  <a:lnTo>
                    <a:pt x="1132" y="295"/>
                  </a:lnTo>
                  <a:lnTo>
                    <a:pt x="1093" y="287"/>
                  </a:lnTo>
                  <a:lnTo>
                    <a:pt x="1056" y="280"/>
                  </a:lnTo>
                  <a:lnTo>
                    <a:pt x="1063" y="247"/>
                  </a:lnTo>
                  <a:lnTo>
                    <a:pt x="1070" y="215"/>
                  </a:lnTo>
                  <a:lnTo>
                    <a:pt x="1033" y="208"/>
                  </a:lnTo>
                  <a:lnTo>
                    <a:pt x="1040" y="174"/>
                  </a:lnTo>
                  <a:lnTo>
                    <a:pt x="1046" y="142"/>
                  </a:lnTo>
                  <a:lnTo>
                    <a:pt x="1008" y="135"/>
                  </a:lnTo>
                  <a:lnTo>
                    <a:pt x="1016" y="103"/>
                  </a:lnTo>
                  <a:lnTo>
                    <a:pt x="978" y="96"/>
                  </a:lnTo>
                  <a:lnTo>
                    <a:pt x="985" y="62"/>
                  </a:lnTo>
                  <a:lnTo>
                    <a:pt x="947" y="55"/>
                  </a:lnTo>
                  <a:lnTo>
                    <a:pt x="909" y="48"/>
                  </a:lnTo>
                  <a:lnTo>
                    <a:pt x="872" y="41"/>
                  </a:lnTo>
                  <a:lnTo>
                    <a:pt x="834" y="34"/>
                  </a:lnTo>
                  <a:lnTo>
                    <a:pt x="796" y="27"/>
                  </a:lnTo>
                  <a:lnTo>
                    <a:pt x="759" y="19"/>
                  </a:lnTo>
                  <a:lnTo>
                    <a:pt x="721" y="12"/>
                  </a:lnTo>
                  <a:lnTo>
                    <a:pt x="669" y="70"/>
                  </a:lnTo>
                  <a:lnTo>
                    <a:pt x="624" y="96"/>
                  </a:lnTo>
                  <a:lnTo>
                    <a:pt x="580" y="121"/>
                  </a:lnTo>
                  <a:lnTo>
                    <a:pt x="541" y="114"/>
                  </a:lnTo>
                  <a:lnTo>
                    <a:pt x="504" y="107"/>
                  </a:lnTo>
                  <a:lnTo>
                    <a:pt x="535" y="146"/>
                  </a:lnTo>
                  <a:lnTo>
                    <a:pt x="445" y="197"/>
                  </a:lnTo>
                  <a:lnTo>
                    <a:pt x="362" y="215"/>
                  </a:lnTo>
                  <a:lnTo>
                    <a:pt x="348" y="281"/>
                  </a:lnTo>
                  <a:lnTo>
                    <a:pt x="169" y="382"/>
                  </a:lnTo>
                  <a:lnTo>
                    <a:pt x="117" y="440"/>
                  </a:lnTo>
                  <a:lnTo>
                    <a:pt x="155" y="448"/>
                  </a:lnTo>
                  <a:lnTo>
                    <a:pt x="149" y="480"/>
                  </a:lnTo>
                  <a:lnTo>
                    <a:pt x="179" y="520"/>
                  </a:lnTo>
                  <a:lnTo>
                    <a:pt x="172" y="553"/>
                  </a:lnTo>
                  <a:lnTo>
                    <a:pt x="44" y="596"/>
                  </a:lnTo>
                  <a:lnTo>
                    <a:pt x="23" y="694"/>
                  </a:lnTo>
                  <a:lnTo>
                    <a:pt x="2" y="7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0" name="Freeform 331"/>
            <p:cNvSpPr>
              <a:spLocks/>
            </p:cNvSpPr>
            <p:nvPr/>
          </p:nvSpPr>
          <p:spPr bwMode="gray">
            <a:xfrm>
              <a:off x="2069" y="1960"/>
              <a:ext cx="341" cy="238"/>
            </a:xfrm>
            <a:custGeom>
              <a:avLst/>
              <a:gdLst>
                <a:gd name="T0" fmla="*/ 0 w 2169"/>
                <a:gd name="T1" fmla="*/ 0 h 1408"/>
                <a:gd name="T2" fmla="*/ 0 w 2169"/>
                <a:gd name="T3" fmla="*/ 0 h 1408"/>
                <a:gd name="T4" fmla="*/ 0 w 2169"/>
                <a:gd name="T5" fmla="*/ 0 h 1408"/>
                <a:gd name="T6" fmla="*/ 0 w 2169"/>
                <a:gd name="T7" fmla="*/ 0 h 1408"/>
                <a:gd name="T8" fmla="*/ 0 w 2169"/>
                <a:gd name="T9" fmla="*/ 0 h 1408"/>
                <a:gd name="T10" fmla="*/ 0 w 2169"/>
                <a:gd name="T11" fmla="*/ 0 h 1408"/>
                <a:gd name="T12" fmla="*/ 0 w 2169"/>
                <a:gd name="T13" fmla="*/ 0 h 1408"/>
                <a:gd name="T14" fmla="*/ 0 w 2169"/>
                <a:gd name="T15" fmla="*/ 0 h 1408"/>
                <a:gd name="T16" fmla="*/ 0 w 2169"/>
                <a:gd name="T17" fmla="*/ 0 h 1408"/>
                <a:gd name="T18" fmla="*/ 0 w 2169"/>
                <a:gd name="T19" fmla="*/ 0 h 1408"/>
                <a:gd name="T20" fmla="*/ 0 w 2169"/>
                <a:gd name="T21" fmla="*/ 0 h 1408"/>
                <a:gd name="T22" fmla="*/ 0 w 2169"/>
                <a:gd name="T23" fmla="*/ 0 h 1408"/>
                <a:gd name="T24" fmla="*/ 0 w 2169"/>
                <a:gd name="T25" fmla="*/ 0 h 1408"/>
                <a:gd name="T26" fmla="*/ 0 w 2169"/>
                <a:gd name="T27" fmla="*/ 0 h 1408"/>
                <a:gd name="T28" fmla="*/ 0 w 2169"/>
                <a:gd name="T29" fmla="*/ 0 h 1408"/>
                <a:gd name="T30" fmla="*/ 0 w 2169"/>
                <a:gd name="T31" fmla="*/ 0 h 1408"/>
                <a:gd name="T32" fmla="*/ 0 w 2169"/>
                <a:gd name="T33" fmla="*/ 0 h 1408"/>
                <a:gd name="T34" fmla="*/ 0 w 2169"/>
                <a:gd name="T35" fmla="*/ 0 h 1408"/>
                <a:gd name="T36" fmla="*/ 0 w 2169"/>
                <a:gd name="T37" fmla="*/ 0 h 1408"/>
                <a:gd name="T38" fmla="*/ 0 w 2169"/>
                <a:gd name="T39" fmla="*/ 0 h 1408"/>
                <a:gd name="T40" fmla="*/ 0 w 2169"/>
                <a:gd name="T41" fmla="*/ 0 h 1408"/>
                <a:gd name="T42" fmla="*/ 0 w 2169"/>
                <a:gd name="T43" fmla="*/ 0 h 1408"/>
                <a:gd name="T44" fmla="*/ 0 w 2169"/>
                <a:gd name="T45" fmla="*/ 0 h 1408"/>
                <a:gd name="T46" fmla="*/ 0 w 2169"/>
                <a:gd name="T47" fmla="*/ 0 h 1408"/>
                <a:gd name="T48" fmla="*/ 0 w 2169"/>
                <a:gd name="T49" fmla="*/ 0 h 1408"/>
                <a:gd name="T50" fmla="*/ 0 w 2169"/>
                <a:gd name="T51" fmla="*/ 0 h 1408"/>
                <a:gd name="T52" fmla="*/ 0 w 2169"/>
                <a:gd name="T53" fmla="*/ 0 h 1408"/>
                <a:gd name="T54" fmla="*/ 0 w 2169"/>
                <a:gd name="T55" fmla="*/ 0 h 1408"/>
                <a:gd name="T56" fmla="*/ 0 w 2169"/>
                <a:gd name="T57" fmla="*/ 0 h 1408"/>
                <a:gd name="T58" fmla="*/ 0 w 2169"/>
                <a:gd name="T59" fmla="*/ 0 h 1408"/>
                <a:gd name="T60" fmla="*/ 0 w 2169"/>
                <a:gd name="T61" fmla="*/ 0 h 1408"/>
                <a:gd name="T62" fmla="*/ 0 w 2169"/>
                <a:gd name="T63" fmla="*/ 0 h 1408"/>
                <a:gd name="T64" fmla="*/ 0 w 2169"/>
                <a:gd name="T65" fmla="*/ 0 h 1408"/>
                <a:gd name="T66" fmla="*/ 0 w 2169"/>
                <a:gd name="T67" fmla="*/ 0 h 1408"/>
                <a:gd name="T68" fmla="*/ 0 w 2169"/>
                <a:gd name="T69" fmla="*/ 0 h 1408"/>
                <a:gd name="T70" fmla="*/ 0 w 2169"/>
                <a:gd name="T71" fmla="*/ 0 h 1408"/>
                <a:gd name="T72" fmla="*/ 0 w 2169"/>
                <a:gd name="T73" fmla="*/ 0 h 1408"/>
                <a:gd name="T74" fmla="*/ 0 w 2169"/>
                <a:gd name="T75" fmla="*/ 0 h 1408"/>
                <a:gd name="T76" fmla="*/ 0 w 2169"/>
                <a:gd name="T77" fmla="*/ 0 h 1408"/>
                <a:gd name="T78" fmla="*/ 0 w 2169"/>
                <a:gd name="T79" fmla="*/ 0 h 1408"/>
                <a:gd name="T80" fmla="*/ 0 w 2169"/>
                <a:gd name="T81" fmla="*/ 0 h 1408"/>
                <a:gd name="T82" fmla="*/ 0 w 2169"/>
                <a:gd name="T83" fmla="*/ 0 h 1408"/>
                <a:gd name="T84" fmla="*/ 0 w 2169"/>
                <a:gd name="T85" fmla="*/ 0 h 1408"/>
                <a:gd name="T86" fmla="*/ 0 w 2169"/>
                <a:gd name="T87" fmla="*/ 0 h 1408"/>
                <a:gd name="T88" fmla="*/ 0 w 2169"/>
                <a:gd name="T89" fmla="*/ 0 h 1408"/>
                <a:gd name="T90" fmla="*/ 0 w 2169"/>
                <a:gd name="T91" fmla="*/ 0 h 1408"/>
                <a:gd name="T92" fmla="*/ 0 w 2169"/>
                <a:gd name="T93" fmla="*/ 0 h 1408"/>
                <a:gd name="T94" fmla="*/ 0 w 2169"/>
                <a:gd name="T95" fmla="*/ 0 h 1408"/>
                <a:gd name="T96" fmla="*/ 0 w 2169"/>
                <a:gd name="T97" fmla="*/ 0 h 1408"/>
                <a:gd name="T98" fmla="*/ 0 w 2169"/>
                <a:gd name="T99" fmla="*/ 0 h 1408"/>
                <a:gd name="T100" fmla="*/ 0 w 2169"/>
                <a:gd name="T101" fmla="*/ 0 h 1408"/>
                <a:gd name="T102" fmla="*/ 0 w 2169"/>
                <a:gd name="T103" fmla="*/ 0 h 1408"/>
                <a:gd name="T104" fmla="*/ 0 w 2169"/>
                <a:gd name="T105" fmla="*/ 0 h 1408"/>
                <a:gd name="T106" fmla="*/ 0 w 2169"/>
                <a:gd name="T107" fmla="*/ 0 h 1408"/>
                <a:gd name="T108" fmla="*/ 0 w 2169"/>
                <a:gd name="T109" fmla="*/ 0 h 1408"/>
                <a:gd name="T110" fmla="*/ 0 w 2169"/>
                <a:gd name="T111" fmla="*/ 0 h 1408"/>
                <a:gd name="T112" fmla="*/ 0 w 2169"/>
                <a:gd name="T113" fmla="*/ 0 h 1408"/>
                <a:gd name="T114" fmla="*/ 0 w 2169"/>
                <a:gd name="T115" fmla="*/ 0 h 1408"/>
                <a:gd name="T116" fmla="*/ 0 w 2169"/>
                <a:gd name="T117" fmla="*/ 0 h 1408"/>
                <a:gd name="T118" fmla="*/ 0 w 2169"/>
                <a:gd name="T119" fmla="*/ 0 h 1408"/>
                <a:gd name="T120" fmla="*/ 0 w 2169"/>
                <a:gd name="T121" fmla="*/ 0 h 1408"/>
                <a:gd name="T122" fmla="*/ 0 w 2169"/>
                <a:gd name="T123" fmla="*/ 0 h 140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69"/>
                <a:gd name="T187" fmla="*/ 0 h 1408"/>
                <a:gd name="T188" fmla="*/ 2169 w 2169"/>
                <a:gd name="T189" fmla="*/ 1408 h 140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69" h="1408">
                  <a:moveTo>
                    <a:pt x="2" y="792"/>
                  </a:moveTo>
                  <a:lnTo>
                    <a:pt x="33" y="832"/>
                  </a:lnTo>
                  <a:lnTo>
                    <a:pt x="184" y="861"/>
                  </a:lnTo>
                  <a:lnTo>
                    <a:pt x="304" y="850"/>
                  </a:lnTo>
                  <a:lnTo>
                    <a:pt x="290" y="915"/>
                  </a:lnTo>
                  <a:lnTo>
                    <a:pt x="200" y="965"/>
                  </a:lnTo>
                  <a:lnTo>
                    <a:pt x="67" y="1042"/>
                  </a:lnTo>
                  <a:lnTo>
                    <a:pt x="0" y="1166"/>
                  </a:lnTo>
                  <a:lnTo>
                    <a:pt x="17" y="1271"/>
                  </a:lnTo>
                  <a:lnTo>
                    <a:pt x="106" y="1219"/>
                  </a:lnTo>
                  <a:lnTo>
                    <a:pt x="137" y="1260"/>
                  </a:lnTo>
                  <a:lnTo>
                    <a:pt x="212" y="1274"/>
                  </a:lnTo>
                  <a:lnTo>
                    <a:pt x="380" y="1408"/>
                  </a:lnTo>
                  <a:lnTo>
                    <a:pt x="470" y="1357"/>
                  </a:lnTo>
                  <a:lnTo>
                    <a:pt x="522" y="1299"/>
                  </a:lnTo>
                  <a:lnTo>
                    <a:pt x="529" y="1267"/>
                  </a:lnTo>
                  <a:lnTo>
                    <a:pt x="505" y="1194"/>
                  </a:lnTo>
                  <a:lnTo>
                    <a:pt x="543" y="1201"/>
                  </a:lnTo>
                  <a:lnTo>
                    <a:pt x="632" y="1151"/>
                  </a:lnTo>
                  <a:lnTo>
                    <a:pt x="738" y="1205"/>
                  </a:lnTo>
                  <a:lnTo>
                    <a:pt x="731" y="1238"/>
                  </a:lnTo>
                  <a:lnTo>
                    <a:pt x="793" y="1317"/>
                  </a:lnTo>
                  <a:lnTo>
                    <a:pt x="913" y="1306"/>
                  </a:lnTo>
                  <a:lnTo>
                    <a:pt x="996" y="1288"/>
                  </a:lnTo>
                  <a:lnTo>
                    <a:pt x="1002" y="1256"/>
                  </a:lnTo>
                  <a:lnTo>
                    <a:pt x="1130" y="1211"/>
                  </a:lnTo>
                  <a:lnTo>
                    <a:pt x="1243" y="1233"/>
                  </a:lnTo>
                  <a:lnTo>
                    <a:pt x="1295" y="1175"/>
                  </a:lnTo>
                  <a:lnTo>
                    <a:pt x="1302" y="1142"/>
                  </a:lnTo>
                  <a:lnTo>
                    <a:pt x="1309" y="1110"/>
                  </a:lnTo>
                  <a:lnTo>
                    <a:pt x="1271" y="1103"/>
                  </a:lnTo>
                  <a:lnTo>
                    <a:pt x="1309" y="1110"/>
                  </a:lnTo>
                  <a:lnTo>
                    <a:pt x="1316" y="1078"/>
                  </a:lnTo>
                  <a:lnTo>
                    <a:pt x="1279" y="1071"/>
                  </a:lnTo>
                  <a:lnTo>
                    <a:pt x="1286" y="1037"/>
                  </a:lnTo>
                  <a:lnTo>
                    <a:pt x="1323" y="1044"/>
                  </a:lnTo>
                  <a:lnTo>
                    <a:pt x="1330" y="1012"/>
                  </a:lnTo>
                  <a:lnTo>
                    <a:pt x="1337" y="980"/>
                  </a:lnTo>
                  <a:lnTo>
                    <a:pt x="1344" y="947"/>
                  </a:lnTo>
                  <a:lnTo>
                    <a:pt x="1351" y="914"/>
                  </a:lnTo>
                  <a:lnTo>
                    <a:pt x="1358" y="881"/>
                  </a:lnTo>
                  <a:lnTo>
                    <a:pt x="1366" y="849"/>
                  </a:lnTo>
                  <a:lnTo>
                    <a:pt x="1403" y="856"/>
                  </a:lnTo>
                  <a:lnTo>
                    <a:pt x="1410" y="824"/>
                  </a:lnTo>
                  <a:lnTo>
                    <a:pt x="1448" y="831"/>
                  </a:lnTo>
                  <a:lnTo>
                    <a:pt x="1456" y="799"/>
                  </a:lnTo>
                  <a:lnTo>
                    <a:pt x="1463" y="765"/>
                  </a:lnTo>
                  <a:lnTo>
                    <a:pt x="1500" y="772"/>
                  </a:lnTo>
                  <a:lnTo>
                    <a:pt x="1463" y="765"/>
                  </a:lnTo>
                  <a:lnTo>
                    <a:pt x="1470" y="733"/>
                  </a:lnTo>
                  <a:lnTo>
                    <a:pt x="1514" y="707"/>
                  </a:lnTo>
                  <a:lnTo>
                    <a:pt x="1552" y="715"/>
                  </a:lnTo>
                  <a:lnTo>
                    <a:pt x="1559" y="682"/>
                  </a:lnTo>
                  <a:lnTo>
                    <a:pt x="1521" y="675"/>
                  </a:lnTo>
                  <a:lnTo>
                    <a:pt x="1528" y="642"/>
                  </a:lnTo>
                  <a:lnTo>
                    <a:pt x="1490" y="635"/>
                  </a:lnTo>
                  <a:lnTo>
                    <a:pt x="1497" y="602"/>
                  </a:lnTo>
                  <a:lnTo>
                    <a:pt x="1504" y="570"/>
                  </a:lnTo>
                  <a:lnTo>
                    <a:pt x="1543" y="577"/>
                  </a:lnTo>
                  <a:lnTo>
                    <a:pt x="1535" y="609"/>
                  </a:lnTo>
                  <a:lnTo>
                    <a:pt x="1573" y="616"/>
                  </a:lnTo>
                  <a:lnTo>
                    <a:pt x="1535" y="609"/>
                  </a:lnTo>
                  <a:lnTo>
                    <a:pt x="1528" y="642"/>
                  </a:lnTo>
                  <a:lnTo>
                    <a:pt x="1566" y="649"/>
                  </a:lnTo>
                  <a:lnTo>
                    <a:pt x="1603" y="657"/>
                  </a:lnTo>
                  <a:lnTo>
                    <a:pt x="1610" y="624"/>
                  </a:lnTo>
                  <a:lnTo>
                    <a:pt x="1649" y="631"/>
                  </a:lnTo>
                  <a:lnTo>
                    <a:pt x="1656" y="598"/>
                  </a:lnTo>
                  <a:lnTo>
                    <a:pt x="1693" y="605"/>
                  </a:lnTo>
                  <a:lnTo>
                    <a:pt x="1700" y="573"/>
                  </a:lnTo>
                  <a:lnTo>
                    <a:pt x="1663" y="566"/>
                  </a:lnTo>
                  <a:lnTo>
                    <a:pt x="1669" y="534"/>
                  </a:lnTo>
                  <a:lnTo>
                    <a:pt x="1676" y="500"/>
                  </a:lnTo>
                  <a:lnTo>
                    <a:pt x="1683" y="468"/>
                  </a:lnTo>
                  <a:lnTo>
                    <a:pt x="1715" y="508"/>
                  </a:lnTo>
                  <a:lnTo>
                    <a:pt x="1722" y="475"/>
                  </a:lnTo>
                  <a:lnTo>
                    <a:pt x="1729" y="442"/>
                  </a:lnTo>
                  <a:lnTo>
                    <a:pt x="1690" y="435"/>
                  </a:lnTo>
                  <a:lnTo>
                    <a:pt x="1697" y="403"/>
                  </a:lnTo>
                  <a:lnTo>
                    <a:pt x="1736" y="410"/>
                  </a:lnTo>
                  <a:lnTo>
                    <a:pt x="1729" y="442"/>
                  </a:lnTo>
                  <a:lnTo>
                    <a:pt x="1766" y="450"/>
                  </a:lnTo>
                  <a:lnTo>
                    <a:pt x="1773" y="417"/>
                  </a:lnTo>
                  <a:lnTo>
                    <a:pt x="1780" y="385"/>
                  </a:lnTo>
                  <a:lnTo>
                    <a:pt x="1818" y="392"/>
                  </a:lnTo>
                  <a:lnTo>
                    <a:pt x="1825" y="360"/>
                  </a:lnTo>
                  <a:lnTo>
                    <a:pt x="1862" y="367"/>
                  </a:lnTo>
                  <a:lnTo>
                    <a:pt x="1869" y="333"/>
                  </a:lnTo>
                  <a:lnTo>
                    <a:pt x="1908" y="341"/>
                  </a:lnTo>
                  <a:lnTo>
                    <a:pt x="1915" y="308"/>
                  </a:lnTo>
                  <a:lnTo>
                    <a:pt x="1922" y="276"/>
                  </a:lnTo>
                  <a:lnTo>
                    <a:pt x="1959" y="283"/>
                  </a:lnTo>
                  <a:lnTo>
                    <a:pt x="1966" y="250"/>
                  </a:lnTo>
                  <a:lnTo>
                    <a:pt x="2011" y="225"/>
                  </a:lnTo>
                  <a:lnTo>
                    <a:pt x="2004" y="257"/>
                  </a:lnTo>
                  <a:lnTo>
                    <a:pt x="2042" y="264"/>
                  </a:lnTo>
                  <a:lnTo>
                    <a:pt x="2049" y="232"/>
                  </a:lnTo>
                  <a:lnTo>
                    <a:pt x="2055" y="200"/>
                  </a:lnTo>
                  <a:lnTo>
                    <a:pt x="2049" y="232"/>
                  </a:lnTo>
                  <a:lnTo>
                    <a:pt x="2042" y="264"/>
                  </a:lnTo>
                  <a:lnTo>
                    <a:pt x="2080" y="272"/>
                  </a:lnTo>
                  <a:lnTo>
                    <a:pt x="2117" y="279"/>
                  </a:lnTo>
                  <a:lnTo>
                    <a:pt x="2124" y="246"/>
                  </a:lnTo>
                  <a:lnTo>
                    <a:pt x="2131" y="214"/>
                  </a:lnTo>
                  <a:lnTo>
                    <a:pt x="2169" y="221"/>
                  </a:lnTo>
                  <a:lnTo>
                    <a:pt x="2131" y="214"/>
                  </a:lnTo>
                  <a:lnTo>
                    <a:pt x="2138" y="182"/>
                  </a:lnTo>
                  <a:lnTo>
                    <a:pt x="2145" y="148"/>
                  </a:lnTo>
                  <a:lnTo>
                    <a:pt x="2153" y="116"/>
                  </a:lnTo>
                  <a:lnTo>
                    <a:pt x="2122" y="76"/>
                  </a:lnTo>
                  <a:lnTo>
                    <a:pt x="2167" y="51"/>
                  </a:lnTo>
                  <a:lnTo>
                    <a:pt x="2129" y="43"/>
                  </a:lnTo>
                  <a:lnTo>
                    <a:pt x="2122" y="76"/>
                  </a:lnTo>
                  <a:lnTo>
                    <a:pt x="2084" y="69"/>
                  </a:lnTo>
                  <a:lnTo>
                    <a:pt x="2046" y="61"/>
                  </a:lnTo>
                  <a:lnTo>
                    <a:pt x="2009" y="54"/>
                  </a:lnTo>
                  <a:lnTo>
                    <a:pt x="1970" y="47"/>
                  </a:lnTo>
                  <a:lnTo>
                    <a:pt x="1963" y="79"/>
                  </a:lnTo>
                  <a:lnTo>
                    <a:pt x="1926" y="72"/>
                  </a:lnTo>
                  <a:lnTo>
                    <a:pt x="1919" y="106"/>
                  </a:lnTo>
                  <a:lnTo>
                    <a:pt x="1881" y="98"/>
                  </a:lnTo>
                  <a:lnTo>
                    <a:pt x="1844" y="90"/>
                  </a:lnTo>
                  <a:lnTo>
                    <a:pt x="1806" y="83"/>
                  </a:lnTo>
                  <a:lnTo>
                    <a:pt x="1768" y="76"/>
                  </a:lnTo>
                  <a:lnTo>
                    <a:pt x="1731" y="69"/>
                  </a:lnTo>
                  <a:lnTo>
                    <a:pt x="1738" y="37"/>
                  </a:lnTo>
                  <a:lnTo>
                    <a:pt x="1692" y="62"/>
                  </a:lnTo>
                  <a:lnTo>
                    <a:pt x="1655" y="55"/>
                  </a:lnTo>
                  <a:lnTo>
                    <a:pt x="1662" y="22"/>
                  </a:lnTo>
                  <a:lnTo>
                    <a:pt x="1624" y="15"/>
                  </a:lnTo>
                  <a:lnTo>
                    <a:pt x="1586" y="8"/>
                  </a:lnTo>
                  <a:lnTo>
                    <a:pt x="1549" y="0"/>
                  </a:lnTo>
                  <a:lnTo>
                    <a:pt x="1542" y="33"/>
                  </a:lnTo>
                  <a:lnTo>
                    <a:pt x="1534" y="65"/>
                  </a:lnTo>
                  <a:lnTo>
                    <a:pt x="1497" y="58"/>
                  </a:lnTo>
                  <a:lnTo>
                    <a:pt x="1451" y="83"/>
                  </a:lnTo>
                  <a:lnTo>
                    <a:pt x="1414" y="76"/>
                  </a:lnTo>
                  <a:lnTo>
                    <a:pt x="1451" y="83"/>
                  </a:lnTo>
                  <a:lnTo>
                    <a:pt x="1444" y="117"/>
                  </a:lnTo>
                  <a:lnTo>
                    <a:pt x="1438" y="149"/>
                  </a:lnTo>
                  <a:lnTo>
                    <a:pt x="1400" y="142"/>
                  </a:lnTo>
                  <a:lnTo>
                    <a:pt x="1393" y="174"/>
                  </a:lnTo>
                  <a:lnTo>
                    <a:pt x="1386" y="207"/>
                  </a:lnTo>
                  <a:lnTo>
                    <a:pt x="1348" y="200"/>
                  </a:lnTo>
                  <a:lnTo>
                    <a:pt x="1341" y="232"/>
                  </a:lnTo>
                  <a:lnTo>
                    <a:pt x="1334" y="265"/>
                  </a:lnTo>
                  <a:lnTo>
                    <a:pt x="1327" y="298"/>
                  </a:lnTo>
                  <a:lnTo>
                    <a:pt x="1290" y="291"/>
                  </a:lnTo>
                  <a:lnTo>
                    <a:pt x="1283" y="323"/>
                  </a:lnTo>
                  <a:lnTo>
                    <a:pt x="1275" y="355"/>
                  </a:lnTo>
                  <a:lnTo>
                    <a:pt x="1238" y="348"/>
                  </a:lnTo>
                  <a:lnTo>
                    <a:pt x="1200" y="341"/>
                  </a:lnTo>
                  <a:lnTo>
                    <a:pt x="1162" y="334"/>
                  </a:lnTo>
                  <a:lnTo>
                    <a:pt x="1125" y="327"/>
                  </a:lnTo>
                  <a:lnTo>
                    <a:pt x="1132" y="295"/>
                  </a:lnTo>
                  <a:lnTo>
                    <a:pt x="1093" y="287"/>
                  </a:lnTo>
                  <a:lnTo>
                    <a:pt x="1056" y="280"/>
                  </a:lnTo>
                  <a:lnTo>
                    <a:pt x="1063" y="247"/>
                  </a:lnTo>
                  <a:lnTo>
                    <a:pt x="1070" y="215"/>
                  </a:lnTo>
                  <a:lnTo>
                    <a:pt x="1033" y="208"/>
                  </a:lnTo>
                  <a:lnTo>
                    <a:pt x="1040" y="174"/>
                  </a:lnTo>
                  <a:lnTo>
                    <a:pt x="1046" y="142"/>
                  </a:lnTo>
                  <a:lnTo>
                    <a:pt x="1008" y="135"/>
                  </a:lnTo>
                  <a:lnTo>
                    <a:pt x="1016" y="103"/>
                  </a:lnTo>
                  <a:lnTo>
                    <a:pt x="978" y="96"/>
                  </a:lnTo>
                  <a:lnTo>
                    <a:pt x="985" y="62"/>
                  </a:lnTo>
                  <a:lnTo>
                    <a:pt x="947" y="55"/>
                  </a:lnTo>
                  <a:lnTo>
                    <a:pt x="909" y="48"/>
                  </a:lnTo>
                  <a:lnTo>
                    <a:pt x="872" y="41"/>
                  </a:lnTo>
                  <a:lnTo>
                    <a:pt x="834" y="34"/>
                  </a:lnTo>
                  <a:lnTo>
                    <a:pt x="796" y="27"/>
                  </a:lnTo>
                  <a:lnTo>
                    <a:pt x="759" y="19"/>
                  </a:lnTo>
                  <a:lnTo>
                    <a:pt x="721" y="12"/>
                  </a:lnTo>
                  <a:lnTo>
                    <a:pt x="669" y="70"/>
                  </a:lnTo>
                  <a:lnTo>
                    <a:pt x="624" y="96"/>
                  </a:lnTo>
                  <a:lnTo>
                    <a:pt x="580" y="121"/>
                  </a:lnTo>
                  <a:lnTo>
                    <a:pt x="541" y="114"/>
                  </a:lnTo>
                  <a:lnTo>
                    <a:pt x="504" y="107"/>
                  </a:lnTo>
                  <a:lnTo>
                    <a:pt x="535" y="146"/>
                  </a:lnTo>
                  <a:lnTo>
                    <a:pt x="445" y="197"/>
                  </a:lnTo>
                  <a:lnTo>
                    <a:pt x="362" y="215"/>
                  </a:lnTo>
                  <a:lnTo>
                    <a:pt x="348" y="281"/>
                  </a:lnTo>
                  <a:lnTo>
                    <a:pt x="169" y="382"/>
                  </a:lnTo>
                  <a:lnTo>
                    <a:pt x="117" y="440"/>
                  </a:lnTo>
                  <a:lnTo>
                    <a:pt x="155" y="448"/>
                  </a:lnTo>
                  <a:lnTo>
                    <a:pt x="149" y="480"/>
                  </a:lnTo>
                  <a:lnTo>
                    <a:pt x="179" y="520"/>
                  </a:lnTo>
                  <a:lnTo>
                    <a:pt x="172" y="553"/>
                  </a:lnTo>
                  <a:lnTo>
                    <a:pt x="44" y="596"/>
                  </a:lnTo>
                  <a:lnTo>
                    <a:pt x="23" y="694"/>
                  </a:lnTo>
                  <a:lnTo>
                    <a:pt x="2" y="792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1" name="Line 332"/>
            <p:cNvSpPr>
              <a:spLocks noChangeShapeType="1"/>
            </p:cNvSpPr>
            <p:nvPr/>
          </p:nvSpPr>
          <p:spPr bwMode="gray">
            <a:xfrm>
              <a:off x="2303" y="2067"/>
              <a:ext cx="0" cy="0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2" name="Freeform 333"/>
            <p:cNvSpPr>
              <a:spLocks/>
            </p:cNvSpPr>
            <p:nvPr/>
          </p:nvSpPr>
          <p:spPr bwMode="gray">
            <a:xfrm>
              <a:off x="2334" y="203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3" name="Freeform 334"/>
            <p:cNvSpPr>
              <a:spLocks/>
            </p:cNvSpPr>
            <p:nvPr/>
          </p:nvSpPr>
          <p:spPr bwMode="gray">
            <a:xfrm>
              <a:off x="2148" y="2156"/>
              <a:ext cx="8" cy="7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w 45"/>
                <a:gd name="T9" fmla="*/ 0 h 39"/>
                <a:gd name="T10" fmla="*/ 0 w 45"/>
                <a:gd name="T11" fmla="*/ 0 h 39"/>
                <a:gd name="T12" fmla="*/ 0 w 45"/>
                <a:gd name="T13" fmla="*/ 0 h 39"/>
                <a:gd name="T14" fmla="*/ 0 w 45"/>
                <a:gd name="T15" fmla="*/ 0 h 39"/>
                <a:gd name="T16" fmla="*/ 0 w 45"/>
                <a:gd name="T17" fmla="*/ 0 h 39"/>
                <a:gd name="T18" fmla="*/ 0 w 45"/>
                <a:gd name="T19" fmla="*/ 0 h 39"/>
                <a:gd name="T20" fmla="*/ 0 w 45"/>
                <a:gd name="T21" fmla="*/ 0 h 39"/>
                <a:gd name="T22" fmla="*/ 0 w 45"/>
                <a:gd name="T23" fmla="*/ 0 h 39"/>
                <a:gd name="T24" fmla="*/ 0 w 45"/>
                <a:gd name="T25" fmla="*/ 0 h 39"/>
                <a:gd name="T26" fmla="*/ 0 w 45"/>
                <a:gd name="T27" fmla="*/ 0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9"/>
                <a:gd name="T44" fmla="*/ 45 w 45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9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8" y="39"/>
                  </a:lnTo>
                  <a:lnTo>
                    <a:pt x="45" y="7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4" name="Freeform 335"/>
            <p:cNvSpPr>
              <a:spLocks/>
            </p:cNvSpPr>
            <p:nvPr/>
          </p:nvSpPr>
          <p:spPr bwMode="gray">
            <a:xfrm>
              <a:off x="2304" y="2056"/>
              <a:ext cx="8" cy="6"/>
            </a:xfrm>
            <a:custGeom>
              <a:avLst/>
              <a:gdLst>
                <a:gd name="T0" fmla="*/ 0 w 46"/>
                <a:gd name="T1" fmla="*/ 0 h 39"/>
                <a:gd name="T2" fmla="*/ 0 w 46"/>
                <a:gd name="T3" fmla="*/ 0 h 39"/>
                <a:gd name="T4" fmla="*/ 0 w 46"/>
                <a:gd name="T5" fmla="*/ 0 h 39"/>
                <a:gd name="T6" fmla="*/ 0 w 46"/>
                <a:gd name="T7" fmla="*/ 0 h 39"/>
                <a:gd name="T8" fmla="*/ 0 w 46"/>
                <a:gd name="T9" fmla="*/ 0 h 39"/>
                <a:gd name="T10" fmla="*/ 0 w 46"/>
                <a:gd name="T11" fmla="*/ 0 h 39"/>
                <a:gd name="T12" fmla="*/ 0 w 46"/>
                <a:gd name="T13" fmla="*/ 0 h 39"/>
                <a:gd name="T14" fmla="*/ 0 w 46"/>
                <a:gd name="T15" fmla="*/ 0 h 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"/>
                <a:gd name="T25" fmla="*/ 0 h 39"/>
                <a:gd name="T26" fmla="*/ 46 w 46"/>
                <a:gd name="T27" fmla="*/ 39 h 3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" h="39">
                  <a:moveTo>
                    <a:pt x="46" y="7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38" y="39"/>
                  </a:lnTo>
                  <a:lnTo>
                    <a:pt x="46" y="7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5" name="Freeform 336"/>
            <p:cNvSpPr>
              <a:spLocks/>
            </p:cNvSpPr>
            <p:nvPr/>
          </p:nvSpPr>
          <p:spPr bwMode="gray">
            <a:xfrm>
              <a:off x="2347" y="1966"/>
              <a:ext cx="1" cy="6"/>
            </a:xfrm>
            <a:custGeom>
              <a:avLst/>
              <a:gdLst>
                <a:gd name="T0" fmla="*/ 0 w 7"/>
                <a:gd name="T1" fmla="*/ 0 h 32"/>
                <a:gd name="T2" fmla="*/ 0 w 7"/>
                <a:gd name="T3" fmla="*/ 0 h 32"/>
                <a:gd name="T4" fmla="*/ 0 w 7"/>
                <a:gd name="T5" fmla="*/ 0 h 32"/>
                <a:gd name="T6" fmla="*/ 0 w 7"/>
                <a:gd name="T7" fmla="*/ 0 h 32"/>
                <a:gd name="T8" fmla="*/ 0 w 7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2"/>
                <a:gd name="T17" fmla="*/ 7 w 7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2">
                  <a:moveTo>
                    <a:pt x="7" y="0"/>
                  </a:moveTo>
                  <a:lnTo>
                    <a:pt x="7" y="0"/>
                  </a:lnTo>
                  <a:lnTo>
                    <a:pt x="0" y="32"/>
                  </a:lnTo>
                  <a:lnTo>
                    <a:pt x="7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6" name="Freeform 337"/>
            <p:cNvSpPr>
              <a:spLocks/>
            </p:cNvSpPr>
            <p:nvPr/>
          </p:nvSpPr>
          <p:spPr bwMode="gray">
            <a:xfrm>
              <a:off x="2280" y="2120"/>
              <a:ext cx="6" cy="1"/>
            </a:xfrm>
            <a:custGeom>
              <a:avLst/>
              <a:gdLst>
                <a:gd name="T0" fmla="*/ 0 w 39"/>
                <a:gd name="T1" fmla="*/ 0 h 7"/>
                <a:gd name="T2" fmla="*/ 0 w 39"/>
                <a:gd name="T3" fmla="*/ 0 h 7"/>
                <a:gd name="T4" fmla="*/ 0 w 39"/>
                <a:gd name="T5" fmla="*/ 0 h 7"/>
                <a:gd name="T6" fmla="*/ 0 w 39"/>
                <a:gd name="T7" fmla="*/ 0 h 7"/>
                <a:gd name="T8" fmla="*/ 0 w 39"/>
                <a:gd name="T9" fmla="*/ 0 h 7"/>
                <a:gd name="T10" fmla="*/ 0 w 39"/>
                <a:gd name="T11" fmla="*/ 0 h 7"/>
                <a:gd name="T12" fmla="*/ 0 w 39"/>
                <a:gd name="T13" fmla="*/ 0 h 7"/>
                <a:gd name="T14" fmla="*/ 0 w 39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"/>
                <a:gd name="T25" fmla="*/ 0 h 7"/>
                <a:gd name="T26" fmla="*/ 39 w 3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" h="7">
                  <a:moveTo>
                    <a:pt x="39" y="7"/>
                  </a:moveTo>
                  <a:lnTo>
                    <a:pt x="0" y="0"/>
                  </a:lnTo>
                  <a:lnTo>
                    <a:pt x="39" y="7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7" name="Freeform 338"/>
            <p:cNvSpPr>
              <a:spLocks/>
            </p:cNvSpPr>
            <p:nvPr/>
          </p:nvSpPr>
          <p:spPr bwMode="gray">
            <a:xfrm>
              <a:off x="2286" y="2116"/>
              <a:ext cx="1" cy="5"/>
            </a:xfrm>
            <a:custGeom>
              <a:avLst/>
              <a:gdLst>
                <a:gd name="T0" fmla="*/ 0 w 6"/>
                <a:gd name="T1" fmla="*/ 0 h 33"/>
                <a:gd name="T2" fmla="*/ 0 w 6"/>
                <a:gd name="T3" fmla="*/ 0 h 33"/>
                <a:gd name="T4" fmla="*/ 0 w 6"/>
                <a:gd name="T5" fmla="*/ 0 h 33"/>
                <a:gd name="T6" fmla="*/ 0 w 6"/>
                <a:gd name="T7" fmla="*/ 0 h 33"/>
                <a:gd name="T8" fmla="*/ 0 w 6"/>
                <a:gd name="T9" fmla="*/ 0 h 33"/>
                <a:gd name="T10" fmla="*/ 0 w 6"/>
                <a:gd name="T11" fmla="*/ 0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3"/>
                <a:gd name="T20" fmla="*/ 6 w 6"/>
                <a:gd name="T21" fmla="*/ 33 h 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3">
                  <a:moveTo>
                    <a:pt x="6" y="0"/>
                  </a:moveTo>
                  <a:lnTo>
                    <a:pt x="0" y="33"/>
                  </a:lnTo>
                  <a:lnTo>
                    <a:pt x="6" y="0"/>
                  </a:lnTo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8" name="Freeform 339"/>
            <p:cNvSpPr>
              <a:spLocks/>
            </p:cNvSpPr>
            <p:nvPr/>
          </p:nvSpPr>
          <p:spPr bwMode="gray">
            <a:xfrm>
              <a:off x="2089" y="1841"/>
              <a:ext cx="30" cy="25"/>
            </a:xfrm>
            <a:custGeom>
              <a:avLst/>
              <a:gdLst>
                <a:gd name="T0" fmla="*/ 0 w 187"/>
                <a:gd name="T1" fmla="*/ 0 h 151"/>
                <a:gd name="T2" fmla="*/ 0 w 187"/>
                <a:gd name="T3" fmla="*/ 0 h 151"/>
                <a:gd name="T4" fmla="*/ 0 w 187"/>
                <a:gd name="T5" fmla="*/ 0 h 151"/>
                <a:gd name="T6" fmla="*/ 0 w 187"/>
                <a:gd name="T7" fmla="*/ 0 h 151"/>
                <a:gd name="T8" fmla="*/ 0 w 187"/>
                <a:gd name="T9" fmla="*/ 0 h 151"/>
                <a:gd name="T10" fmla="*/ 0 w 187"/>
                <a:gd name="T11" fmla="*/ 0 h 151"/>
                <a:gd name="T12" fmla="*/ 0 w 187"/>
                <a:gd name="T13" fmla="*/ 0 h 151"/>
                <a:gd name="T14" fmla="*/ 0 w 187"/>
                <a:gd name="T15" fmla="*/ 0 h 151"/>
                <a:gd name="T16" fmla="*/ 0 w 187"/>
                <a:gd name="T17" fmla="*/ 0 h 151"/>
                <a:gd name="T18" fmla="*/ 0 w 187"/>
                <a:gd name="T19" fmla="*/ 0 h 151"/>
                <a:gd name="T20" fmla="*/ 0 w 187"/>
                <a:gd name="T21" fmla="*/ 0 h 151"/>
                <a:gd name="T22" fmla="*/ 0 w 187"/>
                <a:gd name="T23" fmla="*/ 0 h 151"/>
                <a:gd name="T24" fmla="*/ 0 w 187"/>
                <a:gd name="T25" fmla="*/ 0 h 151"/>
                <a:gd name="T26" fmla="*/ 0 w 187"/>
                <a:gd name="T27" fmla="*/ 0 h 151"/>
                <a:gd name="T28" fmla="*/ 0 w 187"/>
                <a:gd name="T29" fmla="*/ 0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7"/>
                <a:gd name="T46" fmla="*/ 0 h 151"/>
                <a:gd name="T47" fmla="*/ 187 w 187"/>
                <a:gd name="T48" fmla="*/ 151 h 15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7" h="151">
                  <a:moveTo>
                    <a:pt x="187" y="0"/>
                  </a:moveTo>
                  <a:lnTo>
                    <a:pt x="161" y="123"/>
                  </a:lnTo>
                  <a:lnTo>
                    <a:pt x="155" y="126"/>
                  </a:lnTo>
                  <a:lnTo>
                    <a:pt x="140" y="133"/>
                  </a:lnTo>
                  <a:lnTo>
                    <a:pt x="123" y="140"/>
                  </a:lnTo>
                  <a:lnTo>
                    <a:pt x="109" y="146"/>
                  </a:lnTo>
                  <a:lnTo>
                    <a:pt x="93" y="149"/>
                  </a:lnTo>
                  <a:lnTo>
                    <a:pt x="74" y="150"/>
                  </a:lnTo>
                  <a:lnTo>
                    <a:pt x="58" y="151"/>
                  </a:lnTo>
                  <a:lnTo>
                    <a:pt x="51" y="151"/>
                  </a:lnTo>
                  <a:lnTo>
                    <a:pt x="0" y="133"/>
                  </a:lnTo>
                  <a:lnTo>
                    <a:pt x="49" y="79"/>
                  </a:lnTo>
                  <a:lnTo>
                    <a:pt x="84" y="65"/>
                  </a:lnTo>
                  <a:lnTo>
                    <a:pt x="114" y="1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49" name="Freeform 340"/>
            <p:cNvSpPr>
              <a:spLocks/>
            </p:cNvSpPr>
            <p:nvPr/>
          </p:nvSpPr>
          <p:spPr bwMode="gray">
            <a:xfrm>
              <a:off x="2089" y="1841"/>
              <a:ext cx="30" cy="25"/>
            </a:xfrm>
            <a:custGeom>
              <a:avLst/>
              <a:gdLst>
                <a:gd name="T0" fmla="*/ 0 w 187"/>
                <a:gd name="T1" fmla="*/ 0 h 151"/>
                <a:gd name="T2" fmla="*/ 0 w 187"/>
                <a:gd name="T3" fmla="*/ 0 h 151"/>
                <a:gd name="T4" fmla="*/ 0 w 187"/>
                <a:gd name="T5" fmla="*/ 0 h 151"/>
                <a:gd name="T6" fmla="*/ 0 w 187"/>
                <a:gd name="T7" fmla="*/ 0 h 151"/>
                <a:gd name="T8" fmla="*/ 0 w 187"/>
                <a:gd name="T9" fmla="*/ 0 h 151"/>
                <a:gd name="T10" fmla="*/ 0 w 187"/>
                <a:gd name="T11" fmla="*/ 0 h 151"/>
                <a:gd name="T12" fmla="*/ 0 w 187"/>
                <a:gd name="T13" fmla="*/ 0 h 151"/>
                <a:gd name="T14" fmla="*/ 0 w 187"/>
                <a:gd name="T15" fmla="*/ 0 h 151"/>
                <a:gd name="T16" fmla="*/ 0 w 187"/>
                <a:gd name="T17" fmla="*/ 0 h 151"/>
                <a:gd name="T18" fmla="*/ 0 w 187"/>
                <a:gd name="T19" fmla="*/ 0 h 151"/>
                <a:gd name="T20" fmla="*/ 0 w 187"/>
                <a:gd name="T21" fmla="*/ 0 h 151"/>
                <a:gd name="T22" fmla="*/ 0 w 187"/>
                <a:gd name="T23" fmla="*/ 0 h 151"/>
                <a:gd name="T24" fmla="*/ 0 w 187"/>
                <a:gd name="T25" fmla="*/ 0 h 151"/>
                <a:gd name="T26" fmla="*/ 0 w 187"/>
                <a:gd name="T27" fmla="*/ 0 h 151"/>
                <a:gd name="T28" fmla="*/ 0 w 187"/>
                <a:gd name="T29" fmla="*/ 0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7"/>
                <a:gd name="T46" fmla="*/ 0 h 151"/>
                <a:gd name="T47" fmla="*/ 187 w 187"/>
                <a:gd name="T48" fmla="*/ 151 h 15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7" h="151">
                  <a:moveTo>
                    <a:pt x="187" y="0"/>
                  </a:moveTo>
                  <a:lnTo>
                    <a:pt x="161" y="123"/>
                  </a:lnTo>
                  <a:lnTo>
                    <a:pt x="155" y="126"/>
                  </a:lnTo>
                  <a:lnTo>
                    <a:pt x="140" y="133"/>
                  </a:lnTo>
                  <a:lnTo>
                    <a:pt x="123" y="140"/>
                  </a:lnTo>
                  <a:lnTo>
                    <a:pt x="109" y="146"/>
                  </a:lnTo>
                  <a:lnTo>
                    <a:pt x="93" y="149"/>
                  </a:lnTo>
                  <a:lnTo>
                    <a:pt x="74" y="150"/>
                  </a:lnTo>
                  <a:lnTo>
                    <a:pt x="58" y="151"/>
                  </a:lnTo>
                  <a:lnTo>
                    <a:pt x="51" y="151"/>
                  </a:lnTo>
                  <a:lnTo>
                    <a:pt x="0" y="133"/>
                  </a:lnTo>
                  <a:lnTo>
                    <a:pt x="49" y="79"/>
                  </a:lnTo>
                  <a:lnTo>
                    <a:pt x="84" y="65"/>
                  </a:lnTo>
                  <a:lnTo>
                    <a:pt x="114" y="1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50" name="Freeform 341"/>
            <p:cNvSpPr>
              <a:spLocks/>
            </p:cNvSpPr>
            <p:nvPr/>
          </p:nvSpPr>
          <p:spPr bwMode="gray">
            <a:xfrm>
              <a:off x="2357" y="2736"/>
              <a:ext cx="94" cy="225"/>
            </a:xfrm>
            <a:custGeom>
              <a:avLst/>
              <a:gdLst>
                <a:gd name="T0" fmla="*/ 0 w 599"/>
                <a:gd name="T1" fmla="*/ 0 h 1325"/>
                <a:gd name="T2" fmla="*/ 0 w 599"/>
                <a:gd name="T3" fmla="*/ 0 h 1325"/>
                <a:gd name="T4" fmla="*/ 0 w 599"/>
                <a:gd name="T5" fmla="*/ 0 h 1325"/>
                <a:gd name="T6" fmla="*/ 0 w 599"/>
                <a:gd name="T7" fmla="*/ 0 h 1325"/>
                <a:gd name="T8" fmla="*/ 0 w 599"/>
                <a:gd name="T9" fmla="*/ 0 h 1325"/>
                <a:gd name="T10" fmla="*/ 0 w 599"/>
                <a:gd name="T11" fmla="*/ 0 h 1325"/>
                <a:gd name="T12" fmla="*/ 0 w 599"/>
                <a:gd name="T13" fmla="*/ 0 h 1325"/>
                <a:gd name="T14" fmla="*/ 0 w 599"/>
                <a:gd name="T15" fmla="*/ 0 h 1325"/>
                <a:gd name="T16" fmla="*/ 0 w 599"/>
                <a:gd name="T17" fmla="*/ 0 h 1325"/>
                <a:gd name="T18" fmla="*/ 0 w 599"/>
                <a:gd name="T19" fmla="*/ 0 h 1325"/>
                <a:gd name="T20" fmla="*/ 0 w 599"/>
                <a:gd name="T21" fmla="*/ 0 h 1325"/>
                <a:gd name="T22" fmla="*/ 0 w 599"/>
                <a:gd name="T23" fmla="*/ 0 h 1325"/>
                <a:gd name="T24" fmla="*/ 0 w 599"/>
                <a:gd name="T25" fmla="*/ 0 h 1325"/>
                <a:gd name="T26" fmla="*/ 0 w 599"/>
                <a:gd name="T27" fmla="*/ 0 h 1325"/>
                <a:gd name="T28" fmla="*/ 0 w 599"/>
                <a:gd name="T29" fmla="*/ 0 h 1325"/>
                <a:gd name="T30" fmla="*/ 0 w 599"/>
                <a:gd name="T31" fmla="*/ 0 h 1325"/>
                <a:gd name="T32" fmla="*/ 0 w 599"/>
                <a:gd name="T33" fmla="*/ 0 h 1325"/>
                <a:gd name="T34" fmla="*/ 0 w 599"/>
                <a:gd name="T35" fmla="*/ 0 h 1325"/>
                <a:gd name="T36" fmla="*/ 0 w 599"/>
                <a:gd name="T37" fmla="*/ 0 h 1325"/>
                <a:gd name="T38" fmla="*/ 0 w 599"/>
                <a:gd name="T39" fmla="*/ 0 h 1325"/>
                <a:gd name="T40" fmla="*/ 0 w 599"/>
                <a:gd name="T41" fmla="*/ 0 h 1325"/>
                <a:gd name="T42" fmla="*/ 0 w 599"/>
                <a:gd name="T43" fmla="*/ 0 h 1325"/>
                <a:gd name="T44" fmla="*/ 0 w 599"/>
                <a:gd name="T45" fmla="*/ 0 h 1325"/>
                <a:gd name="T46" fmla="*/ 0 w 599"/>
                <a:gd name="T47" fmla="*/ 0 h 1325"/>
                <a:gd name="T48" fmla="*/ 0 w 599"/>
                <a:gd name="T49" fmla="*/ 0 h 1325"/>
                <a:gd name="T50" fmla="*/ 0 w 599"/>
                <a:gd name="T51" fmla="*/ 0 h 1325"/>
                <a:gd name="T52" fmla="*/ 0 w 599"/>
                <a:gd name="T53" fmla="*/ 0 h 1325"/>
                <a:gd name="T54" fmla="*/ 0 w 599"/>
                <a:gd name="T55" fmla="*/ 0 h 1325"/>
                <a:gd name="T56" fmla="*/ 0 w 599"/>
                <a:gd name="T57" fmla="*/ 0 h 1325"/>
                <a:gd name="T58" fmla="*/ 0 w 599"/>
                <a:gd name="T59" fmla="*/ 0 h 1325"/>
                <a:gd name="T60" fmla="*/ 0 w 599"/>
                <a:gd name="T61" fmla="*/ 0 h 1325"/>
                <a:gd name="T62" fmla="*/ 0 w 599"/>
                <a:gd name="T63" fmla="*/ 0 h 1325"/>
                <a:gd name="T64" fmla="*/ 0 w 599"/>
                <a:gd name="T65" fmla="*/ 0 h 1325"/>
                <a:gd name="T66" fmla="*/ 0 w 599"/>
                <a:gd name="T67" fmla="*/ 0 h 1325"/>
                <a:gd name="T68" fmla="*/ 0 w 599"/>
                <a:gd name="T69" fmla="*/ 0 h 1325"/>
                <a:gd name="T70" fmla="*/ 0 w 599"/>
                <a:gd name="T71" fmla="*/ 0 h 1325"/>
                <a:gd name="T72" fmla="*/ 0 w 599"/>
                <a:gd name="T73" fmla="*/ 0 h 1325"/>
                <a:gd name="T74" fmla="*/ 0 w 599"/>
                <a:gd name="T75" fmla="*/ 0 h 1325"/>
                <a:gd name="T76" fmla="*/ 0 w 599"/>
                <a:gd name="T77" fmla="*/ 0 h 1325"/>
                <a:gd name="T78" fmla="*/ 0 w 599"/>
                <a:gd name="T79" fmla="*/ 0 h 1325"/>
                <a:gd name="T80" fmla="*/ 0 w 599"/>
                <a:gd name="T81" fmla="*/ 0 h 1325"/>
                <a:gd name="T82" fmla="*/ 0 w 599"/>
                <a:gd name="T83" fmla="*/ 0 h 1325"/>
                <a:gd name="T84" fmla="*/ 0 w 599"/>
                <a:gd name="T85" fmla="*/ 0 h 1325"/>
                <a:gd name="T86" fmla="*/ 0 w 599"/>
                <a:gd name="T87" fmla="*/ 0 h 1325"/>
                <a:gd name="T88" fmla="*/ 0 w 599"/>
                <a:gd name="T89" fmla="*/ 0 h 1325"/>
                <a:gd name="T90" fmla="*/ 0 w 599"/>
                <a:gd name="T91" fmla="*/ 0 h 1325"/>
                <a:gd name="T92" fmla="*/ 0 w 599"/>
                <a:gd name="T93" fmla="*/ 0 h 1325"/>
                <a:gd name="T94" fmla="*/ 0 w 599"/>
                <a:gd name="T95" fmla="*/ 0 h 13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99"/>
                <a:gd name="T145" fmla="*/ 0 h 1325"/>
                <a:gd name="T146" fmla="*/ 599 w 599"/>
                <a:gd name="T147" fmla="*/ 1325 h 13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99" h="1325">
                  <a:moveTo>
                    <a:pt x="251" y="1324"/>
                  </a:moveTo>
                  <a:lnTo>
                    <a:pt x="269" y="1321"/>
                  </a:lnTo>
                  <a:lnTo>
                    <a:pt x="288" y="1316"/>
                  </a:lnTo>
                  <a:lnTo>
                    <a:pt x="306" y="1310"/>
                  </a:lnTo>
                  <a:lnTo>
                    <a:pt x="325" y="1301"/>
                  </a:lnTo>
                  <a:lnTo>
                    <a:pt x="334" y="1297"/>
                  </a:lnTo>
                  <a:lnTo>
                    <a:pt x="342" y="1292"/>
                  </a:lnTo>
                  <a:lnTo>
                    <a:pt x="350" y="1286"/>
                  </a:lnTo>
                  <a:lnTo>
                    <a:pt x="357" y="1281"/>
                  </a:lnTo>
                  <a:lnTo>
                    <a:pt x="364" y="1274"/>
                  </a:lnTo>
                  <a:lnTo>
                    <a:pt x="370" y="1268"/>
                  </a:lnTo>
                  <a:lnTo>
                    <a:pt x="375" y="1260"/>
                  </a:lnTo>
                  <a:lnTo>
                    <a:pt x="380" y="1253"/>
                  </a:lnTo>
                  <a:lnTo>
                    <a:pt x="383" y="1244"/>
                  </a:lnTo>
                  <a:lnTo>
                    <a:pt x="386" y="1236"/>
                  </a:lnTo>
                  <a:lnTo>
                    <a:pt x="387" y="1227"/>
                  </a:lnTo>
                  <a:lnTo>
                    <a:pt x="387" y="1217"/>
                  </a:lnTo>
                  <a:lnTo>
                    <a:pt x="384" y="1199"/>
                  </a:lnTo>
                  <a:lnTo>
                    <a:pt x="379" y="1181"/>
                  </a:lnTo>
                  <a:lnTo>
                    <a:pt x="374" y="1162"/>
                  </a:lnTo>
                  <a:lnTo>
                    <a:pt x="369" y="1143"/>
                  </a:lnTo>
                  <a:lnTo>
                    <a:pt x="367" y="1132"/>
                  </a:lnTo>
                  <a:lnTo>
                    <a:pt x="366" y="1123"/>
                  </a:lnTo>
                  <a:lnTo>
                    <a:pt x="366" y="1114"/>
                  </a:lnTo>
                  <a:lnTo>
                    <a:pt x="367" y="1105"/>
                  </a:lnTo>
                  <a:lnTo>
                    <a:pt x="370" y="1091"/>
                  </a:lnTo>
                  <a:lnTo>
                    <a:pt x="374" y="1078"/>
                  </a:lnTo>
                  <a:lnTo>
                    <a:pt x="380" y="1065"/>
                  </a:lnTo>
                  <a:lnTo>
                    <a:pt x="386" y="1052"/>
                  </a:lnTo>
                  <a:lnTo>
                    <a:pt x="401" y="1027"/>
                  </a:lnTo>
                  <a:lnTo>
                    <a:pt x="416" y="1002"/>
                  </a:lnTo>
                  <a:lnTo>
                    <a:pt x="431" y="976"/>
                  </a:lnTo>
                  <a:lnTo>
                    <a:pt x="446" y="951"/>
                  </a:lnTo>
                  <a:lnTo>
                    <a:pt x="454" y="938"/>
                  </a:lnTo>
                  <a:lnTo>
                    <a:pt x="461" y="925"/>
                  </a:lnTo>
                  <a:lnTo>
                    <a:pt x="468" y="912"/>
                  </a:lnTo>
                  <a:lnTo>
                    <a:pt x="474" y="899"/>
                  </a:lnTo>
                  <a:lnTo>
                    <a:pt x="478" y="889"/>
                  </a:lnTo>
                  <a:lnTo>
                    <a:pt x="481" y="879"/>
                  </a:lnTo>
                  <a:lnTo>
                    <a:pt x="483" y="867"/>
                  </a:lnTo>
                  <a:lnTo>
                    <a:pt x="486" y="856"/>
                  </a:lnTo>
                  <a:lnTo>
                    <a:pt x="490" y="835"/>
                  </a:lnTo>
                  <a:lnTo>
                    <a:pt x="497" y="814"/>
                  </a:lnTo>
                  <a:lnTo>
                    <a:pt x="506" y="791"/>
                  </a:lnTo>
                  <a:lnTo>
                    <a:pt x="516" y="766"/>
                  </a:lnTo>
                  <a:lnTo>
                    <a:pt x="526" y="743"/>
                  </a:lnTo>
                  <a:lnTo>
                    <a:pt x="537" y="720"/>
                  </a:lnTo>
                  <a:lnTo>
                    <a:pt x="542" y="707"/>
                  </a:lnTo>
                  <a:lnTo>
                    <a:pt x="554" y="674"/>
                  </a:lnTo>
                  <a:lnTo>
                    <a:pt x="561" y="656"/>
                  </a:lnTo>
                  <a:lnTo>
                    <a:pt x="567" y="639"/>
                  </a:lnTo>
                  <a:lnTo>
                    <a:pt x="571" y="624"/>
                  </a:lnTo>
                  <a:lnTo>
                    <a:pt x="572" y="613"/>
                  </a:lnTo>
                  <a:lnTo>
                    <a:pt x="570" y="586"/>
                  </a:lnTo>
                  <a:lnTo>
                    <a:pt x="566" y="551"/>
                  </a:lnTo>
                  <a:lnTo>
                    <a:pt x="561" y="519"/>
                  </a:lnTo>
                  <a:lnTo>
                    <a:pt x="559" y="505"/>
                  </a:lnTo>
                  <a:lnTo>
                    <a:pt x="554" y="491"/>
                  </a:lnTo>
                  <a:lnTo>
                    <a:pt x="548" y="476"/>
                  </a:lnTo>
                  <a:lnTo>
                    <a:pt x="545" y="469"/>
                  </a:lnTo>
                  <a:lnTo>
                    <a:pt x="543" y="462"/>
                  </a:lnTo>
                  <a:lnTo>
                    <a:pt x="542" y="455"/>
                  </a:lnTo>
                  <a:lnTo>
                    <a:pt x="541" y="447"/>
                  </a:lnTo>
                  <a:lnTo>
                    <a:pt x="542" y="433"/>
                  </a:lnTo>
                  <a:lnTo>
                    <a:pt x="543" y="418"/>
                  </a:lnTo>
                  <a:lnTo>
                    <a:pt x="544" y="405"/>
                  </a:lnTo>
                  <a:lnTo>
                    <a:pt x="546" y="391"/>
                  </a:lnTo>
                  <a:lnTo>
                    <a:pt x="552" y="363"/>
                  </a:lnTo>
                  <a:lnTo>
                    <a:pt x="559" y="335"/>
                  </a:lnTo>
                  <a:lnTo>
                    <a:pt x="565" y="316"/>
                  </a:lnTo>
                  <a:lnTo>
                    <a:pt x="573" y="297"/>
                  </a:lnTo>
                  <a:lnTo>
                    <a:pt x="583" y="278"/>
                  </a:lnTo>
                  <a:lnTo>
                    <a:pt x="591" y="260"/>
                  </a:lnTo>
                  <a:lnTo>
                    <a:pt x="593" y="243"/>
                  </a:lnTo>
                  <a:lnTo>
                    <a:pt x="597" y="205"/>
                  </a:lnTo>
                  <a:lnTo>
                    <a:pt x="599" y="182"/>
                  </a:lnTo>
                  <a:lnTo>
                    <a:pt x="598" y="159"/>
                  </a:lnTo>
                  <a:lnTo>
                    <a:pt x="597" y="148"/>
                  </a:lnTo>
                  <a:lnTo>
                    <a:pt x="596" y="138"/>
                  </a:lnTo>
                  <a:lnTo>
                    <a:pt x="594" y="129"/>
                  </a:lnTo>
                  <a:lnTo>
                    <a:pt x="591" y="120"/>
                  </a:lnTo>
                  <a:lnTo>
                    <a:pt x="587" y="113"/>
                  </a:lnTo>
                  <a:lnTo>
                    <a:pt x="582" y="104"/>
                  </a:lnTo>
                  <a:lnTo>
                    <a:pt x="574" y="95"/>
                  </a:lnTo>
                  <a:lnTo>
                    <a:pt x="567" y="85"/>
                  </a:lnTo>
                  <a:lnTo>
                    <a:pt x="551" y="64"/>
                  </a:lnTo>
                  <a:lnTo>
                    <a:pt x="535" y="45"/>
                  </a:lnTo>
                  <a:lnTo>
                    <a:pt x="505" y="13"/>
                  </a:lnTo>
                  <a:lnTo>
                    <a:pt x="493" y="0"/>
                  </a:lnTo>
                  <a:lnTo>
                    <a:pt x="462" y="5"/>
                  </a:lnTo>
                  <a:lnTo>
                    <a:pt x="432" y="8"/>
                  </a:lnTo>
                  <a:lnTo>
                    <a:pt x="417" y="11"/>
                  </a:lnTo>
                  <a:lnTo>
                    <a:pt x="402" y="14"/>
                  </a:lnTo>
                  <a:lnTo>
                    <a:pt x="395" y="17"/>
                  </a:lnTo>
                  <a:lnTo>
                    <a:pt x="388" y="19"/>
                  </a:lnTo>
                  <a:lnTo>
                    <a:pt x="382" y="23"/>
                  </a:lnTo>
                  <a:lnTo>
                    <a:pt x="375" y="27"/>
                  </a:lnTo>
                  <a:lnTo>
                    <a:pt x="371" y="30"/>
                  </a:lnTo>
                  <a:lnTo>
                    <a:pt x="367" y="34"/>
                  </a:lnTo>
                  <a:lnTo>
                    <a:pt x="364" y="39"/>
                  </a:lnTo>
                  <a:lnTo>
                    <a:pt x="361" y="44"/>
                  </a:lnTo>
                  <a:lnTo>
                    <a:pt x="356" y="55"/>
                  </a:lnTo>
                  <a:lnTo>
                    <a:pt x="352" y="67"/>
                  </a:lnTo>
                  <a:lnTo>
                    <a:pt x="349" y="80"/>
                  </a:lnTo>
                  <a:lnTo>
                    <a:pt x="344" y="92"/>
                  </a:lnTo>
                  <a:lnTo>
                    <a:pt x="342" y="97"/>
                  </a:lnTo>
                  <a:lnTo>
                    <a:pt x="339" y="103"/>
                  </a:lnTo>
                  <a:lnTo>
                    <a:pt x="335" y="107"/>
                  </a:lnTo>
                  <a:lnTo>
                    <a:pt x="331" y="112"/>
                  </a:lnTo>
                  <a:lnTo>
                    <a:pt x="326" y="115"/>
                  </a:lnTo>
                  <a:lnTo>
                    <a:pt x="320" y="117"/>
                  </a:lnTo>
                  <a:lnTo>
                    <a:pt x="312" y="118"/>
                  </a:lnTo>
                  <a:lnTo>
                    <a:pt x="305" y="118"/>
                  </a:lnTo>
                  <a:lnTo>
                    <a:pt x="291" y="116"/>
                  </a:lnTo>
                  <a:lnTo>
                    <a:pt x="277" y="116"/>
                  </a:lnTo>
                  <a:lnTo>
                    <a:pt x="271" y="123"/>
                  </a:lnTo>
                  <a:lnTo>
                    <a:pt x="256" y="139"/>
                  </a:lnTo>
                  <a:lnTo>
                    <a:pt x="247" y="150"/>
                  </a:lnTo>
                  <a:lnTo>
                    <a:pt x="238" y="161"/>
                  </a:lnTo>
                  <a:lnTo>
                    <a:pt x="230" y="173"/>
                  </a:lnTo>
                  <a:lnTo>
                    <a:pt x="223" y="183"/>
                  </a:lnTo>
                  <a:lnTo>
                    <a:pt x="214" y="204"/>
                  </a:lnTo>
                  <a:lnTo>
                    <a:pt x="207" y="226"/>
                  </a:lnTo>
                  <a:lnTo>
                    <a:pt x="203" y="237"/>
                  </a:lnTo>
                  <a:lnTo>
                    <a:pt x="199" y="249"/>
                  </a:lnTo>
                  <a:lnTo>
                    <a:pt x="194" y="261"/>
                  </a:lnTo>
                  <a:lnTo>
                    <a:pt x="188" y="273"/>
                  </a:lnTo>
                  <a:lnTo>
                    <a:pt x="174" y="298"/>
                  </a:lnTo>
                  <a:lnTo>
                    <a:pt x="161" y="324"/>
                  </a:lnTo>
                  <a:lnTo>
                    <a:pt x="152" y="345"/>
                  </a:lnTo>
                  <a:lnTo>
                    <a:pt x="148" y="353"/>
                  </a:lnTo>
                  <a:lnTo>
                    <a:pt x="138" y="378"/>
                  </a:lnTo>
                  <a:lnTo>
                    <a:pt x="130" y="402"/>
                  </a:lnTo>
                  <a:lnTo>
                    <a:pt x="121" y="427"/>
                  </a:lnTo>
                  <a:lnTo>
                    <a:pt x="112" y="452"/>
                  </a:lnTo>
                  <a:lnTo>
                    <a:pt x="105" y="466"/>
                  </a:lnTo>
                  <a:lnTo>
                    <a:pt x="97" y="479"/>
                  </a:lnTo>
                  <a:lnTo>
                    <a:pt x="89" y="492"/>
                  </a:lnTo>
                  <a:lnTo>
                    <a:pt x="81" y="505"/>
                  </a:lnTo>
                  <a:lnTo>
                    <a:pt x="81" y="523"/>
                  </a:lnTo>
                  <a:lnTo>
                    <a:pt x="81" y="562"/>
                  </a:lnTo>
                  <a:lnTo>
                    <a:pt x="81" y="608"/>
                  </a:lnTo>
                  <a:lnTo>
                    <a:pt x="81" y="640"/>
                  </a:lnTo>
                  <a:lnTo>
                    <a:pt x="81" y="663"/>
                  </a:lnTo>
                  <a:lnTo>
                    <a:pt x="81" y="689"/>
                  </a:lnTo>
                  <a:lnTo>
                    <a:pt x="81" y="712"/>
                  </a:lnTo>
                  <a:lnTo>
                    <a:pt x="81" y="720"/>
                  </a:lnTo>
                  <a:lnTo>
                    <a:pt x="66" y="732"/>
                  </a:lnTo>
                  <a:lnTo>
                    <a:pt x="51" y="745"/>
                  </a:lnTo>
                  <a:lnTo>
                    <a:pt x="36" y="757"/>
                  </a:lnTo>
                  <a:lnTo>
                    <a:pt x="22" y="769"/>
                  </a:lnTo>
                  <a:lnTo>
                    <a:pt x="19" y="776"/>
                  </a:lnTo>
                  <a:lnTo>
                    <a:pt x="13" y="794"/>
                  </a:lnTo>
                  <a:lnTo>
                    <a:pt x="10" y="805"/>
                  </a:lnTo>
                  <a:lnTo>
                    <a:pt x="7" y="817"/>
                  </a:lnTo>
                  <a:lnTo>
                    <a:pt x="5" y="829"/>
                  </a:lnTo>
                  <a:lnTo>
                    <a:pt x="4" y="841"/>
                  </a:lnTo>
                  <a:lnTo>
                    <a:pt x="3" y="860"/>
                  </a:lnTo>
                  <a:lnTo>
                    <a:pt x="1" y="877"/>
                  </a:lnTo>
                  <a:lnTo>
                    <a:pt x="0" y="884"/>
                  </a:lnTo>
                  <a:lnTo>
                    <a:pt x="1" y="891"/>
                  </a:lnTo>
                  <a:lnTo>
                    <a:pt x="2" y="899"/>
                  </a:lnTo>
                  <a:lnTo>
                    <a:pt x="4" y="908"/>
                  </a:lnTo>
                  <a:lnTo>
                    <a:pt x="16" y="937"/>
                  </a:lnTo>
                  <a:lnTo>
                    <a:pt x="34" y="976"/>
                  </a:lnTo>
                  <a:lnTo>
                    <a:pt x="50" y="1010"/>
                  </a:lnTo>
                  <a:lnTo>
                    <a:pt x="58" y="1024"/>
                  </a:lnTo>
                  <a:lnTo>
                    <a:pt x="75" y="1043"/>
                  </a:lnTo>
                  <a:lnTo>
                    <a:pt x="92" y="1062"/>
                  </a:lnTo>
                  <a:lnTo>
                    <a:pt x="109" y="1081"/>
                  </a:lnTo>
                  <a:lnTo>
                    <a:pt x="125" y="1100"/>
                  </a:lnTo>
                  <a:lnTo>
                    <a:pt x="144" y="1125"/>
                  </a:lnTo>
                  <a:lnTo>
                    <a:pt x="161" y="1152"/>
                  </a:lnTo>
                  <a:lnTo>
                    <a:pt x="179" y="1178"/>
                  </a:lnTo>
                  <a:lnTo>
                    <a:pt x="197" y="1203"/>
                  </a:lnTo>
                  <a:lnTo>
                    <a:pt x="211" y="1220"/>
                  </a:lnTo>
                  <a:lnTo>
                    <a:pt x="227" y="1238"/>
                  </a:lnTo>
                  <a:lnTo>
                    <a:pt x="236" y="1247"/>
                  </a:lnTo>
                  <a:lnTo>
                    <a:pt x="243" y="1255"/>
                  </a:lnTo>
                  <a:lnTo>
                    <a:pt x="250" y="1265"/>
                  </a:lnTo>
                  <a:lnTo>
                    <a:pt x="255" y="1275"/>
                  </a:lnTo>
                  <a:lnTo>
                    <a:pt x="256" y="1278"/>
                  </a:lnTo>
                  <a:lnTo>
                    <a:pt x="256" y="1281"/>
                  </a:lnTo>
                  <a:lnTo>
                    <a:pt x="256" y="1285"/>
                  </a:lnTo>
                  <a:lnTo>
                    <a:pt x="255" y="1289"/>
                  </a:lnTo>
                  <a:lnTo>
                    <a:pt x="252" y="1297"/>
                  </a:lnTo>
                  <a:lnTo>
                    <a:pt x="249" y="1306"/>
                  </a:lnTo>
                  <a:lnTo>
                    <a:pt x="247" y="1314"/>
                  </a:lnTo>
                  <a:lnTo>
                    <a:pt x="245" y="1320"/>
                  </a:lnTo>
                  <a:lnTo>
                    <a:pt x="246" y="1322"/>
                  </a:lnTo>
                  <a:lnTo>
                    <a:pt x="247" y="1324"/>
                  </a:lnTo>
                  <a:lnTo>
                    <a:pt x="248" y="1325"/>
                  </a:lnTo>
                  <a:lnTo>
                    <a:pt x="251" y="13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51" name="Freeform 342"/>
            <p:cNvSpPr>
              <a:spLocks/>
            </p:cNvSpPr>
            <p:nvPr/>
          </p:nvSpPr>
          <p:spPr bwMode="gray">
            <a:xfrm>
              <a:off x="2357" y="2736"/>
              <a:ext cx="94" cy="225"/>
            </a:xfrm>
            <a:custGeom>
              <a:avLst/>
              <a:gdLst>
                <a:gd name="T0" fmla="*/ 0 w 599"/>
                <a:gd name="T1" fmla="*/ 0 h 1325"/>
                <a:gd name="T2" fmla="*/ 0 w 599"/>
                <a:gd name="T3" fmla="*/ 0 h 1325"/>
                <a:gd name="T4" fmla="*/ 0 w 599"/>
                <a:gd name="T5" fmla="*/ 0 h 1325"/>
                <a:gd name="T6" fmla="*/ 0 w 599"/>
                <a:gd name="T7" fmla="*/ 0 h 1325"/>
                <a:gd name="T8" fmla="*/ 0 w 599"/>
                <a:gd name="T9" fmla="*/ 0 h 1325"/>
                <a:gd name="T10" fmla="*/ 0 w 599"/>
                <a:gd name="T11" fmla="*/ 0 h 1325"/>
                <a:gd name="T12" fmla="*/ 0 w 599"/>
                <a:gd name="T13" fmla="*/ 0 h 1325"/>
                <a:gd name="T14" fmla="*/ 0 w 599"/>
                <a:gd name="T15" fmla="*/ 0 h 1325"/>
                <a:gd name="T16" fmla="*/ 0 w 599"/>
                <a:gd name="T17" fmla="*/ 0 h 1325"/>
                <a:gd name="T18" fmla="*/ 0 w 599"/>
                <a:gd name="T19" fmla="*/ 0 h 1325"/>
                <a:gd name="T20" fmla="*/ 0 w 599"/>
                <a:gd name="T21" fmla="*/ 0 h 1325"/>
                <a:gd name="T22" fmla="*/ 0 w 599"/>
                <a:gd name="T23" fmla="*/ 0 h 1325"/>
                <a:gd name="T24" fmla="*/ 0 w 599"/>
                <a:gd name="T25" fmla="*/ 0 h 1325"/>
                <a:gd name="T26" fmla="*/ 0 w 599"/>
                <a:gd name="T27" fmla="*/ 0 h 1325"/>
                <a:gd name="T28" fmla="*/ 0 w 599"/>
                <a:gd name="T29" fmla="*/ 0 h 1325"/>
                <a:gd name="T30" fmla="*/ 0 w 599"/>
                <a:gd name="T31" fmla="*/ 0 h 1325"/>
                <a:gd name="T32" fmla="*/ 0 w 599"/>
                <a:gd name="T33" fmla="*/ 0 h 1325"/>
                <a:gd name="T34" fmla="*/ 0 w 599"/>
                <a:gd name="T35" fmla="*/ 0 h 1325"/>
                <a:gd name="T36" fmla="*/ 0 w 599"/>
                <a:gd name="T37" fmla="*/ 0 h 1325"/>
                <a:gd name="T38" fmla="*/ 0 w 599"/>
                <a:gd name="T39" fmla="*/ 0 h 1325"/>
                <a:gd name="T40" fmla="*/ 0 w 599"/>
                <a:gd name="T41" fmla="*/ 0 h 1325"/>
                <a:gd name="T42" fmla="*/ 0 w 599"/>
                <a:gd name="T43" fmla="*/ 0 h 1325"/>
                <a:gd name="T44" fmla="*/ 0 w 599"/>
                <a:gd name="T45" fmla="*/ 0 h 1325"/>
                <a:gd name="T46" fmla="*/ 0 w 599"/>
                <a:gd name="T47" fmla="*/ 0 h 1325"/>
                <a:gd name="T48" fmla="*/ 0 w 599"/>
                <a:gd name="T49" fmla="*/ 0 h 1325"/>
                <a:gd name="T50" fmla="*/ 0 w 599"/>
                <a:gd name="T51" fmla="*/ 0 h 1325"/>
                <a:gd name="T52" fmla="*/ 0 w 599"/>
                <a:gd name="T53" fmla="*/ 0 h 1325"/>
                <a:gd name="T54" fmla="*/ 0 w 599"/>
                <a:gd name="T55" fmla="*/ 0 h 1325"/>
                <a:gd name="T56" fmla="*/ 0 w 599"/>
                <a:gd name="T57" fmla="*/ 0 h 1325"/>
                <a:gd name="T58" fmla="*/ 0 w 599"/>
                <a:gd name="T59" fmla="*/ 0 h 1325"/>
                <a:gd name="T60" fmla="*/ 0 w 599"/>
                <a:gd name="T61" fmla="*/ 0 h 1325"/>
                <a:gd name="T62" fmla="*/ 0 w 599"/>
                <a:gd name="T63" fmla="*/ 0 h 1325"/>
                <a:gd name="T64" fmla="*/ 0 w 599"/>
                <a:gd name="T65" fmla="*/ 0 h 1325"/>
                <a:gd name="T66" fmla="*/ 0 w 599"/>
                <a:gd name="T67" fmla="*/ 0 h 1325"/>
                <a:gd name="T68" fmla="*/ 0 w 599"/>
                <a:gd name="T69" fmla="*/ 0 h 1325"/>
                <a:gd name="T70" fmla="*/ 0 w 599"/>
                <a:gd name="T71" fmla="*/ 0 h 1325"/>
                <a:gd name="T72" fmla="*/ 0 w 599"/>
                <a:gd name="T73" fmla="*/ 0 h 1325"/>
                <a:gd name="T74" fmla="*/ 0 w 599"/>
                <a:gd name="T75" fmla="*/ 0 h 1325"/>
                <a:gd name="T76" fmla="*/ 0 w 599"/>
                <a:gd name="T77" fmla="*/ 0 h 1325"/>
                <a:gd name="T78" fmla="*/ 0 w 599"/>
                <a:gd name="T79" fmla="*/ 0 h 1325"/>
                <a:gd name="T80" fmla="*/ 0 w 599"/>
                <a:gd name="T81" fmla="*/ 0 h 1325"/>
                <a:gd name="T82" fmla="*/ 0 w 599"/>
                <a:gd name="T83" fmla="*/ 0 h 1325"/>
                <a:gd name="T84" fmla="*/ 0 w 599"/>
                <a:gd name="T85" fmla="*/ 0 h 1325"/>
                <a:gd name="T86" fmla="*/ 0 w 599"/>
                <a:gd name="T87" fmla="*/ 0 h 1325"/>
                <a:gd name="T88" fmla="*/ 0 w 599"/>
                <a:gd name="T89" fmla="*/ 0 h 1325"/>
                <a:gd name="T90" fmla="*/ 0 w 599"/>
                <a:gd name="T91" fmla="*/ 0 h 1325"/>
                <a:gd name="T92" fmla="*/ 0 w 599"/>
                <a:gd name="T93" fmla="*/ 0 h 1325"/>
                <a:gd name="T94" fmla="*/ 0 w 599"/>
                <a:gd name="T95" fmla="*/ 0 h 13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99"/>
                <a:gd name="T145" fmla="*/ 0 h 1325"/>
                <a:gd name="T146" fmla="*/ 599 w 599"/>
                <a:gd name="T147" fmla="*/ 1325 h 13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99" h="1325">
                  <a:moveTo>
                    <a:pt x="251" y="1324"/>
                  </a:moveTo>
                  <a:lnTo>
                    <a:pt x="269" y="1321"/>
                  </a:lnTo>
                  <a:lnTo>
                    <a:pt x="288" y="1316"/>
                  </a:lnTo>
                  <a:lnTo>
                    <a:pt x="306" y="1310"/>
                  </a:lnTo>
                  <a:lnTo>
                    <a:pt x="325" y="1301"/>
                  </a:lnTo>
                  <a:lnTo>
                    <a:pt x="334" y="1297"/>
                  </a:lnTo>
                  <a:lnTo>
                    <a:pt x="342" y="1292"/>
                  </a:lnTo>
                  <a:lnTo>
                    <a:pt x="350" y="1286"/>
                  </a:lnTo>
                  <a:lnTo>
                    <a:pt x="357" y="1281"/>
                  </a:lnTo>
                  <a:lnTo>
                    <a:pt x="364" y="1274"/>
                  </a:lnTo>
                  <a:lnTo>
                    <a:pt x="370" y="1268"/>
                  </a:lnTo>
                  <a:lnTo>
                    <a:pt x="375" y="1260"/>
                  </a:lnTo>
                  <a:lnTo>
                    <a:pt x="380" y="1253"/>
                  </a:lnTo>
                  <a:lnTo>
                    <a:pt x="383" y="1244"/>
                  </a:lnTo>
                  <a:lnTo>
                    <a:pt x="386" y="1236"/>
                  </a:lnTo>
                  <a:lnTo>
                    <a:pt x="387" y="1227"/>
                  </a:lnTo>
                  <a:lnTo>
                    <a:pt x="387" y="1217"/>
                  </a:lnTo>
                  <a:lnTo>
                    <a:pt x="384" y="1199"/>
                  </a:lnTo>
                  <a:lnTo>
                    <a:pt x="379" y="1181"/>
                  </a:lnTo>
                  <a:lnTo>
                    <a:pt x="374" y="1162"/>
                  </a:lnTo>
                  <a:lnTo>
                    <a:pt x="369" y="1143"/>
                  </a:lnTo>
                  <a:lnTo>
                    <a:pt x="367" y="1132"/>
                  </a:lnTo>
                  <a:lnTo>
                    <a:pt x="366" y="1123"/>
                  </a:lnTo>
                  <a:lnTo>
                    <a:pt x="366" y="1114"/>
                  </a:lnTo>
                  <a:lnTo>
                    <a:pt x="367" y="1105"/>
                  </a:lnTo>
                  <a:lnTo>
                    <a:pt x="370" y="1091"/>
                  </a:lnTo>
                  <a:lnTo>
                    <a:pt x="374" y="1078"/>
                  </a:lnTo>
                  <a:lnTo>
                    <a:pt x="380" y="1065"/>
                  </a:lnTo>
                  <a:lnTo>
                    <a:pt x="386" y="1052"/>
                  </a:lnTo>
                  <a:lnTo>
                    <a:pt x="401" y="1027"/>
                  </a:lnTo>
                  <a:lnTo>
                    <a:pt x="416" y="1002"/>
                  </a:lnTo>
                  <a:lnTo>
                    <a:pt x="431" y="976"/>
                  </a:lnTo>
                  <a:lnTo>
                    <a:pt x="446" y="951"/>
                  </a:lnTo>
                  <a:lnTo>
                    <a:pt x="454" y="938"/>
                  </a:lnTo>
                  <a:lnTo>
                    <a:pt x="461" y="925"/>
                  </a:lnTo>
                  <a:lnTo>
                    <a:pt x="468" y="912"/>
                  </a:lnTo>
                  <a:lnTo>
                    <a:pt x="474" y="899"/>
                  </a:lnTo>
                  <a:lnTo>
                    <a:pt x="478" y="889"/>
                  </a:lnTo>
                  <a:lnTo>
                    <a:pt x="481" y="879"/>
                  </a:lnTo>
                  <a:lnTo>
                    <a:pt x="483" y="867"/>
                  </a:lnTo>
                  <a:lnTo>
                    <a:pt x="486" y="856"/>
                  </a:lnTo>
                  <a:lnTo>
                    <a:pt x="490" y="835"/>
                  </a:lnTo>
                  <a:lnTo>
                    <a:pt x="497" y="814"/>
                  </a:lnTo>
                  <a:lnTo>
                    <a:pt x="506" y="791"/>
                  </a:lnTo>
                  <a:lnTo>
                    <a:pt x="516" y="766"/>
                  </a:lnTo>
                  <a:lnTo>
                    <a:pt x="526" y="743"/>
                  </a:lnTo>
                  <a:lnTo>
                    <a:pt x="537" y="720"/>
                  </a:lnTo>
                  <a:lnTo>
                    <a:pt x="542" y="707"/>
                  </a:lnTo>
                  <a:lnTo>
                    <a:pt x="554" y="674"/>
                  </a:lnTo>
                  <a:lnTo>
                    <a:pt x="561" y="656"/>
                  </a:lnTo>
                  <a:lnTo>
                    <a:pt x="567" y="639"/>
                  </a:lnTo>
                  <a:lnTo>
                    <a:pt x="571" y="624"/>
                  </a:lnTo>
                  <a:lnTo>
                    <a:pt x="572" y="613"/>
                  </a:lnTo>
                  <a:lnTo>
                    <a:pt x="570" y="586"/>
                  </a:lnTo>
                  <a:lnTo>
                    <a:pt x="566" y="551"/>
                  </a:lnTo>
                  <a:lnTo>
                    <a:pt x="561" y="519"/>
                  </a:lnTo>
                  <a:lnTo>
                    <a:pt x="559" y="505"/>
                  </a:lnTo>
                  <a:lnTo>
                    <a:pt x="554" y="491"/>
                  </a:lnTo>
                  <a:lnTo>
                    <a:pt x="548" y="476"/>
                  </a:lnTo>
                  <a:lnTo>
                    <a:pt x="545" y="469"/>
                  </a:lnTo>
                  <a:lnTo>
                    <a:pt x="543" y="462"/>
                  </a:lnTo>
                  <a:lnTo>
                    <a:pt x="542" y="455"/>
                  </a:lnTo>
                  <a:lnTo>
                    <a:pt x="541" y="447"/>
                  </a:lnTo>
                  <a:lnTo>
                    <a:pt x="542" y="433"/>
                  </a:lnTo>
                  <a:lnTo>
                    <a:pt x="543" y="418"/>
                  </a:lnTo>
                  <a:lnTo>
                    <a:pt x="544" y="405"/>
                  </a:lnTo>
                  <a:lnTo>
                    <a:pt x="546" y="391"/>
                  </a:lnTo>
                  <a:lnTo>
                    <a:pt x="552" y="363"/>
                  </a:lnTo>
                  <a:lnTo>
                    <a:pt x="559" y="335"/>
                  </a:lnTo>
                  <a:lnTo>
                    <a:pt x="565" y="316"/>
                  </a:lnTo>
                  <a:lnTo>
                    <a:pt x="573" y="297"/>
                  </a:lnTo>
                  <a:lnTo>
                    <a:pt x="583" y="278"/>
                  </a:lnTo>
                  <a:lnTo>
                    <a:pt x="591" y="260"/>
                  </a:lnTo>
                  <a:lnTo>
                    <a:pt x="593" y="243"/>
                  </a:lnTo>
                  <a:lnTo>
                    <a:pt x="597" y="205"/>
                  </a:lnTo>
                  <a:lnTo>
                    <a:pt x="599" y="182"/>
                  </a:lnTo>
                  <a:lnTo>
                    <a:pt x="598" y="159"/>
                  </a:lnTo>
                  <a:lnTo>
                    <a:pt x="597" y="148"/>
                  </a:lnTo>
                  <a:lnTo>
                    <a:pt x="596" y="138"/>
                  </a:lnTo>
                  <a:lnTo>
                    <a:pt x="594" y="129"/>
                  </a:lnTo>
                  <a:lnTo>
                    <a:pt x="591" y="120"/>
                  </a:lnTo>
                  <a:lnTo>
                    <a:pt x="587" y="113"/>
                  </a:lnTo>
                  <a:lnTo>
                    <a:pt x="582" y="104"/>
                  </a:lnTo>
                  <a:lnTo>
                    <a:pt x="574" y="95"/>
                  </a:lnTo>
                  <a:lnTo>
                    <a:pt x="567" y="85"/>
                  </a:lnTo>
                  <a:lnTo>
                    <a:pt x="551" y="64"/>
                  </a:lnTo>
                  <a:lnTo>
                    <a:pt x="535" y="45"/>
                  </a:lnTo>
                  <a:lnTo>
                    <a:pt x="505" y="13"/>
                  </a:lnTo>
                  <a:lnTo>
                    <a:pt x="493" y="0"/>
                  </a:lnTo>
                  <a:lnTo>
                    <a:pt x="462" y="5"/>
                  </a:lnTo>
                  <a:lnTo>
                    <a:pt x="432" y="8"/>
                  </a:lnTo>
                  <a:lnTo>
                    <a:pt x="417" y="11"/>
                  </a:lnTo>
                  <a:lnTo>
                    <a:pt x="402" y="14"/>
                  </a:lnTo>
                  <a:lnTo>
                    <a:pt x="395" y="17"/>
                  </a:lnTo>
                  <a:lnTo>
                    <a:pt x="388" y="19"/>
                  </a:lnTo>
                  <a:lnTo>
                    <a:pt x="382" y="23"/>
                  </a:lnTo>
                  <a:lnTo>
                    <a:pt x="375" y="27"/>
                  </a:lnTo>
                  <a:lnTo>
                    <a:pt x="371" y="30"/>
                  </a:lnTo>
                  <a:lnTo>
                    <a:pt x="367" y="34"/>
                  </a:lnTo>
                  <a:lnTo>
                    <a:pt x="364" y="39"/>
                  </a:lnTo>
                  <a:lnTo>
                    <a:pt x="361" y="44"/>
                  </a:lnTo>
                  <a:lnTo>
                    <a:pt x="356" y="55"/>
                  </a:lnTo>
                  <a:lnTo>
                    <a:pt x="352" y="67"/>
                  </a:lnTo>
                  <a:lnTo>
                    <a:pt x="349" y="80"/>
                  </a:lnTo>
                  <a:lnTo>
                    <a:pt x="344" y="92"/>
                  </a:lnTo>
                  <a:lnTo>
                    <a:pt x="342" y="97"/>
                  </a:lnTo>
                  <a:lnTo>
                    <a:pt x="339" y="103"/>
                  </a:lnTo>
                  <a:lnTo>
                    <a:pt x="335" y="107"/>
                  </a:lnTo>
                  <a:lnTo>
                    <a:pt x="331" y="112"/>
                  </a:lnTo>
                  <a:lnTo>
                    <a:pt x="326" y="115"/>
                  </a:lnTo>
                  <a:lnTo>
                    <a:pt x="320" y="117"/>
                  </a:lnTo>
                  <a:lnTo>
                    <a:pt x="312" y="118"/>
                  </a:lnTo>
                  <a:lnTo>
                    <a:pt x="305" y="118"/>
                  </a:lnTo>
                  <a:lnTo>
                    <a:pt x="291" y="116"/>
                  </a:lnTo>
                  <a:lnTo>
                    <a:pt x="277" y="116"/>
                  </a:lnTo>
                  <a:lnTo>
                    <a:pt x="271" y="123"/>
                  </a:lnTo>
                  <a:lnTo>
                    <a:pt x="256" y="139"/>
                  </a:lnTo>
                  <a:lnTo>
                    <a:pt x="247" y="150"/>
                  </a:lnTo>
                  <a:lnTo>
                    <a:pt x="238" y="161"/>
                  </a:lnTo>
                  <a:lnTo>
                    <a:pt x="230" y="173"/>
                  </a:lnTo>
                  <a:lnTo>
                    <a:pt x="223" y="183"/>
                  </a:lnTo>
                  <a:lnTo>
                    <a:pt x="214" y="204"/>
                  </a:lnTo>
                  <a:lnTo>
                    <a:pt x="207" y="226"/>
                  </a:lnTo>
                  <a:lnTo>
                    <a:pt x="203" y="237"/>
                  </a:lnTo>
                  <a:lnTo>
                    <a:pt x="199" y="249"/>
                  </a:lnTo>
                  <a:lnTo>
                    <a:pt x="194" y="261"/>
                  </a:lnTo>
                  <a:lnTo>
                    <a:pt x="188" y="273"/>
                  </a:lnTo>
                  <a:lnTo>
                    <a:pt x="174" y="298"/>
                  </a:lnTo>
                  <a:lnTo>
                    <a:pt x="161" y="324"/>
                  </a:lnTo>
                  <a:lnTo>
                    <a:pt x="152" y="345"/>
                  </a:lnTo>
                  <a:lnTo>
                    <a:pt x="148" y="353"/>
                  </a:lnTo>
                  <a:lnTo>
                    <a:pt x="138" y="378"/>
                  </a:lnTo>
                  <a:lnTo>
                    <a:pt x="130" y="402"/>
                  </a:lnTo>
                  <a:lnTo>
                    <a:pt x="121" y="427"/>
                  </a:lnTo>
                  <a:lnTo>
                    <a:pt x="112" y="452"/>
                  </a:lnTo>
                  <a:lnTo>
                    <a:pt x="105" y="466"/>
                  </a:lnTo>
                  <a:lnTo>
                    <a:pt x="97" y="479"/>
                  </a:lnTo>
                  <a:lnTo>
                    <a:pt x="89" y="492"/>
                  </a:lnTo>
                  <a:lnTo>
                    <a:pt x="81" y="505"/>
                  </a:lnTo>
                  <a:lnTo>
                    <a:pt x="81" y="523"/>
                  </a:lnTo>
                  <a:lnTo>
                    <a:pt x="81" y="562"/>
                  </a:lnTo>
                  <a:lnTo>
                    <a:pt x="81" y="608"/>
                  </a:lnTo>
                  <a:lnTo>
                    <a:pt x="81" y="640"/>
                  </a:lnTo>
                  <a:lnTo>
                    <a:pt x="81" y="663"/>
                  </a:lnTo>
                  <a:lnTo>
                    <a:pt x="81" y="689"/>
                  </a:lnTo>
                  <a:lnTo>
                    <a:pt x="81" y="712"/>
                  </a:lnTo>
                  <a:lnTo>
                    <a:pt x="81" y="720"/>
                  </a:lnTo>
                  <a:lnTo>
                    <a:pt x="66" y="732"/>
                  </a:lnTo>
                  <a:lnTo>
                    <a:pt x="51" y="745"/>
                  </a:lnTo>
                  <a:lnTo>
                    <a:pt x="36" y="757"/>
                  </a:lnTo>
                  <a:lnTo>
                    <a:pt x="22" y="769"/>
                  </a:lnTo>
                  <a:lnTo>
                    <a:pt x="19" y="776"/>
                  </a:lnTo>
                  <a:lnTo>
                    <a:pt x="13" y="794"/>
                  </a:lnTo>
                  <a:lnTo>
                    <a:pt x="10" y="805"/>
                  </a:lnTo>
                  <a:lnTo>
                    <a:pt x="7" y="817"/>
                  </a:lnTo>
                  <a:lnTo>
                    <a:pt x="5" y="829"/>
                  </a:lnTo>
                  <a:lnTo>
                    <a:pt x="4" y="841"/>
                  </a:lnTo>
                  <a:lnTo>
                    <a:pt x="3" y="860"/>
                  </a:lnTo>
                  <a:lnTo>
                    <a:pt x="1" y="877"/>
                  </a:lnTo>
                  <a:lnTo>
                    <a:pt x="0" y="884"/>
                  </a:lnTo>
                  <a:lnTo>
                    <a:pt x="1" y="891"/>
                  </a:lnTo>
                  <a:lnTo>
                    <a:pt x="2" y="899"/>
                  </a:lnTo>
                  <a:lnTo>
                    <a:pt x="4" y="908"/>
                  </a:lnTo>
                  <a:lnTo>
                    <a:pt x="16" y="937"/>
                  </a:lnTo>
                  <a:lnTo>
                    <a:pt x="34" y="976"/>
                  </a:lnTo>
                  <a:lnTo>
                    <a:pt x="50" y="1010"/>
                  </a:lnTo>
                  <a:lnTo>
                    <a:pt x="58" y="1024"/>
                  </a:lnTo>
                  <a:lnTo>
                    <a:pt x="75" y="1043"/>
                  </a:lnTo>
                  <a:lnTo>
                    <a:pt x="92" y="1062"/>
                  </a:lnTo>
                  <a:lnTo>
                    <a:pt x="109" y="1081"/>
                  </a:lnTo>
                  <a:lnTo>
                    <a:pt x="125" y="1100"/>
                  </a:lnTo>
                  <a:lnTo>
                    <a:pt x="144" y="1125"/>
                  </a:lnTo>
                  <a:lnTo>
                    <a:pt x="161" y="1152"/>
                  </a:lnTo>
                  <a:lnTo>
                    <a:pt x="179" y="1178"/>
                  </a:lnTo>
                  <a:lnTo>
                    <a:pt x="197" y="1203"/>
                  </a:lnTo>
                  <a:lnTo>
                    <a:pt x="211" y="1220"/>
                  </a:lnTo>
                  <a:lnTo>
                    <a:pt x="227" y="1238"/>
                  </a:lnTo>
                  <a:lnTo>
                    <a:pt x="236" y="1247"/>
                  </a:lnTo>
                  <a:lnTo>
                    <a:pt x="243" y="1255"/>
                  </a:lnTo>
                  <a:lnTo>
                    <a:pt x="250" y="1265"/>
                  </a:lnTo>
                  <a:lnTo>
                    <a:pt x="255" y="1275"/>
                  </a:lnTo>
                  <a:lnTo>
                    <a:pt x="256" y="1278"/>
                  </a:lnTo>
                  <a:lnTo>
                    <a:pt x="256" y="1281"/>
                  </a:lnTo>
                  <a:lnTo>
                    <a:pt x="256" y="1285"/>
                  </a:lnTo>
                  <a:lnTo>
                    <a:pt x="255" y="1289"/>
                  </a:lnTo>
                  <a:lnTo>
                    <a:pt x="252" y="1297"/>
                  </a:lnTo>
                  <a:lnTo>
                    <a:pt x="249" y="1306"/>
                  </a:lnTo>
                  <a:lnTo>
                    <a:pt x="247" y="1314"/>
                  </a:lnTo>
                  <a:lnTo>
                    <a:pt x="245" y="1320"/>
                  </a:lnTo>
                  <a:lnTo>
                    <a:pt x="246" y="1322"/>
                  </a:lnTo>
                  <a:lnTo>
                    <a:pt x="247" y="1324"/>
                  </a:lnTo>
                  <a:lnTo>
                    <a:pt x="248" y="1325"/>
                  </a:lnTo>
                  <a:lnTo>
                    <a:pt x="251" y="1324"/>
                  </a:lnTo>
                  <a:close/>
                </a:path>
              </a:pathLst>
            </a:custGeom>
            <a:noFill/>
            <a:ln w="3175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752" name="Rectangle 343"/>
            <p:cNvSpPr>
              <a:spLocks noChangeArrowheads="1"/>
            </p:cNvSpPr>
            <p:nvPr/>
          </p:nvSpPr>
          <p:spPr bwMode="gray">
            <a:xfrm>
              <a:off x="206" y="957"/>
              <a:ext cx="2535" cy="2334"/>
            </a:xfrm>
            <a:prstGeom prst="rect">
              <a:avLst/>
            </a:prstGeom>
            <a:noFill/>
            <a:ln w="63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</p:grpSp>
      <p:sp>
        <p:nvSpPr>
          <p:cNvPr id="18532" name="Rectangle 1129"/>
          <p:cNvSpPr>
            <a:spLocks noChangeArrowheads="1"/>
          </p:cNvSpPr>
          <p:nvPr/>
        </p:nvSpPr>
        <p:spPr bwMode="gray">
          <a:xfrm>
            <a:off x="311150" y="6221413"/>
            <a:ext cx="7391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800">
                <a:solidFill>
                  <a:srgbClr val="000000"/>
                </a:solidFill>
                <a:ea typeface="黑体" pitchFamily="49" charset="-122"/>
              </a:rPr>
              <a:t>Source:  National/Municipal Bureau of Statistics, Census.</a:t>
            </a:r>
          </a:p>
        </p:txBody>
      </p:sp>
      <p:grpSp>
        <p:nvGrpSpPr>
          <p:cNvPr id="18533" name="Group 345"/>
          <p:cNvGrpSpPr>
            <a:grpSpLocks/>
          </p:cNvGrpSpPr>
          <p:nvPr/>
        </p:nvGrpSpPr>
        <p:grpSpPr bwMode="auto">
          <a:xfrm>
            <a:off x="311150" y="1638300"/>
            <a:ext cx="4052888" cy="4146550"/>
            <a:chOff x="196" y="980"/>
            <a:chExt cx="2553" cy="2612"/>
          </a:xfrm>
        </p:grpSpPr>
        <p:pic>
          <p:nvPicPr>
            <p:cNvPr id="18537" name="Picture 5" descr="Citi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2206" y="2930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38" name="Picture 5" descr="Citi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2303" y="2848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AutoShape 348"/>
            <p:cNvSpPr>
              <a:spLocks noChangeArrowheads="1"/>
            </p:cNvSpPr>
            <p:nvPr/>
          </p:nvSpPr>
          <p:spPr bwMode="gray">
            <a:xfrm>
              <a:off x="2285" y="2998"/>
              <a:ext cx="49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40" name="AutoShape 349"/>
            <p:cNvSpPr>
              <a:spLocks noChangeArrowheads="1"/>
            </p:cNvSpPr>
            <p:nvPr/>
          </p:nvSpPr>
          <p:spPr bwMode="gray">
            <a:xfrm>
              <a:off x="2166" y="3280"/>
              <a:ext cx="48" cy="42"/>
            </a:xfrm>
            <a:prstGeom prst="triangle">
              <a:avLst>
                <a:gd name="adj" fmla="val 50000"/>
              </a:avLst>
            </a:prstGeom>
            <a:solidFill>
              <a:srgbClr val="00A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41" name="Rectangle 350"/>
            <p:cNvSpPr>
              <a:spLocks noChangeArrowheads="1"/>
            </p:cNvSpPr>
            <p:nvPr/>
          </p:nvSpPr>
          <p:spPr bwMode="gray">
            <a:xfrm>
              <a:off x="2092" y="2513"/>
              <a:ext cx="189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Tianjin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42" name="Rectangle 351"/>
            <p:cNvSpPr>
              <a:spLocks noChangeArrowheads="1"/>
            </p:cNvSpPr>
            <p:nvPr/>
          </p:nvSpPr>
          <p:spPr bwMode="gray">
            <a:xfrm>
              <a:off x="2333" y="1874"/>
              <a:ext cx="239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Ha’erbin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55" name="AutoShape 352"/>
            <p:cNvSpPr>
              <a:spLocks noChangeArrowheads="1"/>
            </p:cNvSpPr>
            <p:nvPr/>
          </p:nvSpPr>
          <p:spPr bwMode="gray">
            <a:xfrm>
              <a:off x="2280" y="1884"/>
              <a:ext cx="49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44" name="Rectangle 353"/>
            <p:cNvSpPr>
              <a:spLocks noChangeArrowheads="1"/>
            </p:cNvSpPr>
            <p:nvPr/>
          </p:nvSpPr>
          <p:spPr bwMode="gray">
            <a:xfrm>
              <a:off x="2285" y="2123"/>
              <a:ext cx="33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Changchun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57" name="AutoShape 354"/>
            <p:cNvSpPr>
              <a:spLocks noChangeArrowheads="1"/>
            </p:cNvSpPr>
            <p:nvPr/>
          </p:nvSpPr>
          <p:spPr bwMode="gray">
            <a:xfrm>
              <a:off x="2385" y="2078"/>
              <a:ext cx="49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46" name="Rectangle 355"/>
            <p:cNvSpPr>
              <a:spLocks noChangeArrowheads="1"/>
            </p:cNvSpPr>
            <p:nvPr/>
          </p:nvSpPr>
          <p:spPr bwMode="gray">
            <a:xfrm>
              <a:off x="2097" y="2218"/>
              <a:ext cx="29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FFFFFF"/>
                  </a:solidFill>
                </a:rPr>
                <a:t>Shenyang</a:t>
              </a:r>
              <a:endParaRPr lang="en-GB" altLang="zh-CN" sz="800" b="1">
                <a:solidFill>
                  <a:srgbClr val="FFFFFF"/>
                </a:solidFill>
              </a:endParaRPr>
            </a:p>
          </p:txBody>
        </p:sp>
        <p:sp>
          <p:nvSpPr>
            <p:cNvPr id="159" name="AutoShape 356"/>
            <p:cNvSpPr>
              <a:spLocks noChangeArrowheads="1"/>
            </p:cNvSpPr>
            <p:nvPr/>
          </p:nvSpPr>
          <p:spPr bwMode="gray">
            <a:xfrm>
              <a:off x="2184" y="2307"/>
              <a:ext cx="50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60" name="AutoShape 357"/>
            <p:cNvSpPr>
              <a:spLocks noChangeArrowheads="1"/>
            </p:cNvSpPr>
            <p:nvPr/>
          </p:nvSpPr>
          <p:spPr bwMode="gray">
            <a:xfrm>
              <a:off x="2203" y="2582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49" name="Rectangle 358"/>
            <p:cNvSpPr>
              <a:spLocks noChangeArrowheads="1"/>
            </p:cNvSpPr>
            <p:nvPr/>
          </p:nvSpPr>
          <p:spPr bwMode="gray">
            <a:xfrm>
              <a:off x="2413" y="2387"/>
              <a:ext cx="18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Dalian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50" name="Picture 5" descr="Citi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2284" y="2384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51" name="Picture 5" descr="Citi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963" y="2532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52" name="Rectangle 361"/>
            <p:cNvSpPr>
              <a:spLocks noChangeArrowheads="1"/>
            </p:cNvSpPr>
            <p:nvPr/>
          </p:nvSpPr>
          <p:spPr bwMode="gray">
            <a:xfrm>
              <a:off x="1776" y="2490"/>
              <a:ext cx="19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Beijing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53" name="Picture 5" descr="Citi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903" y="2414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54" name="Rectangle 363"/>
            <p:cNvSpPr>
              <a:spLocks noChangeArrowheads="1"/>
            </p:cNvSpPr>
            <p:nvPr/>
          </p:nvSpPr>
          <p:spPr bwMode="gray">
            <a:xfrm>
              <a:off x="2252" y="2574"/>
              <a:ext cx="20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Qingdo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67" name="AutoShape 364"/>
            <p:cNvSpPr>
              <a:spLocks noChangeArrowheads="1"/>
            </p:cNvSpPr>
            <p:nvPr/>
          </p:nvSpPr>
          <p:spPr bwMode="gray">
            <a:xfrm>
              <a:off x="2055" y="2673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56" name="Rectangle 365"/>
            <p:cNvSpPr>
              <a:spLocks noChangeArrowheads="1"/>
            </p:cNvSpPr>
            <p:nvPr/>
          </p:nvSpPr>
          <p:spPr bwMode="gray">
            <a:xfrm>
              <a:off x="2217" y="2753"/>
              <a:ext cx="14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Wuxi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57" name="Picture 5" descr="Citi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2136" y="2847"/>
              <a:ext cx="120" cy="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58" name="Rectangle 368"/>
            <p:cNvSpPr>
              <a:spLocks noChangeArrowheads="1"/>
            </p:cNvSpPr>
            <p:nvPr/>
          </p:nvSpPr>
          <p:spPr bwMode="gray">
            <a:xfrm>
              <a:off x="2427" y="2830"/>
              <a:ext cx="27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Shanghai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71" name="AutoShape 369"/>
            <p:cNvSpPr>
              <a:spLocks noChangeArrowheads="1"/>
            </p:cNvSpPr>
            <p:nvPr/>
          </p:nvSpPr>
          <p:spPr bwMode="gray">
            <a:xfrm>
              <a:off x="1765" y="2622"/>
              <a:ext cx="49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60" name="Rectangle 370"/>
            <p:cNvSpPr>
              <a:spLocks noChangeArrowheads="1"/>
            </p:cNvSpPr>
            <p:nvPr/>
          </p:nvSpPr>
          <p:spPr bwMode="gray">
            <a:xfrm>
              <a:off x="1654" y="2679"/>
              <a:ext cx="3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Zhengzhou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61" name="Rectangle 371"/>
            <p:cNvSpPr>
              <a:spLocks noChangeArrowheads="1"/>
            </p:cNvSpPr>
            <p:nvPr/>
          </p:nvSpPr>
          <p:spPr bwMode="gray">
            <a:xfrm>
              <a:off x="2326" y="2919"/>
              <a:ext cx="41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zh-CN" sz="800">
                  <a:solidFill>
                    <a:srgbClr val="000000"/>
                  </a:solidFill>
                </a:rPr>
                <a:t>Hangzhou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74" name="AutoShape 372"/>
            <p:cNvSpPr>
              <a:spLocks noChangeArrowheads="1"/>
            </p:cNvSpPr>
            <p:nvPr/>
          </p:nvSpPr>
          <p:spPr bwMode="gray">
            <a:xfrm>
              <a:off x="2035" y="2973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63" name="Rectangle 373"/>
            <p:cNvSpPr>
              <a:spLocks noChangeArrowheads="1"/>
            </p:cNvSpPr>
            <p:nvPr/>
          </p:nvSpPr>
          <p:spPr bwMode="gray">
            <a:xfrm>
              <a:off x="1968" y="2901"/>
              <a:ext cx="16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Heifei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76" name="AutoShape 374"/>
            <p:cNvSpPr>
              <a:spLocks noChangeArrowheads="1"/>
            </p:cNvSpPr>
            <p:nvPr/>
          </p:nvSpPr>
          <p:spPr bwMode="gray">
            <a:xfrm>
              <a:off x="1684" y="2747"/>
              <a:ext cx="49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65" name="Rectangle 375"/>
            <p:cNvSpPr>
              <a:spLocks noChangeArrowheads="1"/>
            </p:cNvSpPr>
            <p:nvPr/>
          </p:nvSpPr>
          <p:spPr bwMode="gray">
            <a:xfrm>
              <a:off x="1618" y="2810"/>
              <a:ext cx="14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Xi’an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78" name="AutoShape 376"/>
            <p:cNvSpPr>
              <a:spLocks noChangeArrowheads="1"/>
            </p:cNvSpPr>
            <p:nvPr/>
          </p:nvSpPr>
          <p:spPr bwMode="gray">
            <a:xfrm>
              <a:off x="1850" y="2953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67" name="Rectangle 377"/>
            <p:cNvSpPr>
              <a:spLocks noChangeArrowheads="1"/>
            </p:cNvSpPr>
            <p:nvPr/>
          </p:nvSpPr>
          <p:spPr bwMode="gray">
            <a:xfrm>
              <a:off x="1825" y="3008"/>
              <a:ext cx="20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Wuhan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68" name="Picture 5" descr="Citi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570" y="3020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69" name="Rectangle 379"/>
            <p:cNvSpPr>
              <a:spLocks noChangeArrowheads="1"/>
            </p:cNvSpPr>
            <p:nvPr/>
          </p:nvSpPr>
          <p:spPr bwMode="gray">
            <a:xfrm>
              <a:off x="1492" y="3061"/>
              <a:ext cx="31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Chongqing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70" name="Picture 5" descr="Citi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117" y="3020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71" name="Rectangle 381"/>
            <p:cNvSpPr>
              <a:spLocks noChangeArrowheads="1"/>
            </p:cNvSpPr>
            <p:nvPr/>
          </p:nvSpPr>
          <p:spPr bwMode="gray">
            <a:xfrm>
              <a:off x="1047" y="3082"/>
              <a:ext cx="2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Chengdu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72" name="Picture 5" descr="Citi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460" y="3280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73" name="Rectangle 383"/>
            <p:cNvSpPr>
              <a:spLocks noChangeArrowheads="1"/>
            </p:cNvSpPr>
            <p:nvPr/>
          </p:nvSpPr>
          <p:spPr bwMode="gray">
            <a:xfrm>
              <a:off x="1396" y="3322"/>
              <a:ext cx="24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Guiyang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6" name="AutoShape 384"/>
            <p:cNvSpPr>
              <a:spLocks noChangeArrowheads="1"/>
            </p:cNvSpPr>
            <p:nvPr/>
          </p:nvSpPr>
          <p:spPr bwMode="gray">
            <a:xfrm>
              <a:off x="1282" y="3369"/>
              <a:ext cx="49" cy="47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75" name="Rectangle 385"/>
            <p:cNvSpPr>
              <a:spLocks noChangeArrowheads="1"/>
            </p:cNvSpPr>
            <p:nvPr/>
          </p:nvSpPr>
          <p:spPr bwMode="gray">
            <a:xfrm>
              <a:off x="1155" y="3446"/>
              <a:ext cx="25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Kunming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8" name="AutoShape 386"/>
            <p:cNvSpPr>
              <a:spLocks noChangeArrowheads="1"/>
            </p:cNvSpPr>
            <p:nvPr/>
          </p:nvSpPr>
          <p:spPr bwMode="gray">
            <a:xfrm>
              <a:off x="2198" y="3203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77" name="Rectangle 387"/>
            <p:cNvSpPr>
              <a:spLocks noChangeArrowheads="1"/>
            </p:cNvSpPr>
            <p:nvPr/>
          </p:nvSpPr>
          <p:spPr bwMode="gray">
            <a:xfrm>
              <a:off x="2269" y="3203"/>
              <a:ext cx="215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Fuzhou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pic>
          <p:nvPicPr>
            <p:cNvPr id="18578" name="Picture 5" descr="Citi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861" y="3423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79" name="Rectangle 389"/>
            <p:cNvSpPr>
              <a:spLocks noChangeArrowheads="1"/>
            </p:cNvSpPr>
            <p:nvPr/>
          </p:nvSpPr>
          <p:spPr bwMode="gray">
            <a:xfrm>
              <a:off x="1850" y="3359"/>
              <a:ext cx="29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FFFFFF"/>
                  </a:solidFill>
                </a:rPr>
                <a:t>Guanzhou</a:t>
              </a:r>
              <a:endParaRPr lang="en-GB" altLang="zh-CN" sz="800" b="1">
                <a:solidFill>
                  <a:srgbClr val="FFFFFF"/>
                </a:solidFill>
              </a:endParaRPr>
            </a:p>
          </p:txBody>
        </p:sp>
        <p:sp>
          <p:nvSpPr>
            <p:cNvPr id="192" name="AutoShape 390"/>
            <p:cNvSpPr>
              <a:spLocks noChangeArrowheads="1"/>
            </p:cNvSpPr>
            <p:nvPr/>
          </p:nvSpPr>
          <p:spPr bwMode="gray">
            <a:xfrm>
              <a:off x="1861" y="3486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pic>
          <p:nvPicPr>
            <p:cNvPr id="18581" name="Picture 5" descr="Citi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19" t="926" b="70204"/>
            <a:stretch>
              <a:fillRect/>
            </a:stretch>
          </p:blipFill>
          <p:spPr bwMode="gray">
            <a:xfrm>
              <a:off x="1910" y="3472"/>
              <a:ext cx="120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82" name="Rectangle 392"/>
            <p:cNvSpPr>
              <a:spLocks noChangeArrowheads="1"/>
            </p:cNvSpPr>
            <p:nvPr/>
          </p:nvSpPr>
          <p:spPr bwMode="gray">
            <a:xfrm>
              <a:off x="1530" y="3461"/>
              <a:ext cx="29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Dongguan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83" name="Rectangle 393"/>
            <p:cNvSpPr>
              <a:spLocks noChangeArrowheads="1"/>
            </p:cNvSpPr>
            <p:nvPr/>
          </p:nvSpPr>
          <p:spPr bwMode="gray">
            <a:xfrm>
              <a:off x="1984" y="3515"/>
              <a:ext cx="29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Shenzhen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84" name="Rectangle 394"/>
            <p:cNvSpPr>
              <a:spLocks noChangeArrowheads="1"/>
            </p:cNvSpPr>
            <p:nvPr/>
          </p:nvSpPr>
          <p:spPr bwMode="gray">
            <a:xfrm>
              <a:off x="2309" y="3281"/>
              <a:ext cx="218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Xiamen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85" name="Rectangle 395"/>
            <p:cNvSpPr>
              <a:spLocks noChangeArrowheads="1"/>
            </p:cNvSpPr>
            <p:nvPr/>
          </p:nvSpPr>
          <p:spPr bwMode="gray">
            <a:xfrm>
              <a:off x="2008" y="2609"/>
              <a:ext cx="15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FFFFFF"/>
                  </a:solidFill>
                </a:rPr>
                <a:t>Jinan</a:t>
              </a:r>
            </a:p>
          </p:txBody>
        </p:sp>
        <p:sp>
          <p:nvSpPr>
            <p:cNvPr id="18586" name="Rectangle 396"/>
            <p:cNvSpPr>
              <a:spLocks noChangeArrowheads="1"/>
            </p:cNvSpPr>
            <p:nvPr/>
          </p:nvSpPr>
          <p:spPr bwMode="gray">
            <a:xfrm>
              <a:off x="1806" y="2790"/>
              <a:ext cx="41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000000"/>
                  </a:solidFill>
                </a:rPr>
                <a:t>Nanjing</a:t>
              </a:r>
            </a:p>
          </p:txBody>
        </p:sp>
        <p:sp>
          <p:nvSpPr>
            <p:cNvPr id="18587" name="Rectangle 397"/>
            <p:cNvSpPr>
              <a:spLocks noChangeArrowheads="1"/>
            </p:cNvSpPr>
            <p:nvPr/>
          </p:nvSpPr>
          <p:spPr bwMode="gray">
            <a:xfrm>
              <a:off x="2350" y="3054"/>
              <a:ext cx="20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Ningbo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88" name="Text Box 398"/>
            <p:cNvSpPr txBox="1">
              <a:spLocks noChangeArrowheads="1"/>
            </p:cNvSpPr>
            <p:nvPr/>
          </p:nvSpPr>
          <p:spPr bwMode="gray">
            <a:xfrm>
              <a:off x="337" y="980"/>
              <a:ext cx="52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CN" sz="800">
                  <a:solidFill>
                    <a:srgbClr val="000000"/>
                  </a:solidFill>
                  <a:ea typeface="宋体" pitchFamily="2" charset="-122"/>
                </a:rPr>
                <a:t>Citibank Branches</a:t>
              </a:r>
            </a:p>
          </p:txBody>
        </p:sp>
        <p:grpSp>
          <p:nvGrpSpPr>
            <p:cNvPr id="18589" name="Group 399"/>
            <p:cNvGrpSpPr>
              <a:grpSpLocks/>
            </p:cNvGrpSpPr>
            <p:nvPr/>
          </p:nvGrpSpPr>
          <p:grpSpPr bwMode="auto">
            <a:xfrm>
              <a:off x="196" y="980"/>
              <a:ext cx="663" cy="99"/>
              <a:chOff x="196" y="980"/>
              <a:chExt cx="663" cy="99"/>
            </a:xfrm>
          </p:grpSpPr>
          <p:grpSp>
            <p:nvGrpSpPr>
              <p:cNvPr id="18614" name="Group 400"/>
              <p:cNvGrpSpPr>
                <a:grpSpLocks/>
              </p:cNvGrpSpPr>
              <p:nvPr/>
            </p:nvGrpSpPr>
            <p:grpSpPr bwMode="auto">
              <a:xfrm>
                <a:off x="196" y="1002"/>
                <a:ext cx="120" cy="77"/>
                <a:chOff x="419" y="1026"/>
                <a:chExt cx="120" cy="77"/>
              </a:xfrm>
            </p:grpSpPr>
            <p:pic>
              <p:nvPicPr>
                <p:cNvPr id="18616" name="Picture 5" descr="Citi"/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519" t="926" b="70204"/>
                <a:stretch>
                  <a:fillRect/>
                </a:stretch>
              </p:blipFill>
              <p:spPr bwMode="gray">
                <a:xfrm>
                  <a:off x="419" y="1026"/>
                  <a:ext cx="120" cy="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617" name="Rectangle 402"/>
                <p:cNvSpPr>
                  <a:spLocks noChangeArrowheads="1"/>
                </p:cNvSpPr>
                <p:nvPr/>
              </p:nvSpPr>
              <p:spPr bwMode="gray">
                <a:xfrm>
                  <a:off x="457" y="1048"/>
                  <a:ext cx="44" cy="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45720" rIns="45720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615" name="Text Box 403"/>
              <p:cNvSpPr txBox="1">
                <a:spLocks noChangeArrowheads="1"/>
              </p:cNvSpPr>
              <p:nvPr/>
            </p:nvSpPr>
            <p:spPr bwMode="gray">
              <a:xfrm>
                <a:off x="337" y="980"/>
                <a:ext cx="522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Citibank Branches</a:t>
                </a:r>
              </a:p>
            </p:txBody>
          </p:sp>
        </p:grpSp>
        <p:grpSp>
          <p:nvGrpSpPr>
            <p:cNvPr id="18590" name="Group 404"/>
            <p:cNvGrpSpPr>
              <a:grpSpLocks/>
            </p:cNvGrpSpPr>
            <p:nvPr/>
          </p:nvGrpSpPr>
          <p:grpSpPr bwMode="auto">
            <a:xfrm>
              <a:off x="232" y="1168"/>
              <a:ext cx="409" cy="77"/>
              <a:chOff x="232" y="1168"/>
              <a:chExt cx="409" cy="77"/>
            </a:xfrm>
          </p:grpSpPr>
          <p:sp>
            <p:nvSpPr>
              <p:cNvPr id="18612" name="AutoShape 405"/>
              <p:cNvSpPr>
                <a:spLocks noChangeArrowheads="1"/>
              </p:cNvSpPr>
              <p:nvPr/>
            </p:nvSpPr>
            <p:spPr bwMode="gray">
              <a:xfrm>
                <a:off x="232" y="1185"/>
                <a:ext cx="48" cy="42"/>
              </a:xfrm>
              <a:prstGeom prst="triangle">
                <a:avLst>
                  <a:gd name="adj" fmla="val 50000"/>
                </a:avLst>
              </a:prstGeom>
              <a:solidFill>
                <a:srgbClr val="00A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8613" name="Text Box 406"/>
              <p:cNvSpPr txBox="1">
                <a:spLocks noChangeArrowheads="1"/>
              </p:cNvSpPr>
              <p:nvPr/>
            </p:nvSpPr>
            <p:spPr bwMode="gray">
              <a:xfrm>
                <a:off x="337" y="1168"/>
                <a:ext cx="30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Rep Office</a:t>
                </a:r>
              </a:p>
            </p:txBody>
          </p:sp>
        </p:grpSp>
        <p:grpSp>
          <p:nvGrpSpPr>
            <p:cNvPr id="18591" name="Group 407"/>
            <p:cNvGrpSpPr>
              <a:grpSpLocks/>
            </p:cNvGrpSpPr>
            <p:nvPr/>
          </p:nvGrpSpPr>
          <p:grpSpPr bwMode="auto">
            <a:xfrm>
              <a:off x="1523" y="981"/>
              <a:ext cx="1226" cy="125"/>
              <a:chOff x="1523" y="981"/>
              <a:chExt cx="1226" cy="125"/>
            </a:xfrm>
          </p:grpSpPr>
          <p:sp>
            <p:nvSpPr>
              <p:cNvPr id="18610" name="TextBox 38"/>
              <p:cNvSpPr txBox="1">
                <a:spLocks noChangeArrowheads="1"/>
              </p:cNvSpPr>
              <p:nvPr/>
            </p:nvSpPr>
            <p:spPr bwMode="gray">
              <a:xfrm>
                <a:off x="1523" y="981"/>
                <a:ext cx="1226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GB" altLang="zh-CN" sz="1000">
                    <a:solidFill>
                      <a:srgbClr val="00A8EB"/>
                    </a:solidFill>
                  </a:rPr>
                  <a:t>GDP per Capita ($, 2010)</a:t>
                </a:r>
              </a:p>
            </p:txBody>
          </p:sp>
          <p:sp>
            <p:nvSpPr>
              <p:cNvPr id="18611" name="Line 409"/>
              <p:cNvSpPr>
                <a:spLocks noChangeShapeType="1"/>
              </p:cNvSpPr>
              <p:nvPr/>
            </p:nvSpPr>
            <p:spPr bwMode="gray">
              <a:xfrm>
                <a:off x="1523" y="1106"/>
                <a:ext cx="1221" cy="0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45720" rIns="45720" anchor="ctr"/>
              <a:lstStyle/>
              <a:p>
                <a:endParaRPr lang="zh-CN" altLang="en-US"/>
              </a:p>
            </p:txBody>
          </p:sp>
        </p:grpSp>
        <p:grpSp>
          <p:nvGrpSpPr>
            <p:cNvPr id="18592" name="Group 410"/>
            <p:cNvGrpSpPr>
              <a:grpSpLocks/>
            </p:cNvGrpSpPr>
            <p:nvPr/>
          </p:nvGrpSpPr>
          <p:grpSpPr bwMode="auto">
            <a:xfrm>
              <a:off x="1523" y="1114"/>
              <a:ext cx="627" cy="77"/>
              <a:chOff x="1523" y="1114"/>
              <a:chExt cx="627" cy="77"/>
            </a:xfrm>
          </p:grpSpPr>
          <p:sp>
            <p:nvSpPr>
              <p:cNvPr id="18608" name="Text Box 411"/>
              <p:cNvSpPr txBox="1">
                <a:spLocks noChangeArrowheads="1"/>
              </p:cNvSpPr>
              <p:nvPr/>
            </p:nvSpPr>
            <p:spPr bwMode="gray">
              <a:xfrm>
                <a:off x="1609" y="1114"/>
                <a:ext cx="54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First Tier.  $5,000+</a:t>
                </a:r>
              </a:p>
            </p:txBody>
          </p:sp>
          <p:sp>
            <p:nvSpPr>
              <p:cNvPr id="18609" name="Rectangle 412"/>
              <p:cNvSpPr>
                <a:spLocks noChangeArrowheads="1"/>
              </p:cNvSpPr>
              <p:nvPr/>
            </p:nvSpPr>
            <p:spPr bwMode="gray">
              <a:xfrm>
                <a:off x="1523" y="1127"/>
                <a:ext cx="47" cy="52"/>
              </a:xfrm>
              <a:prstGeom prst="rect">
                <a:avLst/>
              </a:prstGeom>
              <a:solidFill>
                <a:schemeClr val="accent2"/>
              </a:solidFill>
              <a:ln w="6350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593" name="Group 413"/>
            <p:cNvGrpSpPr>
              <a:grpSpLocks/>
            </p:cNvGrpSpPr>
            <p:nvPr/>
          </p:nvGrpSpPr>
          <p:grpSpPr bwMode="auto">
            <a:xfrm>
              <a:off x="1523" y="1209"/>
              <a:ext cx="883" cy="77"/>
              <a:chOff x="1523" y="1114"/>
              <a:chExt cx="883" cy="77"/>
            </a:xfrm>
          </p:grpSpPr>
          <p:sp>
            <p:nvSpPr>
              <p:cNvPr id="18606" name="Text Box 414"/>
              <p:cNvSpPr txBox="1">
                <a:spLocks noChangeArrowheads="1"/>
              </p:cNvSpPr>
              <p:nvPr/>
            </p:nvSpPr>
            <p:spPr bwMode="gray">
              <a:xfrm>
                <a:off x="1609" y="1114"/>
                <a:ext cx="79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Second Tier.  $3,000–5,000</a:t>
                </a:r>
              </a:p>
            </p:txBody>
          </p:sp>
          <p:sp>
            <p:nvSpPr>
              <p:cNvPr id="18607" name="Rectangle 415"/>
              <p:cNvSpPr>
                <a:spLocks noChangeArrowheads="1"/>
              </p:cNvSpPr>
              <p:nvPr/>
            </p:nvSpPr>
            <p:spPr bwMode="gray">
              <a:xfrm>
                <a:off x="1523" y="1127"/>
                <a:ext cx="47" cy="52"/>
              </a:xfrm>
              <a:prstGeom prst="rect">
                <a:avLst/>
              </a:prstGeom>
              <a:solidFill>
                <a:schemeClr val="accent1"/>
              </a:solidFill>
              <a:ln w="6350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594" name="Group 416"/>
            <p:cNvGrpSpPr>
              <a:grpSpLocks/>
            </p:cNvGrpSpPr>
            <p:nvPr/>
          </p:nvGrpSpPr>
          <p:grpSpPr bwMode="auto">
            <a:xfrm>
              <a:off x="1523" y="1304"/>
              <a:ext cx="810" cy="77"/>
              <a:chOff x="1523" y="1114"/>
              <a:chExt cx="810" cy="77"/>
            </a:xfrm>
          </p:grpSpPr>
          <p:sp>
            <p:nvSpPr>
              <p:cNvPr id="18604" name="Text Box 417"/>
              <p:cNvSpPr txBox="1">
                <a:spLocks noChangeArrowheads="1"/>
              </p:cNvSpPr>
              <p:nvPr/>
            </p:nvSpPr>
            <p:spPr bwMode="gray">
              <a:xfrm>
                <a:off x="1609" y="1114"/>
                <a:ext cx="724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Third Tier.  $1,000–3,000</a:t>
                </a:r>
              </a:p>
            </p:txBody>
          </p:sp>
          <p:sp>
            <p:nvSpPr>
              <p:cNvPr id="18605" name="Rectangle 418"/>
              <p:cNvSpPr>
                <a:spLocks noChangeArrowheads="1"/>
              </p:cNvSpPr>
              <p:nvPr/>
            </p:nvSpPr>
            <p:spPr bwMode="gray">
              <a:xfrm>
                <a:off x="1523" y="1127"/>
                <a:ext cx="47" cy="52"/>
              </a:xfrm>
              <a:prstGeom prst="rect">
                <a:avLst/>
              </a:prstGeom>
              <a:solidFill>
                <a:srgbClr val="FFF05F"/>
              </a:solidFill>
              <a:ln w="6350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595" name="Group 419"/>
            <p:cNvGrpSpPr>
              <a:grpSpLocks/>
            </p:cNvGrpSpPr>
            <p:nvPr/>
          </p:nvGrpSpPr>
          <p:grpSpPr bwMode="auto">
            <a:xfrm>
              <a:off x="1523" y="1399"/>
              <a:ext cx="971" cy="77"/>
              <a:chOff x="1523" y="1423"/>
              <a:chExt cx="971" cy="77"/>
            </a:xfrm>
          </p:grpSpPr>
          <p:sp>
            <p:nvSpPr>
              <p:cNvPr id="18602" name="Text Box 420"/>
              <p:cNvSpPr txBox="1">
                <a:spLocks noChangeArrowheads="1"/>
              </p:cNvSpPr>
              <p:nvPr/>
            </p:nvSpPr>
            <p:spPr bwMode="gray">
              <a:xfrm>
                <a:off x="1609" y="1423"/>
                <a:ext cx="88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Fourth Tier.  Less Than $2,000</a:t>
                </a:r>
              </a:p>
            </p:txBody>
          </p:sp>
          <p:sp>
            <p:nvSpPr>
              <p:cNvPr id="18603" name="Rectangle 421"/>
              <p:cNvSpPr>
                <a:spLocks noChangeArrowheads="1"/>
              </p:cNvSpPr>
              <p:nvPr/>
            </p:nvSpPr>
            <p:spPr bwMode="gray">
              <a:xfrm>
                <a:off x="1523" y="1436"/>
                <a:ext cx="47" cy="5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596" name="Group 422"/>
            <p:cNvGrpSpPr>
              <a:grpSpLocks/>
            </p:cNvGrpSpPr>
            <p:nvPr/>
          </p:nvGrpSpPr>
          <p:grpSpPr bwMode="auto">
            <a:xfrm>
              <a:off x="231" y="1085"/>
              <a:ext cx="652" cy="78"/>
              <a:chOff x="231" y="1079"/>
              <a:chExt cx="652" cy="78"/>
            </a:xfrm>
          </p:grpSpPr>
          <p:sp>
            <p:nvSpPr>
              <p:cNvPr id="212" name="AutoShape 423"/>
              <p:cNvSpPr>
                <a:spLocks noChangeArrowheads="1"/>
              </p:cNvSpPr>
              <p:nvPr/>
            </p:nvSpPr>
            <p:spPr bwMode="gray">
              <a:xfrm>
                <a:off x="231" y="1094"/>
                <a:ext cx="49" cy="47"/>
              </a:xfrm>
              <a:prstGeom prst="star5">
                <a:avLst/>
              </a:prstGeom>
              <a:solidFill>
                <a:srgbClr val="FF9900"/>
              </a:solidFill>
              <a:ln w="6350" algn="ctr">
                <a:solidFill>
                  <a:srgbClr val="FF9900"/>
                </a:solidFill>
                <a:miter lim="800000"/>
                <a:headEnd/>
                <a:tailEnd/>
              </a:ln>
              <a:effectLst/>
            </p:spPr>
            <p:txBody>
              <a:bodyPr wrap="none"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8601" name="Text Box 424"/>
              <p:cNvSpPr txBox="1">
                <a:spLocks noChangeArrowheads="1"/>
              </p:cNvSpPr>
              <p:nvPr/>
            </p:nvSpPr>
            <p:spPr bwMode="gray">
              <a:xfrm>
                <a:off x="337" y="1079"/>
                <a:ext cx="546" cy="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rgbClr val="000000"/>
                    </a:solidFill>
                    <a:ea typeface="宋体" pitchFamily="2" charset="-122"/>
                  </a:rPr>
                  <a:t>Potential Branches</a:t>
                </a:r>
              </a:p>
            </p:txBody>
          </p:sp>
        </p:grpSp>
        <p:sp>
          <p:nvSpPr>
            <p:cNvPr id="209" name="AutoShape 425"/>
            <p:cNvSpPr>
              <a:spLocks noChangeArrowheads="1"/>
            </p:cNvSpPr>
            <p:nvPr/>
          </p:nvSpPr>
          <p:spPr bwMode="gray">
            <a:xfrm>
              <a:off x="2021" y="3100"/>
              <a:ext cx="49" cy="48"/>
            </a:xfrm>
            <a:prstGeom prst="star5">
              <a:avLst/>
            </a:prstGeom>
            <a:solidFill>
              <a:srgbClr val="FF9900"/>
            </a:solidFill>
            <a:ln w="6350" algn="ctr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598" name="Rectangle 426"/>
            <p:cNvSpPr>
              <a:spLocks noChangeArrowheads="1"/>
            </p:cNvSpPr>
            <p:nvPr/>
          </p:nvSpPr>
          <p:spPr bwMode="gray">
            <a:xfrm>
              <a:off x="1822" y="3140"/>
              <a:ext cx="29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Nanchang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  <p:sp>
          <p:nvSpPr>
            <p:cNvPr id="18599" name="Rectangle 428"/>
            <p:cNvSpPr>
              <a:spLocks noChangeArrowheads="1"/>
            </p:cNvSpPr>
            <p:nvPr/>
          </p:nvSpPr>
          <p:spPr bwMode="gray">
            <a:xfrm>
              <a:off x="1642" y="3254"/>
              <a:ext cx="29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GB" altLang="zh-CN" sz="800">
                  <a:solidFill>
                    <a:srgbClr val="293338"/>
                  </a:solidFill>
                </a:rPr>
                <a:t>Changsha</a:t>
              </a:r>
              <a:endParaRPr lang="en-GB" altLang="zh-CN" sz="800" b="1">
                <a:solidFill>
                  <a:srgbClr val="000000"/>
                </a:solidFill>
              </a:endParaRPr>
            </a:p>
          </p:txBody>
        </p:sp>
      </p:grpSp>
      <p:pic>
        <p:nvPicPr>
          <p:cNvPr id="18534" name="Picture 5" descr="Citi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9" t="926" b="70204"/>
          <a:stretch>
            <a:fillRect/>
          </a:stretch>
        </p:blipFill>
        <p:spPr bwMode="gray">
          <a:xfrm>
            <a:off x="2759075" y="5195888"/>
            <a:ext cx="190500" cy="5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5" name="Picture 5" descr="Citi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9" t="926" b="70204"/>
          <a:stretch>
            <a:fillRect/>
          </a:stretch>
        </p:blipFill>
        <p:spPr bwMode="gray">
          <a:xfrm>
            <a:off x="3535363" y="4660900"/>
            <a:ext cx="190500" cy="5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6" name="TextBox 60"/>
          <p:cNvSpPr txBox="1">
            <a:spLocks noChangeArrowheads="1"/>
          </p:cNvSpPr>
          <p:nvPr/>
        </p:nvSpPr>
        <p:spPr bwMode="auto">
          <a:xfrm>
            <a:off x="0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2514600" y="2971800"/>
            <a:ext cx="411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rgbClr val="000000"/>
                </a:solidFill>
                <a:ea typeface="宋体" pitchFamily="2" charset="-122"/>
              </a:rPr>
              <a:t>Q&amp;A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4"/>
          <p:cNvSpPr txBox="1">
            <a:spLocks noChangeArrowheads="1"/>
          </p:cNvSpPr>
          <p:nvPr/>
        </p:nvSpPr>
        <p:spPr bwMode="auto">
          <a:xfrm>
            <a:off x="1654175" y="1706563"/>
            <a:ext cx="7251700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Advisory Council: </a:t>
            </a:r>
          </a:p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Citi’s Securities and Fund Services Business Priorities</a:t>
            </a:r>
          </a:p>
          <a:p>
            <a:pPr eaLnBrk="1" hangingPunct="1">
              <a:spcBef>
                <a:spcPts val="600"/>
              </a:spcBef>
            </a:pPr>
            <a:endParaRPr lang="en-US" altLang="zh-CN" sz="22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David Russell</a:t>
            </a:r>
            <a:endParaRPr lang="en-US" altLang="zh-CN" sz="30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Regional Head, Asia Pacific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Securities and Fund Services 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Global Transaction Services, Citi</a:t>
            </a:r>
          </a:p>
          <a:p>
            <a:pPr eaLnBrk="1" hangingPunct="1"/>
            <a:endParaRPr lang="en-US" altLang="zh-CN" sz="1700" b="1">
              <a:solidFill>
                <a:srgbClr val="767D87"/>
              </a:solidFill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fs evolution graph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122363"/>
            <a:ext cx="5715000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781050" y="1498600"/>
            <a:ext cx="627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000">
                <a:ea typeface="宋体" pitchFamily="2" charset="-122"/>
              </a:rPr>
              <a:t>Organic</a:t>
            </a:r>
            <a:endParaRPr lang="en-US" altLang="zh-CN" sz="1000" baseline="30000">
              <a:ea typeface="宋体" pitchFamily="2" charset="-122"/>
            </a:endParaRP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781050" y="1295400"/>
            <a:ext cx="1285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000">
                <a:ea typeface="宋体" pitchFamily="2" charset="-122"/>
              </a:rPr>
              <a:t>Acquisition / Lift-out</a:t>
            </a:r>
            <a:endParaRPr lang="en-US" altLang="zh-CN" sz="1000" baseline="30000">
              <a:ea typeface="宋体" pitchFamily="2" charset="-122"/>
            </a:endParaRP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704850" y="1333500"/>
            <a:ext cx="133350" cy="149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1400"/>
          </a:p>
        </p:txBody>
      </p:sp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704850" y="1536700"/>
            <a:ext cx="133350" cy="149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1400"/>
          </a:p>
        </p:txBody>
      </p:sp>
      <p:sp>
        <p:nvSpPr>
          <p:cNvPr id="21511" name="Rectangle 9"/>
          <p:cNvSpPr>
            <a:spLocks noChangeArrowheads="1"/>
          </p:cNvSpPr>
          <p:nvPr/>
        </p:nvSpPr>
        <p:spPr bwMode="auto">
          <a:xfrm>
            <a:off x="2343150" y="2403475"/>
            <a:ext cx="5524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SLI Lift-out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2" name="Rectangle 10"/>
          <p:cNvSpPr>
            <a:spLocks noChangeArrowheads="1"/>
          </p:cNvSpPr>
          <p:nvPr/>
        </p:nvSpPr>
        <p:spPr bwMode="auto">
          <a:xfrm>
            <a:off x="2457450" y="2540000"/>
            <a:ext cx="4381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(Nov 03)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3" name="Rectangle 11"/>
          <p:cNvSpPr>
            <a:spLocks noChangeArrowheads="1"/>
          </p:cNvSpPr>
          <p:nvPr/>
        </p:nvSpPr>
        <p:spPr bwMode="auto">
          <a:xfrm>
            <a:off x="2047875" y="2038350"/>
            <a:ext cx="9144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Forum Acquisition</a:t>
            </a:r>
          </a:p>
        </p:txBody>
      </p:sp>
      <p:sp>
        <p:nvSpPr>
          <p:cNvPr id="21514" name="Rectangle 12"/>
          <p:cNvSpPr>
            <a:spLocks noChangeArrowheads="1"/>
          </p:cNvSpPr>
          <p:nvPr/>
        </p:nvSpPr>
        <p:spPr bwMode="auto">
          <a:xfrm>
            <a:off x="2524125" y="2159000"/>
            <a:ext cx="4381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(Dec 03)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5" name="Rectangle 13"/>
          <p:cNvSpPr>
            <a:spLocks noChangeArrowheads="1"/>
          </p:cNvSpPr>
          <p:nvPr/>
        </p:nvSpPr>
        <p:spPr bwMode="auto">
          <a:xfrm>
            <a:off x="2657475" y="1457325"/>
            <a:ext cx="9398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Unisen Acquisition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3184525" y="1585913"/>
            <a:ext cx="4127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(Oct 05)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7" name="Rectangle 15"/>
          <p:cNvSpPr>
            <a:spLocks noChangeArrowheads="1"/>
          </p:cNvSpPr>
          <p:nvPr/>
        </p:nvSpPr>
        <p:spPr bwMode="auto">
          <a:xfrm>
            <a:off x="2416175" y="1806575"/>
            <a:ext cx="11239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ABN Amro Acquisition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8" name="Rectangle 16"/>
          <p:cNvSpPr>
            <a:spLocks noChangeArrowheads="1"/>
          </p:cNvSpPr>
          <p:nvPr/>
        </p:nvSpPr>
        <p:spPr bwMode="auto">
          <a:xfrm>
            <a:off x="3127375" y="1930400"/>
            <a:ext cx="4127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(Oct 05)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19" name="Rectangle 17"/>
          <p:cNvSpPr>
            <a:spLocks noChangeArrowheads="1"/>
          </p:cNvSpPr>
          <p:nvPr/>
        </p:nvSpPr>
        <p:spPr bwMode="auto">
          <a:xfrm>
            <a:off x="3562350" y="895350"/>
            <a:ext cx="8572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Bisys Acquisition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20" name="Rectangle 18"/>
          <p:cNvSpPr>
            <a:spLocks noChangeArrowheads="1"/>
          </p:cNvSpPr>
          <p:nvPr/>
        </p:nvSpPr>
        <p:spPr bwMode="auto">
          <a:xfrm>
            <a:off x="3981450" y="1033463"/>
            <a:ext cx="4381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(Aug 07)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21" name="Rectangle 19"/>
          <p:cNvSpPr>
            <a:spLocks noChangeArrowheads="1"/>
          </p:cNvSpPr>
          <p:nvPr/>
        </p:nvSpPr>
        <p:spPr bwMode="auto">
          <a:xfrm>
            <a:off x="2743200" y="1149350"/>
            <a:ext cx="10795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Aegon &amp; DFA Lift-out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3492500" y="1279525"/>
            <a:ext cx="3302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(2006)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1523" name="Line 21"/>
          <p:cNvSpPr>
            <a:spLocks noChangeShapeType="1"/>
          </p:cNvSpPr>
          <p:nvPr/>
        </p:nvSpPr>
        <p:spPr bwMode="auto">
          <a:xfrm>
            <a:off x="3619500" y="1677988"/>
            <a:ext cx="0" cy="8223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4" name="Line 22"/>
          <p:cNvSpPr>
            <a:spLocks noChangeShapeType="1"/>
          </p:cNvSpPr>
          <p:nvPr/>
        </p:nvSpPr>
        <p:spPr bwMode="auto">
          <a:xfrm>
            <a:off x="2892425" y="2628900"/>
            <a:ext cx="0" cy="2746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5" name="Line 23"/>
          <p:cNvSpPr>
            <a:spLocks noChangeShapeType="1"/>
          </p:cNvSpPr>
          <p:nvPr/>
        </p:nvSpPr>
        <p:spPr bwMode="auto">
          <a:xfrm>
            <a:off x="2987675" y="2217738"/>
            <a:ext cx="0" cy="6397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6" name="Line 24"/>
          <p:cNvSpPr>
            <a:spLocks noChangeShapeType="1"/>
          </p:cNvSpPr>
          <p:nvPr/>
        </p:nvSpPr>
        <p:spPr bwMode="auto">
          <a:xfrm>
            <a:off x="3562350" y="2051050"/>
            <a:ext cx="0" cy="5476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7" name="Line 25"/>
          <p:cNvSpPr>
            <a:spLocks noChangeShapeType="1"/>
          </p:cNvSpPr>
          <p:nvPr/>
        </p:nvSpPr>
        <p:spPr bwMode="auto">
          <a:xfrm>
            <a:off x="3768725" y="1436688"/>
            <a:ext cx="0" cy="914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8" name="Line 26"/>
          <p:cNvSpPr>
            <a:spLocks noChangeShapeType="1"/>
          </p:cNvSpPr>
          <p:nvPr/>
        </p:nvSpPr>
        <p:spPr bwMode="auto">
          <a:xfrm>
            <a:off x="4152900" y="1211263"/>
            <a:ext cx="0" cy="5508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29" name="Group 112"/>
          <p:cNvGrpSpPr>
            <a:grpSpLocks/>
          </p:cNvGrpSpPr>
          <p:nvPr/>
        </p:nvGrpSpPr>
        <p:grpSpPr bwMode="auto">
          <a:xfrm>
            <a:off x="133350" y="846138"/>
            <a:ext cx="1762125" cy="393700"/>
            <a:chOff x="133350" y="846138"/>
            <a:chExt cx="1762125" cy="394086"/>
          </a:xfrm>
        </p:grpSpPr>
        <p:sp>
          <p:nvSpPr>
            <p:cNvPr id="21678" name="Rectangle 4"/>
            <p:cNvSpPr>
              <a:spLocks noChangeArrowheads="1"/>
            </p:cNvSpPr>
            <p:nvPr/>
          </p:nvSpPr>
          <p:spPr bwMode="auto">
            <a:xfrm>
              <a:off x="142875" y="1101725"/>
              <a:ext cx="17526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900" i="1">
                  <a:solidFill>
                    <a:srgbClr val="003082"/>
                  </a:solidFill>
                  <a:ea typeface="宋体" pitchFamily="2" charset="-122"/>
                </a:rPr>
                <a:t>(Indexed to 1Q’96 at 100%)</a:t>
              </a:r>
              <a:endParaRPr lang="en-US" altLang="zh-CN" sz="900" i="1" u="sng">
                <a:solidFill>
                  <a:srgbClr val="003082"/>
                </a:solidFill>
                <a:ea typeface="宋体" pitchFamily="2" charset="-122"/>
              </a:endParaRPr>
            </a:p>
          </p:txBody>
        </p:sp>
        <p:sp>
          <p:nvSpPr>
            <p:cNvPr id="21679" name="Text Box 288"/>
            <p:cNvSpPr txBox="1">
              <a:spLocks noChangeArrowheads="1"/>
            </p:cNvSpPr>
            <p:nvPr/>
          </p:nvSpPr>
          <p:spPr bwMode="auto">
            <a:xfrm>
              <a:off x="133350" y="846138"/>
              <a:ext cx="13462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b="1">
                  <a:solidFill>
                    <a:srgbClr val="003082"/>
                  </a:solidFill>
                  <a:ea typeface="宋体" pitchFamily="2" charset="-122"/>
                </a:rPr>
                <a:t>Business Growth</a:t>
              </a:r>
            </a:p>
          </p:txBody>
        </p:sp>
      </p:grpSp>
      <p:sp>
        <p:nvSpPr>
          <p:cNvPr id="21530" name="Text Box 64"/>
          <p:cNvSpPr txBox="1">
            <a:spLocks noChangeArrowheads="1"/>
          </p:cNvSpPr>
          <p:nvPr/>
        </p:nvSpPr>
        <p:spPr bwMode="auto">
          <a:xfrm>
            <a:off x="4867275" y="1838325"/>
            <a:ext cx="390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900">
                <a:ea typeface="宋体" pitchFamily="2" charset="-122"/>
              </a:rPr>
              <a:t>$0.7B</a:t>
            </a:r>
          </a:p>
        </p:txBody>
      </p:sp>
      <p:sp>
        <p:nvSpPr>
          <p:cNvPr id="21531" name="Text Box 65"/>
          <p:cNvSpPr txBox="1">
            <a:spLocks noChangeArrowheads="1"/>
          </p:cNvSpPr>
          <p:nvPr/>
        </p:nvSpPr>
        <p:spPr bwMode="auto">
          <a:xfrm>
            <a:off x="4867275" y="2716213"/>
            <a:ext cx="390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900">
                <a:solidFill>
                  <a:schemeClr val="bg1"/>
                </a:solidFill>
                <a:ea typeface="宋体" pitchFamily="2" charset="-122"/>
              </a:rPr>
              <a:t>$2.2B</a:t>
            </a:r>
          </a:p>
        </p:txBody>
      </p:sp>
      <p:sp>
        <p:nvSpPr>
          <p:cNvPr id="21532" name="Text Box 66"/>
          <p:cNvSpPr txBox="1">
            <a:spLocks noChangeArrowheads="1"/>
          </p:cNvSpPr>
          <p:nvPr/>
        </p:nvSpPr>
        <p:spPr bwMode="auto">
          <a:xfrm>
            <a:off x="4867275" y="1457325"/>
            <a:ext cx="390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900">
                <a:ea typeface="宋体" pitchFamily="2" charset="-122"/>
              </a:rPr>
              <a:t>$2.9B</a:t>
            </a:r>
          </a:p>
        </p:txBody>
      </p:sp>
      <p:sp>
        <p:nvSpPr>
          <p:cNvPr id="21533" name="Line 67"/>
          <p:cNvSpPr>
            <a:spLocks noChangeShapeType="1"/>
          </p:cNvSpPr>
          <p:nvPr/>
        </p:nvSpPr>
        <p:spPr bwMode="auto">
          <a:xfrm>
            <a:off x="5410200" y="819150"/>
            <a:ext cx="0" cy="582930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rIns="45720" anchor="ctr"/>
          <a:lstStyle/>
          <a:p>
            <a:endParaRPr lang="zh-CN" altLang="en-US"/>
          </a:p>
        </p:txBody>
      </p:sp>
      <p:sp>
        <p:nvSpPr>
          <p:cNvPr id="21534" name="Text Box 68"/>
          <p:cNvSpPr txBox="1">
            <a:spLocks noChangeArrowheads="1"/>
          </p:cNvSpPr>
          <p:nvPr/>
        </p:nvSpPr>
        <p:spPr bwMode="auto">
          <a:xfrm>
            <a:off x="5461000" y="892175"/>
            <a:ext cx="261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solidFill>
                  <a:srgbClr val="003082"/>
                </a:solidFill>
                <a:ea typeface="宋体" pitchFamily="2" charset="-122"/>
              </a:rPr>
              <a:t>Client Segment Penetration</a:t>
            </a:r>
          </a:p>
        </p:txBody>
      </p:sp>
      <p:sp>
        <p:nvSpPr>
          <p:cNvPr id="21535" name="Rectangle 69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800725" y="2860675"/>
            <a:ext cx="2209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FIs / Corporates / Governments</a:t>
            </a:r>
          </a:p>
        </p:txBody>
      </p:sp>
      <p:grpSp>
        <p:nvGrpSpPr>
          <p:cNvPr id="21536" name="Group 70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8018463" y="2854325"/>
            <a:ext cx="174625" cy="176213"/>
            <a:chOff x="4723" y="1961"/>
            <a:chExt cx="108" cy="108"/>
          </a:xfrm>
        </p:grpSpPr>
        <p:sp>
          <p:nvSpPr>
            <p:cNvPr id="21676" name="Oval 71"/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gray">
            <a:xfrm>
              <a:off x="4723" y="1961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77" name="Arc 72"/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gray">
            <a:xfrm>
              <a:off x="4777" y="1961"/>
              <a:ext cx="54" cy="108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37" name="Text Box 73"/>
          <p:cNvSpPr txBox="1">
            <a:spLocks noChangeArrowheads="1"/>
          </p:cNvSpPr>
          <p:nvPr/>
        </p:nvSpPr>
        <p:spPr bwMode="auto">
          <a:xfrm>
            <a:off x="7620000" y="990600"/>
            <a:ext cx="971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b="1">
                <a:ea typeface="宋体" pitchFamily="2" charset="-122"/>
              </a:rPr>
              <a:t>2005</a:t>
            </a:r>
          </a:p>
        </p:txBody>
      </p:sp>
      <p:sp>
        <p:nvSpPr>
          <p:cNvPr id="21538" name="Text Box 74"/>
          <p:cNvSpPr txBox="1">
            <a:spLocks noChangeArrowheads="1"/>
          </p:cNvSpPr>
          <p:nvPr/>
        </p:nvSpPr>
        <p:spPr bwMode="auto">
          <a:xfrm>
            <a:off x="8375650" y="990600"/>
            <a:ext cx="6826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200" b="1">
                <a:ea typeface="宋体" pitchFamily="2" charset="-122"/>
              </a:rPr>
              <a:t>2011</a:t>
            </a:r>
          </a:p>
        </p:txBody>
      </p:sp>
      <p:sp>
        <p:nvSpPr>
          <p:cNvPr id="21539" name="Rectangle 7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800725" y="2081213"/>
            <a:ext cx="2209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SWFs / Local Pensions </a:t>
            </a:r>
            <a:endParaRPr lang="en-US" altLang="zh-CN" sz="1200" baseline="30000">
              <a:ea typeface="宋体" pitchFamily="2" charset="-122"/>
            </a:endParaRPr>
          </a:p>
        </p:txBody>
      </p:sp>
      <p:sp>
        <p:nvSpPr>
          <p:cNvPr id="21540" name="Rectangle 7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800725" y="1303338"/>
            <a:ext cx="2209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Mutual Funds</a:t>
            </a:r>
          </a:p>
        </p:txBody>
      </p:sp>
      <p:grpSp>
        <p:nvGrpSpPr>
          <p:cNvPr id="21541" name="Group 77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8018463" y="1306513"/>
            <a:ext cx="174625" cy="174625"/>
            <a:chOff x="4723" y="1409"/>
            <a:chExt cx="108" cy="108"/>
          </a:xfrm>
        </p:grpSpPr>
        <p:sp>
          <p:nvSpPr>
            <p:cNvPr id="21674" name="Oval 78"/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gray">
            <a:xfrm>
              <a:off x="4723" y="1409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75" name="Arc 79"/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gray">
            <a:xfrm>
              <a:off x="4777" y="1409"/>
              <a:ext cx="54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42" name="Rectangle 80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800725" y="1562100"/>
            <a:ext cx="2209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Institutional Asset Managers</a:t>
            </a:r>
          </a:p>
        </p:txBody>
      </p:sp>
      <p:grpSp>
        <p:nvGrpSpPr>
          <p:cNvPr id="21543" name="Group 81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8018463" y="1563688"/>
            <a:ext cx="174625" cy="174625"/>
            <a:chOff x="4723" y="1593"/>
            <a:chExt cx="108" cy="108"/>
          </a:xfrm>
        </p:grpSpPr>
        <p:sp>
          <p:nvSpPr>
            <p:cNvPr id="21672" name="Oval 82"/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gray">
            <a:xfrm>
              <a:off x="4723" y="1593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73" name="Arc 83"/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gray">
            <a:xfrm>
              <a:off x="4777" y="1593"/>
              <a:ext cx="54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44" name="Rectangle 84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800725" y="1822450"/>
            <a:ext cx="2209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Alternatives</a:t>
            </a:r>
          </a:p>
        </p:txBody>
      </p:sp>
      <p:grpSp>
        <p:nvGrpSpPr>
          <p:cNvPr id="21545" name="Group 85"/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auto">
          <a:xfrm>
            <a:off x="8018463" y="1820863"/>
            <a:ext cx="174625" cy="174625"/>
            <a:chOff x="4723" y="1777"/>
            <a:chExt cx="108" cy="108"/>
          </a:xfrm>
        </p:grpSpPr>
        <p:sp>
          <p:nvSpPr>
            <p:cNvPr id="21670" name="Oval 86"/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gray">
            <a:xfrm>
              <a:off x="4723" y="1777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71" name="Arc 87"/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gray">
            <a:xfrm>
              <a:off x="4777" y="1777"/>
              <a:ext cx="54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46" name="Group 88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8623300" y="1816100"/>
            <a:ext cx="174625" cy="174625"/>
            <a:chOff x="5229" y="1577"/>
            <a:chExt cx="110" cy="110"/>
          </a:xfrm>
        </p:grpSpPr>
        <p:sp>
          <p:nvSpPr>
            <p:cNvPr id="21668" name="Oval 89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gray">
            <a:xfrm>
              <a:off x="5229" y="1577"/>
              <a:ext cx="110" cy="1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69" name="Arc 90"/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gray">
            <a:xfrm>
              <a:off x="5229" y="1577"/>
              <a:ext cx="110" cy="110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47" name="Rectangle 91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5800725" y="2341563"/>
            <a:ext cx="2209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Brokers, PBs, and Custodians</a:t>
            </a:r>
          </a:p>
        </p:txBody>
      </p:sp>
      <p:grpSp>
        <p:nvGrpSpPr>
          <p:cNvPr id="21548" name="Group 92"/>
          <p:cNvGrpSpPr>
            <a:grpSpLocks noChangeAspect="1"/>
          </p:cNvGrpSpPr>
          <p:nvPr>
            <p:custDataLst>
              <p:tags r:id="rId13"/>
            </p:custDataLst>
          </p:nvPr>
        </p:nvGrpSpPr>
        <p:grpSpPr bwMode="auto">
          <a:xfrm>
            <a:off x="8018463" y="2336800"/>
            <a:ext cx="174625" cy="174625"/>
            <a:chOff x="4697" y="1050"/>
            <a:chExt cx="160" cy="160"/>
          </a:xfrm>
        </p:grpSpPr>
        <p:sp>
          <p:nvSpPr>
            <p:cNvPr id="21666" name="Oval 93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gray">
            <a:xfrm>
              <a:off x="4697" y="1050"/>
              <a:ext cx="160" cy="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67" name="Arc 94"/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gray">
            <a:xfrm>
              <a:off x="4697" y="1050"/>
              <a:ext cx="160" cy="160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49" name="Group 95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8624888" y="2335213"/>
            <a:ext cx="174625" cy="174625"/>
            <a:chOff x="5229" y="1577"/>
            <a:chExt cx="110" cy="110"/>
          </a:xfrm>
        </p:grpSpPr>
        <p:sp>
          <p:nvSpPr>
            <p:cNvPr id="21664" name="Oval 96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gray">
            <a:xfrm>
              <a:off x="5229" y="1577"/>
              <a:ext cx="110" cy="1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65" name="Arc 97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gray">
            <a:xfrm>
              <a:off x="5229" y="1577"/>
              <a:ext cx="110" cy="110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50" name="Rectangle 98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5800725" y="2600325"/>
            <a:ext cx="2209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Infrastructures (MTFs / ECNs)</a:t>
            </a:r>
          </a:p>
        </p:txBody>
      </p:sp>
      <p:grpSp>
        <p:nvGrpSpPr>
          <p:cNvPr id="21551" name="Group 99"/>
          <p:cNvGrpSpPr>
            <a:grpSpLocks noChangeAspect="1"/>
          </p:cNvGrpSpPr>
          <p:nvPr>
            <p:custDataLst>
              <p:tags r:id="rId16"/>
            </p:custDataLst>
          </p:nvPr>
        </p:nvGrpSpPr>
        <p:grpSpPr bwMode="auto">
          <a:xfrm>
            <a:off x="8018463" y="2595563"/>
            <a:ext cx="174625" cy="176212"/>
            <a:chOff x="4723" y="1225"/>
            <a:chExt cx="108" cy="108"/>
          </a:xfrm>
        </p:grpSpPr>
        <p:sp>
          <p:nvSpPr>
            <p:cNvPr id="21662" name="Oval 100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gray">
            <a:xfrm>
              <a:off x="4723" y="1225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63" name="Arc 101" hidden="1"/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gray">
            <a:xfrm>
              <a:off x="4723" y="1225"/>
              <a:ext cx="108" cy="108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</a:path>
                <a:path w="43200" h="43200" stroke="0" extrusionOk="0">
                  <a:moveTo>
                    <a:pt x="21599" y="0"/>
                  </a:moveTo>
                  <a:lnTo>
                    <a:pt x="21600" y="216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52" name="Group 102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8623300" y="2593975"/>
            <a:ext cx="174625" cy="174625"/>
            <a:chOff x="5229" y="1577"/>
            <a:chExt cx="110" cy="110"/>
          </a:xfrm>
        </p:grpSpPr>
        <p:sp>
          <p:nvSpPr>
            <p:cNvPr id="21660" name="Oval 103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gray">
            <a:xfrm>
              <a:off x="5229" y="1577"/>
              <a:ext cx="110" cy="1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61" name="Arc 104"/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gray">
            <a:xfrm>
              <a:off x="5229" y="1577"/>
              <a:ext cx="110" cy="110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53" name="AutoShape 105"/>
          <p:cNvSpPr>
            <a:spLocks/>
          </p:cNvSpPr>
          <p:nvPr/>
        </p:nvSpPr>
        <p:spPr bwMode="auto">
          <a:xfrm>
            <a:off x="5664200" y="1295400"/>
            <a:ext cx="76200" cy="990600"/>
          </a:xfrm>
          <a:prstGeom prst="leftBrace">
            <a:avLst>
              <a:gd name="adj1" fmla="val 108333"/>
              <a:gd name="adj2" fmla="val 5000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1400"/>
          </a:p>
        </p:txBody>
      </p:sp>
      <p:sp>
        <p:nvSpPr>
          <p:cNvPr id="21554" name="AutoShape 106"/>
          <p:cNvSpPr>
            <a:spLocks/>
          </p:cNvSpPr>
          <p:nvPr/>
        </p:nvSpPr>
        <p:spPr bwMode="auto">
          <a:xfrm>
            <a:off x="5664200" y="2333625"/>
            <a:ext cx="76200" cy="457200"/>
          </a:xfrm>
          <a:prstGeom prst="leftBrace">
            <a:avLst>
              <a:gd name="adj1" fmla="val 50000"/>
              <a:gd name="adj2" fmla="val 5000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1400"/>
          </a:p>
        </p:txBody>
      </p:sp>
      <p:sp>
        <p:nvSpPr>
          <p:cNvPr id="21555" name="AutoShape 107"/>
          <p:cNvSpPr>
            <a:spLocks/>
          </p:cNvSpPr>
          <p:nvPr/>
        </p:nvSpPr>
        <p:spPr bwMode="auto">
          <a:xfrm>
            <a:off x="5664200" y="2828925"/>
            <a:ext cx="76200" cy="228600"/>
          </a:xfrm>
          <a:prstGeom prst="leftBrace">
            <a:avLst>
              <a:gd name="adj1" fmla="val 25000"/>
              <a:gd name="adj2" fmla="val 5000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1400"/>
          </a:p>
        </p:txBody>
      </p:sp>
      <p:sp>
        <p:nvSpPr>
          <p:cNvPr id="21556" name="Text Box 108"/>
          <p:cNvSpPr txBox="1">
            <a:spLocks noChangeArrowheads="1"/>
          </p:cNvSpPr>
          <p:nvPr/>
        </p:nvSpPr>
        <p:spPr bwMode="auto">
          <a:xfrm rot="-5400000">
            <a:off x="5237162" y="1665288"/>
            <a:ext cx="6334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200">
                <a:ea typeface="宋体" pitchFamily="2" charset="-122"/>
              </a:rPr>
              <a:t>Investor</a:t>
            </a:r>
          </a:p>
        </p:txBody>
      </p:sp>
      <p:sp>
        <p:nvSpPr>
          <p:cNvPr id="21557" name="Text Box 109"/>
          <p:cNvSpPr txBox="1">
            <a:spLocks noChangeArrowheads="1"/>
          </p:cNvSpPr>
          <p:nvPr/>
        </p:nvSpPr>
        <p:spPr bwMode="auto">
          <a:xfrm rot="-5400000">
            <a:off x="5335588" y="2405063"/>
            <a:ext cx="4397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200">
                <a:ea typeface="宋体" pitchFamily="2" charset="-122"/>
              </a:rPr>
              <a:t>Inter.</a:t>
            </a:r>
          </a:p>
        </p:txBody>
      </p:sp>
      <p:sp>
        <p:nvSpPr>
          <p:cNvPr id="21558" name="Text Box 110"/>
          <p:cNvSpPr txBox="1">
            <a:spLocks noChangeArrowheads="1"/>
          </p:cNvSpPr>
          <p:nvPr/>
        </p:nvSpPr>
        <p:spPr bwMode="auto">
          <a:xfrm rot="-5400000">
            <a:off x="5390357" y="2745581"/>
            <a:ext cx="33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200">
                <a:ea typeface="宋体" pitchFamily="2" charset="-122"/>
              </a:rPr>
              <a:t>Iss.</a:t>
            </a:r>
          </a:p>
        </p:txBody>
      </p:sp>
      <p:grpSp>
        <p:nvGrpSpPr>
          <p:cNvPr id="21559" name="Group 111"/>
          <p:cNvGrpSpPr>
            <a:grpSpLocks noChangeAspect="1"/>
          </p:cNvGrpSpPr>
          <p:nvPr>
            <p:custDataLst>
              <p:tags r:id="rId18"/>
            </p:custDataLst>
          </p:nvPr>
        </p:nvGrpSpPr>
        <p:grpSpPr bwMode="auto">
          <a:xfrm>
            <a:off x="8620125" y="1555750"/>
            <a:ext cx="174625" cy="176213"/>
            <a:chOff x="4723" y="1961"/>
            <a:chExt cx="108" cy="108"/>
          </a:xfrm>
        </p:grpSpPr>
        <p:sp>
          <p:nvSpPr>
            <p:cNvPr id="21658" name="Oval 112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gray">
            <a:xfrm>
              <a:off x="4723" y="1961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59" name="Arc 113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gray">
            <a:xfrm>
              <a:off x="4777" y="1961"/>
              <a:ext cx="54" cy="108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60" name="Group 114"/>
          <p:cNvGrpSpPr>
            <a:grpSpLocks noChangeAspect="1"/>
          </p:cNvGrpSpPr>
          <p:nvPr>
            <p:custDataLst>
              <p:tags r:id="rId19"/>
            </p:custDataLst>
          </p:nvPr>
        </p:nvGrpSpPr>
        <p:grpSpPr bwMode="auto">
          <a:xfrm>
            <a:off x="8620125" y="1295400"/>
            <a:ext cx="174625" cy="176213"/>
            <a:chOff x="4723" y="1961"/>
            <a:chExt cx="108" cy="108"/>
          </a:xfrm>
        </p:grpSpPr>
        <p:sp>
          <p:nvSpPr>
            <p:cNvPr id="21656" name="Oval 115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gray">
            <a:xfrm>
              <a:off x="4723" y="1961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57" name="Arc 116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gray">
            <a:xfrm>
              <a:off x="4777" y="1961"/>
              <a:ext cx="54" cy="108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61" name="Group 117"/>
          <p:cNvGrpSpPr>
            <a:grpSpLocks noChangeAspect="1"/>
          </p:cNvGrpSpPr>
          <p:nvPr>
            <p:custDataLst>
              <p:tags r:id="rId20"/>
            </p:custDataLst>
          </p:nvPr>
        </p:nvGrpSpPr>
        <p:grpSpPr bwMode="auto">
          <a:xfrm>
            <a:off x="8620125" y="2852738"/>
            <a:ext cx="174625" cy="176212"/>
            <a:chOff x="4723" y="1961"/>
            <a:chExt cx="108" cy="108"/>
          </a:xfrm>
        </p:grpSpPr>
        <p:sp>
          <p:nvSpPr>
            <p:cNvPr id="21654" name="Oval 118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gray">
            <a:xfrm>
              <a:off x="4723" y="1961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55" name="Arc 119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gray">
            <a:xfrm>
              <a:off x="4777" y="1961"/>
              <a:ext cx="54" cy="108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62" name="Rectangle 120"/>
          <p:cNvSpPr>
            <a:spLocks noChangeArrowheads="1"/>
          </p:cNvSpPr>
          <p:nvPr>
            <p:custDataLst>
              <p:tags r:id="rId21"/>
            </p:custDataLst>
          </p:nvPr>
        </p:nvSpPr>
        <p:spPr bwMode="gray">
          <a:xfrm>
            <a:off x="5800725" y="3121025"/>
            <a:ext cx="2209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ea typeface="宋体" pitchFamily="2" charset="-122"/>
              </a:rPr>
              <a:t>Private Banks / Family Offices </a:t>
            </a:r>
            <a:endParaRPr lang="en-US" altLang="zh-CN" sz="1200" baseline="30000">
              <a:ea typeface="宋体" pitchFamily="2" charset="-122"/>
            </a:endParaRPr>
          </a:p>
        </p:txBody>
      </p:sp>
      <p:grpSp>
        <p:nvGrpSpPr>
          <p:cNvPr id="21563" name="Group 121"/>
          <p:cNvGrpSpPr>
            <a:grpSpLocks noChangeAspect="1"/>
          </p:cNvGrpSpPr>
          <p:nvPr>
            <p:custDataLst>
              <p:tags r:id="rId22"/>
            </p:custDataLst>
          </p:nvPr>
        </p:nvGrpSpPr>
        <p:grpSpPr bwMode="auto">
          <a:xfrm>
            <a:off x="8018463" y="3114675"/>
            <a:ext cx="174625" cy="176213"/>
            <a:chOff x="4723" y="1225"/>
            <a:chExt cx="108" cy="108"/>
          </a:xfrm>
        </p:grpSpPr>
        <p:sp>
          <p:nvSpPr>
            <p:cNvPr id="21652" name="Oval 122"/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gray">
            <a:xfrm>
              <a:off x="4723" y="1225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53" name="Arc 123" hidden="1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gray">
            <a:xfrm>
              <a:off x="4723" y="1225"/>
              <a:ext cx="108" cy="108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</a:path>
                <a:path w="43200" h="43200" stroke="0" extrusionOk="0">
                  <a:moveTo>
                    <a:pt x="21599" y="0"/>
                  </a:moveTo>
                  <a:lnTo>
                    <a:pt x="21600" y="216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64" name="AutoShape 124"/>
          <p:cNvSpPr>
            <a:spLocks/>
          </p:cNvSpPr>
          <p:nvPr/>
        </p:nvSpPr>
        <p:spPr bwMode="auto">
          <a:xfrm>
            <a:off x="5664200" y="3089275"/>
            <a:ext cx="76200" cy="228600"/>
          </a:xfrm>
          <a:prstGeom prst="leftBrace">
            <a:avLst>
              <a:gd name="adj1" fmla="val 25000"/>
              <a:gd name="adj2" fmla="val 50000"/>
            </a:avLst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1400"/>
          </a:p>
        </p:txBody>
      </p:sp>
      <p:sp>
        <p:nvSpPr>
          <p:cNvPr id="21565" name="Text Box 125"/>
          <p:cNvSpPr txBox="1">
            <a:spLocks noChangeArrowheads="1"/>
          </p:cNvSpPr>
          <p:nvPr/>
        </p:nvSpPr>
        <p:spPr bwMode="auto">
          <a:xfrm rot="-5400000">
            <a:off x="5373688" y="3055938"/>
            <a:ext cx="3635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200">
                <a:ea typeface="宋体" pitchFamily="2" charset="-122"/>
              </a:rPr>
              <a:t>WM</a:t>
            </a:r>
          </a:p>
        </p:txBody>
      </p:sp>
      <p:grpSp>
        <p:nvGrpSpPr>
          <p:cNvPr id="21566" name="Group 126"/>
          <p:cNvGrpSpPr>
            <a:grpSpLocks noChangeAspect="1"/>
          </p:cNvGrpSpPr>
          <p:nvPr>
            <p:custDataLst>
              <p:tags r:id="rId23"/>
            </p:custDataLst>
          </p:nvPr>
        </p:nvGrpSpPr>
        <p:grpSpPr bwMode="auto">
          <a:xfrm>
            <a:off x="8018463" y="2079625"/>
            <a:ext cx="174625" cy="174625"/>
            <a:chOff x="4723" y="1777"/>
            <a:chExt cx="108" cy="108"/>
          </a:xfrm>
        </p:grpSpPr>
        <p:sp>
          <p:nvSpPr>
            <p:cNvPr id="21650" name="Oval 127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gray">
            <a:xfrm>
              <a:off x="4723" y="1777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51" name="Arc 128"/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gray">
            <a:xfrm>
              <a:off x="4777" y="1777"/>
              <a:ext cx="54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67" name="Group 129"/>
          <p:cNvGrpSpPr>
            <a:grpSpLocks noChangeAspect="1"/>
          </p:cNvGrpSpPr>
          <p:nvPr>
            <p:custDataLst>
              <p:tags r:id="rId24"/>
            </p:custDataLst>
          </p:nvPr>
        </p:nvGrpSpPr>
        <p:grpSpPr bwMode="auto">
          <a:xfrm>
            <a:off x="8620125" y="2074863"/>
            <a:ext cx="174625" cy="174625"/>
            <a:chOff x="4723" y="1777"/>
            <a:chExt cx="108" cy="108"/>
          </a:xfrm>
        </p:grpSpPr>
        <p:sp>
          <p:nvSpPr>
            <p:cNvPr id="21648" name="Oval 130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gray">
            <a:xfrm>
              <a:off x="4723" y="1777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49" name="Arc 131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gray">
            <a:xfrm>
              <a:off x="4777" y="1777"/>
              <a:ext cx="54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1568" name="Group 132"/>
          <p:cNvGrpSpPr>
            <a:grpSpLocks noChangeAspect="1"/>
          </p:cNvGrpSpPr>
          <p:nvPr>
            <p:custDataLst>
              <p:tags r:id="rId25"/>
            </p:custDataLst>
          </p:nvPr>
        </p:nvGrpSpPr>
        <p:grpSpPr bwMode="auto">
          <a:xfrm>
            <a:off x="8620125" y="3114675"/>
            <a:ext cx="174625" cy="176213"/>
            <a:chOff x="4723" y="1961"/>
            <a:chExt cx="108" cy="108"/>
          </a:xfrm>
        </p:grpSpPr>
        <p:sp>
          <p:nvSpPr>
            <p:cNvPr id="21646" name="Oval 133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gray">
            <a:xfrm>
              <a:off x="4723" y="1961"/>
              <a:ext cx="108" cy="1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 sz="1400" b="1"/>
            </a:p>
          </p:txBody>
        </p:sp>
        <p:sp>
          <p:nvSpPr>
            <p:cNvPr id="21647" name="Arc 134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gray">
            <a:xfrm>
              <a:off x="4777" y="1961"/>
              <a:ext cx="54" cy="108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199"/>
                    <a:pt x="0" y="432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1569" name="Rectangle 135"/>
          <p:cNvSpPr>
            <a:spLocks noChangeArrowheads="1"/>
          </p:cNvSpPr>
          <p:nvPr/>
        </p:nvSpPr>
        <p:spPr bwMode="auto">
          <a:xfrm>
            <a:off x="5486400" y="3429000"/>
            <a:ext cx="2286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800">
                <a:ea typeface="宋体" pitchFamily="2" charset="-122"/>
              </a:rPr>
              <a:t>(1) Excludes US pensions</a:t>
            </a:r>
          </a:p>
        </p:txBody>
      </p:sp>
      <p:sp>
        <p:nvSpPr>
          <p:cNvPr id="21570" name="Text Box 166"/>
          <p:cNvSpPr txBox="1">
            <a:spLocks noChangeArrowheads="1"/>
          </p:cNvSpPr>
          <p:nvPr/>
        </p:nvSpPr>
        <p:spPr bwMode="auto">
          <a:xfrm>
            <a:off x="319088" y="274638"/>
            <a:ext cx="83185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Evolution – Growth with Diversification</a:t>
            </a:r>
          </a:p>
        </p:txBody>
      </p:sp>
      <p:sp>
        <p:nvSpPr>
          <p:cNvPr id="21571" name="Rectangle 167"/>
          <p:cNvSpPr>
            <a:spLocks noChangeArrowheads="1"/>
          </p:cNvSpPr>
          <p:nvPr/>
        </p:nvSpPr>
        <p:spPr bwMode="auto">
          <a:xfrm>
            <a:off x="5295900" y="825500"/>
            <a:ext cx="88900" cy="285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1572" name="Text Box 138"/>
          <p:cNvSpPr txBox="1">
            <a:spLocks noChangeArrowheads="1"/>
          </p:cNvSpPr>
          <p:nvPr/>
        </p:nvSpPr>
        <p:spPr bwMode="gray">
          <a:xfrm>
            <a:off x="80963" y="3992563"/>
            <a:ext cx="3800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>
                <a:srgbClr val="DC241F"/>
              </a:buClr>
            </a:pPr>
            <a:r>
              <a:rPr lang="en-US" altLang="zh-CN" sz="1200" b="1">
                <a:solidFill>
                  <a:srgbClr val="003082"/>
                </a:solidFill>
                <a:ea typeface="宋体" pitchFamily="2" charset="-122"/>
              </a:rPr>
              <a:t>Top 10 Global Custodians </a:t>
            </a:r>
          </a:p>
          <a:p>
            <a:pPr>
              <a:spcBef>
                <a:spcPct val="50000"/>
              </a:spcBef>
              <a:buClr>
                <a:srgbClr val="DC241F"/>
              </a:buClr>
            </a:pPr>
            <a:r>
              <a:rPr lang="en-US" altLang="zh-CN" sz="800">
                <a:solidFill>
                  <a:srgbClr val="003082"/>
                </a:solidFill>
                <a:ea typeface="宋体" pitchFamily="2" charset="-122"/>
              </a:rPr>
              <a:t>2010 USD $ billion</a:t>
            </a:r>
          </a:p>
        </p:txBody>
      </p:sp>
      <p:sp>
        <p:nvSpPr>
          <p:cNvPr id="21573" name="Line 378"/>
          <p:cNvSpPr>
            <a:spLocks noChangeShapeType="1"/>
          </p:cNvSpPr>
          <p:nvPr/>
        </p:nvSpPr>
        <p:spPr bwMode="ltGray">
          <a:xfrm>
            <a:off x="6138863" y="4343400"/>
            <a:ext cx="1587" cy="793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tIns="10800" rIns="54000" bIns="10800" anchor="ctr"/>
          <a:lstStyle/>
          <a:p>
            <a:endParaRPr lang="zh-CN" altLang="en-US"/>
          </a:p>
        </p:txBody>
      </p:sp>
      <p:sp>
        <p:nvSpPr>
          <p:cNvPr id="21574" name="Line 379"/>
          <p:cNvSpPr>
            <a:spLocks noChangeShapeType="1"/>
          </p:cNvSpPr>
          <p:nvPr/>
        </p:nvSpPr>
        <p:spPr bwMode="ltGray">
          <a:xfrm>
            <a:off x="6669088" y="4357688"/>
            <a:ext cx="1587" cy="666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tIns="10800" rIns="54000" bIns="10800" anchor="ctr"/>
          <a:lstStyle/>
          <a:p>
            <a:endParaRPr lang="zh-CN" altLang="en-US"/>
          </a:p>
        </p:txBody>
      </p:sp>
      <p:sp>
        <p:nvSpPr>
          <p:cNvPr id="21575" name="Line 380"/>
          <p:cNvSpPr>
            <a:spLocks noChangeShapeType="1"/>
          </p:cNvSpPr>
          <p:nvPr/>
        </p:nvSpPr>
        <p:spPr bwMode="ltGray">
          <a:xfrm>
            <a:off x="7199313" y="4365625"/>
            <a:ext cx="1587" cy="666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tIns="10800" rIns="54000" bIns="10800" anchor="ctr"/>
          <a:lstStyle/>
          <a:p>
            <a:endParaRPr lang="zh-CN" altLang="en-US"/>
          </a:p>
        </p:txBody>
      </p:sp>
      <p:sp>
        <p:nvSpPr>
          <p:cNvPr id="21576" name="Line 381"/>
          <p:cNvSpPr>
            <a:spLocks noChangeShapeType="1"/>
          </p:cNvSpPr>
          <p:nvPr/>
        </p:nvSpPr>
        <p:spPr bwMode="ltGray">
          <a:xfrm>
            <a:off x="7740650" y="4373563"/>
            <a:ext cx="1588" cy="666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tIns="10800" rIns="54000" bIns="10800" anchor="ctr"/>
          <a:lstStyle/>
          <a:p>
            <a:endParaRPr lang="zh-CN" altLang="en-US"/>
          </a:p>
        </p:txBody>
      </p:sp>
      <p:sp>
        <p:nvSpPr>
          <p:cNvPr id="21577" name="Line 382"/>
          <p:cNvSpPr>
            <a:spLocks noChangeShapeType="1"/>
          </p:cNvSpPr>
          <p:nvPr/>
        </p:nvSpPr>
        <p:spPr bwMode="ltGray">
          <a:xfrm>
            <a:off x="8293100" y="4359275"/>
            <a:ext cx="1588" cy="666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tIns="10800" rIns="54000" bIns="10800" anchor="ctr"/>
          <a:lstStyle/>
          <a:p>
            <a:endParaRPr lang="zh-CN" altLang="en-US"/>
          </a:p>
        </p:txBody>
      </p:sp>
      <p:sp>
        <p:nvSpPr>
          <p:cNvPr id="21578" name="Line 383"/>
          <p:cNvSpPr>
            <a:spLocks noChangeShapeType="1"/>
          </p:cNvSpPr>
          <p:nvPr/>
        </p:nvSpPr>
        <p:spPr bwMode="ltGray">
          <a:xfrm>
            <a:off x="8801100" y="4356100"/>
            <a:ext cx="1588" cy="66675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54000" tIns="10800" rIns="54000" bIns="10800" anchor="ctr"/>
          <a:lstStyle/>
          <a:p>
            <a:endParaRPr lang="zh-CN" altLang="en-US"/>
          </a:p>
        </p:txBody>
      </p:sp>
      <p:graphicFrame>
        <p:nvGraphicFramePr>
          <p:cNvPr id="971114" name="Group 362"/>
          <p:cNvGraphicFramePr>
            <a:graphicFrameLocks noGrp="1"/>
          </p:cNvGraphicFramePr>
          <p:nvPr/>
        </p:nvGraphicFramePr>
        <p:xfrm>
          <a:off x="860425" y="4059238"/>
          <a:ext cx="4295775" cy="2582862"/>
        </p:xfrm>
        <a:graphic>
          <a:graphicData uri="http://schemas.openxmlformats.org/drawingml/2006/table">
            <a:tbl>
              <a:tblPr/>
              <a:tblGrid>
                <a:gridCol w="979488"/>
                <a:gridCol w="603250"/>
                <a:gridCol w="561975"/>
                <a:gridCol w="688975"/>
                <a:gridCol w="557212"/>
                <a:gridCol w="904875"/>
              </a:tblGrid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Custodian</a:t>
                      </a:r>
                    </a:p>
                  </a:txBody>
                  <a:tcPr marL="54864" marR="54864" marT="9144" marB="914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AUC</a:t>
                      </a:r>
                    </a:p>
                  </a:txBody>
                  <a:tcPr marL="54864" marR="54864" marT="9144" marB="914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Market Share</a:t>
                      </a:r>
                    </a:p>
                  </a:txBody>
                  <a:tcPr marL="54864" marR="54864" marT="9144" marB="914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Cross- Border AUC</a:t>
                      </a:r>
                    </a:p>
                  </a:txBody>
                  <a:tcPr marL="54864" marR="54864" marT="9144" marB="914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Cross-Border Rank</a:t>
                      </a:r>
                    </a:p>
                  </a:txBody>
                  <a:tcPr marL="54864" marR="54864" marT="9144" marB="914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Cross-Border/</a:t>
                      </a:r>
                      <a:br>
                        <a:rPr kumimoji="0" lang="en-US" altLang="zh-CN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</a:br>
                      <a:r>
                        <a:rPr kumimoji="0" lang="en-US" altLang="zh-CN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Total AUC</a:t>
                      </a:r>
                      <a:endParaRPr kumimoji="0" lang="en-US" altLang="zh-TW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PMingLiU" pitchFamily="18" charset="-120"/>
                      </a:endParaRPr>
                    </a:p>
                  </a:txBody>
                  <a:tcPr marL="54864" marR="54864" marT="9144" marB="9144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9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BNY Mellon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21,800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23%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8,300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38%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J.P. Morgan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14,900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16%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6,500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3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44%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State Street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14,000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15%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3,000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21%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Citi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05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11,300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05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12%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05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7,700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05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05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68%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05F"/>
                    </a:solidFill>
                  </a:tcPr>
                </a:tc>
              </a:tr>
              <a:tr h="239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BNP Paribas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5,793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6%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3,186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4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55%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HSBC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4,384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2,465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6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56%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Northern Trust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3,551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4%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1,869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7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53%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RBC Dexia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2,427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3%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1,379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9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57%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BBH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2,297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2%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1,638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8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PMingLiU" pitchFamily="18" charset="-120"/>
                        </a:rPr>
                        <a:t>71%</a:t>
                      </a:r>
                    </a:p>
                  </a:txBody>
                  <a:tcPr marL="54864" marR="54864" marT="9144" marB="914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641" name="Text Box 358"/>
          <p:cNvSpPr txBox="1">
            <a:spLocks noChangeArrowheads="1"/>
          </p:cNvSpPr>
          <p:nvPr/>
        </p:nvSpPr>
        <p:spPr bwMode="ltGray">
          <a:xfrm>
            <a:off x="0" y="9802813"/>
            <a:ext cx="187325" cy="1444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marL="114300" indent="-1143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50000"/>
              </a:spcBef>
              <a:buClr>
                <a:srgbClr val="DC241F"/>
              </a:buClr>
            </a:pPr>
            <a:r>
              <a:rPr lang="en-US" altLang="zh-CN" sz="800">
                <a:ea typeface="宋体" pitchFamily="2" charset="-122"/>
              </a:rPr>
              <a:t>4</a:t>
            </a:r>
          </a:p>
        </p:txBody>
      </p:sp>
      <p:grpSp>
        <p:nvGrpSpPr>
          <p:cNvPr id="21642" name="Group 113"/>
          <p:cNvGrpSpPr>
            <a:grpSpLocks/>
          </p:cNvGrpSpPr>
          <p:nvPr/>
        </p:nvGrpSpPr>
        <p:grpSpPr bwMode="auto">
          <a:xfrm>
            <a:off x="5462588" y="3708400"/>
            <a:ext cx="3529012" cy="2295525"/>
            <a:chOff x="5462588" y="3708185"/>
            <a:chExt cx="3529012" cy="2295525"/>
          </a:xfrm>
        </p:grpSpPr>
        <p:sp>
          <p:nvSpPr>
            <p:cNvPr id="21644" name="Text Box 142"/>
            <p:cNvSpPr txBox="1">
              <a:spLocks noChangeArrowheads="1"/>
            </p:cNvSpPr>
            <p:nvPr/>
          </p:nvSpPr>
          <p:spPr bwMode="gray">
            <a:xfrm>
              <a:off x="5484813" y="3708185"/>
              <a:ext cx="33353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14300" indent="-1143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DC241F"/>
                </a:buClr>
              </a:pPr>
              <a:r>
                <a:rPr lang="en-US" altLang="zh-CN" sz="1200" b="1">
                  <a:solidFill>
                    <a:srgbClr val="003082"/>
                  </a:solidFill>
                  <a:ea typeface="宋体" pitchFamily="2" charset="-122"/>
                </a:rPr>
                <a:t>Local Custodian Network</a:t>
              </a:r>
            </a:p>
          </p:txBody>
        </p:sp>
        <p:pic>
          <p:nvPicPr>
            <p:cNvPr id="21645" name="Picture 369"/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5462588" y="3889160"/>
              <a:ext cx="3529012" cy="211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643" name="TextBox 60"/>
          <p:cNvSpPr txBox="1">
            <a:spLocks noChangeArrowheads="1"/>
          </p:cNvSpPr>
          <p:nvPr/>
        </p:nvSpPr>
        <p:spPr bwMode="auto">
          <a:xfrm>
            <a:off x="0" y="66278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-196850"/>
            <a:ext cx="9172576" cy="650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320675" y="2841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Wallet Size – Services in Asia Pacific</a:t>
            </a:r>
          </a:p>
        </p:txBody>
      </p:sp>
      <p:grpSp>
        <p:nvGrpSpPr>
          <p:cNvPr id="22532" name="Group 81"/>
          <p:cNvGrpSpPr>
            <a:grpSpLocks/>
          </p:cNvGrpSpPr>
          <p:nvPr/>
        </p:nvGrpSpPr>
        <p:grpSpPr bwMode="auto">
          <a:xfrm>
            <a:off x="8580438" y="4208463"/>
            <a:ext cx="228600" cy="228600"/>
            <a:chOff x="4025" y="1368"/>
            <a:chExt cx="210" cy="207"/>
          </a:xfrm>
        </p:grpSpPr>
        <p:sp>
          <p:nvSpPr>
            <p:cNvPr id="22546" name="Freeform 82"/>
            <p:cNvSpPr>
              <a:spLocks/>
            </p:cNvSpPr>
            <p:nvPr/>
          </p:nvSpPr>
          <p:spPr bwMode="auto">
            <a:xfrm flipH="1">
              <a:off x="4025" y="1368"/>
              <a:ext cx="210" cy="207"/>
            </a:xfrm>
            <a:custGeom>
              <a:avLst/>
              <a:gdLst>
                <a:gd name="T0" fmla="*/ 0 w 16095"/>
                <a:gd name="T1" fmla="*/ 0 h 16095"/>
                <a:gd name="T2" fmla="*/ 0 w 16095"/>
                <a:gd name="T3" fmla="*/ 0 h 16095"/>
                <a:gd name="T4" fmla="*/ 0 w 16095"/>
                <a:gd name="T5" fmla="*/ 0 h 16095"/>
                <a:gd name="T6" fmla="*/ 0 w 16095"/>
                <a:gd name="T7" fmla="*/ 0 h 16095"/>
                <a:gd name="T8" fmla="*/ 0 w 16095"/>
                <a:gd name="T9" fmla="*/ 0 h 16095"/>
                <a:gd name="T10" fmla="*/ 0 w 16095"/>
                <a:gd name="T11" fmla="*/ 0 h 16095"/>
                <a:gd name="T12" fmla="*/ 0 w 16095"/>
                <a:gd name="T13" fmla="*/ 0 h 16095"/>
                <a:gd name="T14" fmla="*/ 0 w 16095"/>
                <a:gd name="T15" fmla="*/ 0 h 16095"/>
                <a:gd name="T16" fmla="*/ 0 w 16095"/>
                <a:gd name="T17" fmla="*/ 0 h 16095"/>
                <a:gd name="T18" fmla="*/ 0 w 16095"/>
                <a:gd name="T19" fmla="*/ 0 h 16095"/>
                <a:gd name="T20" fmla="*/ 0 w 16095"/>
                <a:gd name="T21" fmla="*/ 0 h 16095"/>
                <a:gd name="T22" fmla="*/ 0 w 16095"/>
                <a:gd name="T23" fmla="*/ 0 h 16095"/>
                <a:gd name="T24" fmla="*/ 0 w 16095"/>
                <a:gd name="T25" fmla="*/ 0 h 16095"/>
                <a:gd name="T26" fmla="*/ 0 w 16095"/>
                <a:gd name="T27" fmla="*/ 0 h 16095"/>
                <a:gd name="T28" fmla="*/ 0 w 16095"/>
                <a:gd name="T29" fmla="*/ 0 h 16095"/>
                <a:gd name="T30" fmla="*/ 0 w 16095"/>
                <a:gd name="T31" fmla="*/ 0 h 16095"/>
                <a:gd name="T32" fmla="*/ 0 w 16095"/>
                <a:gd name="T33" fmla="*/ 0 h 16095"/>
                <a:gd name="T34" fmla="*/ 0 w 16095"/>
                <a:gd name="T35" fmla="*/ 0 h 16095"/>
                <a:gd name="T36" fmla="*/ 0 w 16095"/>
                <a:gd name="T37" fmla="*/ 0 h 16095"/>
                <a:gd name="T38" fmla="*/ 0 w 16095"/>
                <a:gd name="T39" fmla="*/ 0 h 16095"/>
                <a:gd name="T40" fmla="*/ 0 w 16095"/>
                <a:gd name="T41" fmla="*/ 0 h 16095"/>
                <a:gd name="T42" fmla="*/ 0 w 16095"/>
                <a:gd name="T43" fmla="*/ 0 h 16095"/>
                <a:gd name="T44" fmla="*/ 0 w 16095"/>
                <a:gd name="T45" fmla="*/ 0 h 16095"/>
                <a:gd name="T46" fmla="*/ 0 w 16095"/>
                <a:gd name="T47" fmla="*/ 0 h 16095"/>
                <a:gd name="T48" fmla="*/ 0 w 16095"/>
                <a:gd name="T49" fmla="*/ 0 h 16095"/>
                <a:gd name="T50" fmla="*/ 0 w 16095"/>
                <a:gd name="T51" fmla="*/ 0 h 16095"/>
                <a:gd name="T52" fmla="*/ 0 w 16095"/>
                <a:gd name="T53" fmla="*/ 0 h 16095"/>
                <a:gd name="T54" fmla="*/ 0 w 16095"/>
                <a:gd name="T55" fmla="*/ 0 h 16095"/>
                <a:gd name="T56" fmla="*/ 0 w 16095"/>
                <a:gd name="T57" fmla="*/ 0 h 16095"/>
                <a:gd name="T58" fmla="*/ 0 w 16095"/>
                <a:gd name="T59" fmla="*/ 0 h 16095"/>
                <a:gd name="T60" fmla="*/ 0 w 16095"/>
                <a:gd name="T61" fmla="*/ 0 h 16095"/>
                <a:gd name="T62" fmla="*/ 0 w 16095"/>
                <a:gd name="T63" fmla="*/ 0 h 16095"/>
                <a:gd name="T64" fmla="*/ 0 w 16095"/>
                <a:gd name="T65" fmla="*/ 0 h 16095"/>
                <a:gd name="T66" fmla="*/ 0 w 16095"/>
                <a:gd name="T67" fmla="*/ 0 h 16095"/>
                <a:gd name="T68" fmla="*/ 0 w 16095"/>
                <a:gd name="T69" fmla="*/ 0 h 16095"/>
                <a:gd name="T70" fmla="*/ 0 w 16095"/>
                <a:gd name="T71" fmla="*/ 0 h 16095"/>
                <a:gd name="T72" fmla="*/ 0 w 16095"/>
                <a:gd name="T73" fmla="*/ 0 h 16095"/>
                <a:gd name="T74" fmla="*/ 0 w 16095"/>
                <a:gd name="T75" fmla="*/ 0 h 16095"/>
                <a:gd name="T76" fmla="*/ 0 w 16095"/>
                <a:gd name="T77" fmla="*/ 0 h 16095"/>
                <a:gd name="T78" fmla="*/ 0 w 16095"/>
                <a:gd name="T79" fmla="*/ 0 h 16095"/>
                <a:gd name="T80" fmla="*/ 0 w 16095"/>
                <a:gd name="T81" fmla="*/ 0 h 16095"/>
                <a:gd name="T82" fmla="*/ 0 w 16095"/>
                <a:gd name="T83" fmla="*/ 0 h 16095"/>
                <a:gd name="T84" fmla="*/ 0 w 16095"/>
                <a:gd name="T85" fmla="*/ 0 h 16095"/>
                <a:gd name="T86" fmla="*/ 0 w 16095"/>
                <a:gd name="T87" fmla="*/ 0 h 16095"/>
                <a:gd name="T88" fmla="*/ 0 w 16095"/>
                <a:gd name="T89" fmla="*/ 0 h 16095"/>
                <a:gd name="T90" fmla="*/ 0 w 16095"/>
                <a:gd name="T91" fmla="*/ 0 h 16095"/>
                <a:gd name="T92" fmla="*/ 0 w 16095"/>
                <a:gd name="T93" fmla="*/ 0 h 16095"/>
                <a:gd name="T94" fmla="*/ 0 w 16095"/>
                <a:gd name="T95" fmla="*/ 0 h 16095"/>
                <a:gd name="T96" fmla="*/ 0 w 16095"/>
                <a:gd name="T97" fmla="*/ 0 h 16095"/>
                <a:gd name="T98" fmla="*/ 0 w 16095"/>
                <a:gd name="T99" fmla="*/ 0 h 16095"/>
                <a:gd name="T100" fmla="*/ 0 w 16095"/>
                <a:gd name="T101" fmla="*/ 0 h 16095"/>
                <a:gd name="T102" fmla="*/ 0 w 16095"/>
                <a:gd name="T103" fmla="*/ 0 h 16095"/>
                <a:gd name="T104" fmla="*/ 0 w 16095"/>
                <a:gd name="T105" fmla="*/ 0 h 16095"/>
                <a:gd name="T106" fmla="*/ 0 w 16095"/>
                <a:gd name="T107" fmla="*/ 0 h 16095"/>
                <a:gd name="T108" fmla="*/ 0 w 16095"/>
                <a:gd name="T109" fmla="*/ 0 h 16095"/>
                <a:gd name="T110" fmla="*/ 0 w 16095"/>
                <a:gd name="T111" fmla="*/ 0 h 16095"/>
                <a:gd name="T112" fmla="*/ 0 w 16095"/>
                <a:gd name="T113" fmla="*/ 0 h 16095"/>
                <a:gd name="T114" fmla="*/ 0 w 16095"/>
                <a:gd name="T115" fmla="*/ 0 h 16095"/>
                <a:gd name="T116" fmla="*/ 0 w 16095"/>
                <a:gd name="T117" fmla="*/ 0 h 16095"/>
                <a:gd name="T118" fmla="*/ 0 w 16095"/>
                <a:gd name="T119" fmla="*/ 0 h 16095"/>
                <a:gd name="T120" fmla="*/ 0 w 16095"/>
                <a:gd name="T121" fmla="*/ 0 h 16095"/>
                <a:gd name="T122" fmla="*/ 0 w 16095"/>
                <a:gd name="T123" fmla="*/ 0 h 16095"/>
                <a:gd name="T124" fmla="*/ 0 w 16095"/>
                <a:gd name="T125" fmla="*/ 0 h 160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95"/>
                <a:gd name="T190" fmla="*/ 0 h 16095"/>
                <a:gd name="T191" fmla="*/ 16095 w 16095"/>
                <a:gd name="T192" fmla="*/ 16095 h 160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95" h="16095">
                  <a:moveTo>
                    <a:pt x="8068" y="0"/>
                  </a:moveTo>
                  <a:lnTo>
                    <a:pt x="8481" y="20"/>
                  </a:lnTo>
                  <a:lnTo>
                    <a:pt x="8896" y="39"/>
                  </a:lnTo>
                  <a:lnTo>
                    <a:pt x="9290" y="99"/>
                  </a:lnTo>
                  <a:lnTo>
                    <a:pt x="9684" y="158"/>
                  </a:lnTo>
                  <a:lnTo>
                    <a:pt x="10454" y="355"/>
                  </a:lnTo>
                  <a:lnTo>
                    <a:pt x="11203" y="631"/>
                  </a:lnTo>
                  <a:lnTo>
                    <a:pt x="11894" y="967"/>
                  </a:lnTo>
                  <a:lnTo>
                    <a:pt x="12564" y="1381"/>
                  </a:lnTo>
                  <a:lnTo>
                    <a:pt x="13176" y="1835"/>
                  </a:lnTo>
                  <a:lnTo>
                    <a:pt x="13748" y="2367"/>
                  </a:lnTo>
                  <a:lnTo>
                    <a:pt x="14260" y="2939"/>
                  </a:lnTo>
                  <a:lnTo>
                    <a:pt x="14734" y="3550"/>
                  </a:lnTo>
                  <a:lnTo>
                    <a:pt x="15128" y="4221"/>
                  </a:lnTo>
                  <a:lnTo>
                    <a:pt x="15464" y="4911"/>
                  </a:lnTo>
                  <a:lnTo>
                    <a:pt x="15740" y="5660"/>
                  </a:lnTo>
                  <a:lnTo>
                    <a:pt x="15937" y="6430"/>
                  </a:lnTo>
                  <a:lnTo>
                    <a:pt x="15996" y="6824"/>
                  </a:lnTo>
                  <a:lnTo>
                    <a:pt x="16056" y="7219"/>
                  </a:lnTo>
                  <a:lnTo>
                    <a:pt x="16095" y="7633"/>
                  </a:lnTo>
                  <a:lnTo>
                    <a:pt x="16095" y="8048"/>
                  </a:lnTo>
                  <a:lnTo>
                    <a:pt x="16075" y="8462"/>
                  </a:lnTo>
                  <a:lnTo>
                    <a:pt x="16056" y="8876"/>
                  </a:lnTo>
                  <a:lnTo>
                    <a:pt x="15996" y="9271"/>
                  </a:lnTo>
                  <a:lnTo>
                    <a:pt x="15937" y="9665"/>
                  </a:lnTo>
                  <a:lnTo>
                    <a:pt x="15740" y="10435"/>
                  </a:lnTo>
                  <a:lnTo>
                    <a:pt x="15464" y="11184"/>
                  </a:lnTo>
                  <a:lnTo>
                    <a:pt x="15128" y="11874"/>
                  </a:lnTo>
                  <a:lnTo>
                    <a:pt x="14714" y="12545"/>
                  </a:lnTo>
                  <a:lnTo>
                    <a:pt x="14260" y="13156"/>
                  </a:lnTo>
                  <a:lnTo>
                    <a:pt x="13728" y="13728"/>
                  </a:lnTo>
                  <a:lnTo>
                    <a:pt x="13156" y="14260"/>
                  </a:lnTo>
                  <a:lnTo>
                    <a:pt x="12545" y="14714"/>
                  </a:lnTo>
                  <a:lnTo>
                    <a:pt x="11874" y="15128"/>
                  </a:lnTo>
                  <a:lnTo>
                    <a:pt x="11184" y="15464"/>
                  </a:lnTo>
                  <a:lnTo>
                    <a:pt x="10435" y="15740"/>
                  </a:lnTo>
                  <a:lnTo>
                    <a:pt x="9665" y="15937"/>
                  </a:lnTo>
                  <a:lnTo>
                    <a:pt x="9271" y="15996"/>
                  </a:lnTo>
                  <a:lnTo>
                    <a:pt x="8876" y="16056"/>
                  </a:lnTo>
                  <a:lnTo>
                    <a:pt x="8462" y="16075"/>
                  </a:lnTo>
                  <a:lnTo>
                    <a:pt x="8048" y="16095"/>
                  </a:lnTo>
                  <a:lnTo>
                    <a:pt x="7633" y="16095"/>
                  </a:lnTo>
                  <a:lnTo>
                    <a:pt x="7219" y="16056"/>
                  </a:lnTo>
                  <a:lnTo>
                    <a:pt x="6824" y="15996"/>
                  </a:lnTo>
                  <a:lnTo>
                    <a:pt x="6430" y="15937"/>
                  </a:lnTo>
                  <a:lnTo>
                    <a:pt x="5660" y="15740"/>
                  </a:lnTo>
                  <a:lnTo>
                    <a:pt x="4911" y="15464"/>
                  </a:lnTo>
                  <a:lnTo>
                    <a:pt x="4221" y="15128"/>
                  </a:lnTo>
                  <a:lnTo>
                    <a:pt x="3550" y="14734"/>
                  </a:lnTo>
                  <a:lnTo>
                    <a:pt x="2939" y="14260"/>
                  </a:lnTo>
                  <a:lnTo>
                    <a:pt x="2367" y="13748"/>
                  </a:lnTo>
                  <a:lnTo>
                    <a:pt x="1835" y="13176"/>
                  </a:lnTo>
                  <a:lnTo>
                    <a:pt x="1381" y="12564"/>
                  </a:lnTo>
                  <a:lnTo>
                    <a:pt x="967" y="11894"/>
                  </a:lnTo>
                  <a:lnTo>
                    <a:pt x="631" y="11203"/>
                  </a:lnTo>
                  <a:lnTo>
                    <a:pt x="355" y="10454"/>
                  </a:lnTo>
                  <a:lnTo>
                    <a:pt x="158" y="9684"/>
                  </a:lnTo>
                  <a:lnTo>
                    <a:pt x="99" y="9290"/>
                  </a:lnTo>
                  <a:lnTo>
                    <a:pt x="39" y="8896"/>
                  </a:lnTo>
                  <a:lnTo>
                    <a:pt x="20" y="8481"/>
                  </a:lnTo>
                  <a:lnTo>
                    <a:pt x="0" y="8068"/>
                  </a:lnTo>
                  <a:lnTo>
                    <a:pt x="8048" y="8048"/>
                  </a:lnTo>
                  <a:lnTo>
                    <a:pt x="806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2547" name="Freeform 83"/>
            <p:cNvSpPr>
              <a:spLocks/>
            </p:cNvSpPr>
            <p:nvPr/>
          </p:nvSpPr>
          <p:spPr bwMode="auto">
            <a:xfrm flipH="1">
              <a:off x="4129" y="1370"/>
              <a:ext cx="105" cy="103"/>
            </a:xfrm>
            <a:custGeom>
              <a:avLst/>
              <a:gdLst>
                <a:gd name="T0" fmla="*/ 0 w 8068"/>
                <a:gd name="T1" fmla="*/ 0 h 8068"/>
                <a:gd name="T2" fmla="*/ 0 w 8068"/>
                <a:gd name="T3" fmla="*/ 0 h 8068"/>
                <a:gd name="T4" fmla="*/ 0 w 8068"/>
                <a:gd name="T5" fmla="*/ 0 h 8068"/>
                <a:gd name="T6" fmla="*/ 0 w 8068"/>
                <a:gd name="T7" fmla="*/ 0 h 8068"/>
                <a:gd name="T8" fmla="*/ 0 w 8068"/>
                <a:gd name="T9" fmla="*/ 0 h 8068"/>
                <a:gd name="T10" fmla="*/ 0 w 8068"/>
                <a:gd name="T11" fmla="*/ 0 h 8068"/>
                <a:gd name="T12" fmla="*/ 0 w 8068"/>
                <a:gd name="T13" fmla="*/ 0 h 8068"/>
                <a:gd name="T14" fmla="*/ 0 w 8068"/>
                <a:gd name="T15" fmla="*/ 0 h 8068"/>
                <a:gd name="T16" fmla="*/ 0 w 8068"/>
                <a:gd name="T17" fmla="*/ 0 h 8068"/>
                <a:gd name="T18" fmla="*/ 0 w 8068"/>
                <a:gd name="T19" fmla="*/ 0 h 8068"/>
                <a:gd name="T20" fmla="*/ 0 w 8068"/>
                <a:gd name="T21" fmla="*/ 0 h 8068"/>
                <a:gd name="T22" fmla="*/ 0 w 8068"/>
                <a:gd name="T23" fmla="*/ 0 h 8068"/>
                <a:gd name="T24" fmla="*/ 0 w 8068"/>
                <a:gd name="T25" fmla="*/ 0 h 8068"/>
                <a:gd name="T26" fmla="*/ 0 w 8068"/>
                <a:gd name="T27" fmla="*/ 0 h 8068"/>
                <a:gd name="T28" fmla="*/ 0 w 8068"/>
                <a:gd name="T29" fmla="*/ 0 h 8068"/>
                <a:gd name="T30" fmla="*/ 0 w 8068"/>
                <a:gd name="T31" fmla="*/ 0 h 8068"/>
                <a:gd name="T32" fmla="*/ 0 w 8068"/>
                <a:gd name="T33" fmla="*/ 0 h 8068"/>
                <a:gd name="T34" fmla="*/ 0 w 8068"/>
                <a:gd name="T35" fmla="*/ 0 h 8068"/>
                <a:gd name="T36" fmla="*/ 0 w 8068"/>
                <a:gd name="T37" fmla="*/ 0 h 8068"/>
                <a:gd name="T38" fmla="*/ 0 w 8068"/>
                <a:gd name="T39" fmla="*/ 0 h 8068"/>
                <a:gd name="T40" fmla="*/ 0 w 8068"/>
                <a:gd name="T41" fmla="*/ 0 h 8068"/>
                <a:gd name="T42" fmla="*/ 0 w 8068"/>
                <a:gd name="T43" fmla="*/ 0 h 8068"/>
                <a:gd name="T44" fmla="*/ 0 w 8068"/>
                <a:gd name="T45" fmla="*/ 0 h 8068"/>
                <a:gd name="T46" fmla="*/ 0 w 8068"/>
                <a:gd name="T47" fmla="*/ 0 h 8068"/>
                <a:gd name="T48" fmla="*/ 0 w 8068"/>
                <a:gd name="T49" fmla="*/ 0 h 806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068"/>
                <a:gd name="T76" fmla="*/ 0 h 8068"/>
                <a:gd name="T77" fmla="*/ 8068 w 8068"/>
                <a:gd name="T78" fmla="*/ 8068 h 806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068" h="8068">
                  <a:moveTo>
                    <a:pt x="0" y="8068"/>
                  </a:moveTo>
                  <a:lnTo>
                    <a:pt x="0" y="8048"/>
                  </a:lnTo>
                  <a:lnTo>
                    <a:pt x="20" y="7633"/>
                  </a:lnTo>
                  <a:lnTo>
                    <a:pt x="39" y="7219"/>
                  </a:lnTo>
                  <a:lnTo>
                    <a:pt x="99" y="6824"/>
                  </a:lnTo>
                  <a:lnTo>
                    <a:pt x="158" y="6430"/>
                  </a:lnTo>
                  <a:lnTo>
                    <a:pt x="355" y="5660"/>
                  </a:lnTo>
                  <a:lnTo>
                    <a:pt x="631" y="4911"/>
                  </a:lnTo>
                  <a:lnTo>
                    <a:pt x="967" y="4221"/>
                  </a:lnTo>
                  <a:lnTo>
                    <a:pt x="1381" y="3550"/>
                  </a:lnTo>
                  <a:lnTo>
                    <a:pt x="1835" y="2939"/>
                  </a:lnTo>
                  <a:lnTo>
                    <a:pt x="2367" y="2367"/>
                  </a:lnTo>
                  <a:lnTo>
                    <a:pt x="2939" y="1835"/>
                  </a:lnTo>
                  <a:lnTo>
                    <a:pt x="3550" y="1381"/>
                  </a:lnTo>
                  <a:lnTo>
                    <a:pt x="4221" y="967"/>
                  </a:lnTo>
                  <a:lnTo>
                    <a:pt x="4911" y="631"/>
                  </a:lnTo>
                  <a:lnTo>
                    <a:pt x="5660" y="355"/>
                  </a:lnTo>
                  <a:lnTo>
                    <a:pt x="6430" y="158"/>
                  </a:lnTo>
                  <a:lnTo>
                    <a:pt x="6824" y="99"/>
                  </a:lnTo>
                  <a:lnTo>
                    <a:pt x="7219" y="39"/>
                  </a:lnTo>
                  <a:lnTo>
                    <a:pt x="7633" y="20"/>
                  </a:lnTo>
                  <a:lnTo>
                    <a:pt x="8048" y="0"/>
                  </a:lnTo>
                  <a:lnTo>
                    <a:pt x="8068" y="0"/>
                  </a:lnTo>
                  <a:lnTo>
                    <a:pt x="8048" y="8048"/>
                  </a:lnTo>
                  <a:lnTo>
                    <a:pt x="0" y="8068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2533" name="Oval 62"/>
          <p:cNvSpPr>
            <a:spLocks noChangeArrowheads="1"/>
          </p:cNvSpPr>
          <p:nvPr/>
        </p:nvSpPr>
        <p:spPr bwMode="auto">
          <a:xfrm rot="10800000" flipH="1">
            <a:off x="8605838" y="5046663"/>
            <a:ext cx="228600" cy="228600"/>
          </a:xfrm>
          <a:prstGeom prst="ellipse">
            <a:avLst/>
          </a:prstGeom>
          <a:solidFill>
            <a:srgbClr val="000080"/>
          </a:solidFill>
          <a:ln w="6350">
            <a:solidFill>
              <a:srgbClr val="969696"/>
            </a:solidFill>
            <a:round/>
            <a:headEnd/>
            <a:tailEnd/>
          </a:ln>
        </p:spPr>
        <p:txBody>
          <a:bodyPr rot="10800000" lIns="45720" rIns="4572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 sz="800">
              <a:solidFill>
                <a:srgbClr val="000000"/>
              </a:solidFill>
            </a:endParaRPr>
          </a:p>
        </p:txBody>
      </p:sp>
      <p:sp>
        <p:nvSpPr>
          <p:cNvPr id="1001501" name="Oval 29"/>
          <p:cNvSpPr>
            <a:spLocks noChangeArrowheads="1"/>
          </p:cNvSpPr>
          <p:nvPr/>
        </p:nvSpPr>
        <p:spPr bwMode="auto">
          <a:xfrm>
            <a:off x="203200" y="2540000"/>
            <a:ext cx="8763000" cy="1524000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22535" name="Group 63"/>
          <p:cNvGrpSpPr>
            <a:grpSpLocks/>
          </p:cNvGrpSpPr>
          <p:nvPr/>
        </p:nvGrpSpPr>
        <p:grpSpPr bwMode="auto">
          <a:xfrm>
            <a:off x="8589963" y="3276600"/>
            <a:ext cx="228600" cy="228600"/>
            <a:chOff x="3243" y="1347"/>
            <a:chExt cx="201" cy="204"/>
          </a:xfrm>
        </p:grpSpPr>
        <p:sp>
          <p:nvSpPr>
            <p:cNvPr id="22544" name="Freeform 64"/>
            <p:cNvSpPr>
              <a:spLocks/>
            </p:cNvSpPr>
            <p:nvPr/>
          </p:nvSpPr>
          <p:spPr bwMode="auto">
            <a:xfrm rot="10800000" flipH="1">
              <a:off x="3344" y="1347"/>
              <a:ext cx="100" cy="204"/>
            </a:xfrm>
            <a:custGeom>
              <a:avLst/>
              <a:gdLst>
                <a:gd name="T0" fmla="*/ 0 w 7979"/>
                <a:gd name="T1" fmla="*/ 0 h 16034"/>
                <a:gd name="T2" fmla="*/ 0 w 7979"/>
                <a:gd name="T3" fmla="*/ 0 h 16034"/>
                <a:gd name="T4" fmla="*/ 0 w 7979"/>
                <a:gd name="T5" fmla="*/ 0 h 16034"/>
                <a:gd name="T6" fmla="*/ 0 w 7979"/>
                <a:gd name="T7" fmla="*/ 0 h 16034"/>
                <a:gd name="T8" fmla="*/ 0 w 7979"/>
                <a:gd name="T9" fmla="*/ 0 h 16034"/>
                <a:gd name="T10" fmla="*/ 0 w 7979"/>
                <a:gd name="T11" fmla="*/ 0 h 16034"/>
                <a:gd name="T12" fmla="*/ 0 w 7979"/>
                <a:gd name="T13" fmla="*/ 0 h 16034"/>
                <a:gd name="T14" fmla="*/ 0 w 7979"/>
                <a:gd name="T15" fmla="*/ 0 h 16034"/>
                <a:gd name="T16" fmla="*/ 0 w 7979"/>
                <a:gd name="T17" fmla="*/ 0 h 16034"/>
                <a:gd name="T18" fmla="*/ 0 w 7979"/>
                <a:gd name="T19" fmla="*/ 0 h 16034"/>
                <a:gd name="T20" fmla="*/ 0 w 7979"/>
                <a:gd name="T21" fmla="*/ 0 h 16034"/>
                <a:gd name="T22" fmla="*/ 0 w 7979"/>
                <a:gd name="T23" fmla="*/ 0 h 16034"/>
                <a:gd name="T24" fmla="*/ 0 w 7979"/>
                <a:gd name="T25" fmla="*/ 0 h 16034"/>
                <a:gd name="T26" fmla="*/ 0 w 7979"/>
                <a:gd name="T27" fmla="*/ 0 h 16034"/>
                <a:gd name="T28" fmla="*/ 0 w 7979"/>
                <a:gd name="T29" fmla="*/ 0 h 16034"/>
                <a:gd name="T30" fmla="*/ 0 w 7979"/>
                <a:gd name="T31" fmla="*/ 0 h 16034"/>
                <a:gd name="T32" fmla="*/ 0 w 7979"/>
                <a:gd name="T33" fmla="*/ 0 h 16034"/>
                <a:gd name="T34" fmla="*/ 0 w 7979"/>
                <a:gd name="T35" fmla="*/ 0 h 16034"/>
                <a:gd name="T36" fmla="*/ 0 w 7979"/>
                <a:gd name="T37" fmla="*/ 0 h 16034"/>
                <a:gd name="T38" fmla="*/ 0 w 7979"/>
                <a:gd name="T39" fmla="*/ 0 h 16034"/>
                <a:gd name="T40" fmla="*/ 0 w 7979"/>
                <a:gd name="T41" fmla="*/ 0 h 16034"/>
                <a:gd name="T42" fmla="*/ 0 w 7979"/>
                <a:gd name="T43" fmla="*/ 0 h 16034"/>
                <a:gd name="T44" fmla="*/ 0 w 7979"/>
                <a:gd name="T45" fmla="*/ 0 h 16034"/>
                <a:gd name="T46" fmla="*/ 0 w 7979"/>
                <a:gd name="T47" fmla="*/ 0 h 16034"/>
                <a:gd name="T48" fmla="*/ 0 w 7979"/>
                <a:gd name="T49" fmla="*/ 0 h 16034"/>
                <a:gd name="T50" fmla="*/ 0 w 7979"/>
                <a:gd name="T51" fmla="*/ 0 h 16034"/>
                <a:gd name="T52" fmla="*/ 0 w 7979"/>
                <a:gd name="T53" fmla="*/ 0 h 16034"/>
                <a:gd name="T54" fmla="*/ 0 w 7979"/>
                <a:gd name="T55" fmla="*/ 0 h 16034"/>
                <a:gd name="T56" fmla="*/ 0 w 7979"/>
                <a:gd name="T57" fmla="*/ 0 h 16034"/>
                <a:gd name="T58" fmla="*/ 0 w 7979"/>
                <a:gd name="T59" fmla="*/ 0 h 16034"/>
                <a:gd name="T60" fmla="*/ 0 w 7979"/>
                <a:gd name="T61" fmla="*/ 0 h 16034"/>
                <a:gd name="T62" fmla="*/ 0 w 7979"/>
                <a:gd name="T63" fmla="*/ 0 h 16034"/>
                <a:gd name="T64" fmla="*/ 0 w 7979"/>
                <a:gd name="T65" fmla="*/ 0 h 160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979"/>
                <a:gd name="T100" fmla="*/ 0 h 16034"/>
                <a:gd name="T101" fmla="*/ 7979 w 7979"/>
                <a:gd name="T102" fmla="*/ 16034 h 160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979" h="16034">
                  <a:moveTo>
                    <a:pt x="0" y="16034"/>
                  </a:moveTo>
                  <a:lnTo>
                    <a:pt x="404" y="16034"/>
                  </a:lnTo>
                  <a:lnTo>
                    <a:pt x="810" y="15973"/>
                  </a:lnTo>
                  <a:lnTo>
                    <a:pt x="1194" y="15911"/>
                  </a:lnTo>
                  <a:lnTo>
                    <a:pt x="1599" y="15871"/>
                  </a:lnTo>
                  <a:lnTo>
                    <a:pt x="1984" y="15770"/>
                  </a:lnTo>
                  <a:lnTo>
                    <a:pt x="2349" y="15667"/>
                  </a:lnTo>
                  <a:lnTo>
                    <a:pt x="2733" y="15525"/>
                  </a:lnTo>
                  <a:lnTo>
                    <a:pt x="3098" y="15404"/>
                  </a:lnTo>
                  <a:lnTo>
                    <a:pt x="3442" y="15220"/>
                  </a:lnTo>
                  <a:lnTo>
                    <a:pt x="3786" y="15037"/>
                  </a:lnTo>
                  <a:lnTo>
                    <a:pt x="4111" y="14854"/>
                  </a:lnTo>
                  <a:lnTo>
                    <a:pt x="4454" y="14651"/>
                  </a:lnTo>
                  <a:lnTo>
                    <a:pt x="4759" y="14428"/>
                  </a:lnTo>
                  <a:lnTo>
                    <a:pt x="5062" y="14184"/>
                  </a:lnTo>
                  <a:lnTo>
                    <a:pt x="5367" y="13940"/>
                  </a:lnTo>
                  <a:lnTo>
                    <a:pt x="5630" y="13656"/>
                  </a:lnTo>
                  <a:lnTo>
                    <a:pt x="5893" y="13392"/>
                  </a:lnTo>
                  <a:lnTo>
                    <a:pt x="6157" y="13107"/>
                  </a:lnTo>
                  <a:lnTo>
                    <a:pt x="6379" y="12782"/>
                  </a:lnTo>
                  <a:lnTo>
                    <a:pt x="6622" y="12477"/>
                  </a:lnTo>
                  <a:lnTo>
                    <a:pt x="6804" y="12152"/>
                  </a:lnTo>
                  <a:lnTo>
                    <a:pt x="7007" y="11826"/>
                  </a:lnTo>
                  <a:lnTo>
                    <a:pt x="7189" y="11461"/>
                  </a:lnTo>
                  <a:lnTo>
                    <a:pt x="7351" y="11115"/>
                  </a:lnTo>
                  <a:lnTo>
                    <a:pt x="7493" y="10749"/>
                  </a:lnTo>
                  <a:lnTo>
                    <a:pt x="7615" y="10384"/>
                  </a:lnTo>
                  <a:lnTo>
                    <a:pt x="7716" y="10018"/>
                  </a:lnTo>
                  <a:lnTo>
                    <a:pt x="7817" y="9612"/>
                  </a:lnTo>
                  <a:lnTo>
                    <a:pt x="7898" y="9225"/>
                  </a:lnTo>
                  <a:lnTo>
                    <a:pt x="7939" y="8820"/>
                  </a:lnTo>
                  <a:lnTo>
                    <a:pt x="7979" y="8413"/>
                  </a:lnTo>
                  <a:lnTo>
                    <a:pt x="7979" y="8007"/>
                  </a:lnTo>
                  <a:lnTo>
                    <a:pt x="7979" y="7600"/>
                  </a:lnTo>
                  <a:lnTo>
                    <a:pt x="7939" y="7194"/>
                  </a:lnTo>
                  <a:lnTo>
                    <a:pt x="7898" y="6787"/>
                  </a:lnTo>
                  <a:lnTo>
                    <a:pt x="7817" y="6401"/>
                  </a:lnTo>
                  <a:lnTo>
                    <a:pt x="7716" y="5995"/>
                  </a:lnTo>
                  <a:lnTo>
                    <a:pt x="7615" y="5629"/>
                  </a:lnTo>
                  <a:lnTo>
                    <a:pt x="7493" y="5243"/>
                  </a:lnTo>
                  <a:lnTo>
                    <a:pt x="7351" y="4898"/>
                  </a:lnTo>
                  <a:lnTo>
                    <a:pt x="7189" y="4532"/>
                  </a:lnTo>
                  <a:lnTo>
                    <a:pt x="7007" y="4206"/>
                  </a:lnTo>
                  <a:lnTo>
                    <a:pt x="6804" y="3841"/>
                  </a:lnTo>
                  <a:lnTo>
                    <a:pt x="6622" y="3536"/>
                  </a:lnTo>
                  <a:lnTo>
                    <a:pt x="6379" y="3231"/>
                  </a:lnTo>
                  <a:lnTo>
                    <a:pt x="6157" y="2906"/>
                  </a:lnTo>
                  <a:lnTo>
                    <a:pt x="5893" y="2621"/>
                  </a:lnTo>
                  <a:lnTo>
                    <a:pt x="5630" y="2357"/>
                  </a:lnTo>
                  <a:lnTo>
                    <a:pt x="5367" y="2073"/>
                  </a:lnTo>
                  <a:lnTo>
                    <a:pt x="5062" y="1828"/>
                  </a:lnTo>
                  <a:lnTo>
                    <a:pt x="4759" y="1585"/>
                  </a:lnTo>
                  <a:lnTo>
                    <a:pt x="4454" y="1361"/>
                  </a:lnTo>
                  <a:lnTo>
                    <a:pt x="4111" y="1138"/>
                  </a:lnTo>
                  <a:lnTo>
                    <a:pt x="3786" y="975"/>
                  </a:lnTo>
                  <a:lnTo>
                    <a:pt x="3442" y="773"/>
                  </a:lnTo>
                  <a:lnTo>
                    <a:pt x="3098" y="610"/>
                  </a:lnTo>
                  <a:lnTo>
                    <a:pt x="2733" y="487"/>
                  </a:lnTo>
                  <a:lnTo>
                    <a:pt x="2349" y="346"/>
                  </a:lnTo>
                  <a:lnTo>
                    <a:pt x="1984" y="244"/>
                  </a:lnTo>
                  <a:lnTo>
                    <a:pt x="1599" y="163"/>
                  </a:lnTo>
                  <a:lnTo>
                    <a:pt x="1194" y="81"/>
                  </a:lnTo>
                  <a:lnTo>
                    <a:pt x="810" y="40"/>
                  </a:lnTo>
                  <a:lnTo>
                    <a:pt x="404" y="0"/>
                  </a:lnTo>
                  <a:lnTo>
                    <a:pt x="0" y="0"/>
                  </a:lnTo>
                  <a:lnTo>
                    <a:pt x="0" y="16034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2545" name="Freeform 65"/>
            <p:cNvSpPr>
              <a:spLocks/>
            </p:cNvSpPr>
            <p:nvPr/>
          </p:nvSpPr>
          <p:spPr bwMode="auto">
            <a:xfrm rot="10800000" flipH="1">
              <a:off x="3243" y="1347"/>
              <a:ext cx="101" cy="204"/>
            </a:xfrm>
            <a:custGeom>
              <a:avLst/>
              <a:gdLst>
                <a:gd name="T0" fmla="*/ 0 w 7981"/>
                <a:gd name="T1" fmla="*/ 0 h 16034"/>
                <a:gd name="T2" fmla="*/ 0 w 7981"/>
                <a:gd name="T3" fmla="*/ 0 h 16034"/>
                <a:gd name="T4" fmla="*/ 0 w 7981"/>
                <a:gd name="T5" fmla="*/ 0 h 16034"/>
                <a:gd name="T6" fmla="*/ 0 w 7981"/>
                <a:gd name="T7" fmla="*/ 0 h 16034"/>
                <a:gd name="T8" fmla="*/ 0 w 7981"/>
                <a:gd name="T9" fmla="*/ 0 h 16034"/>
                <a:gd name="T10" fmla="*/ 0 w 7981"/>
                <a:gd name="T11" fmla="*/ 0 h 16034"/>
                <a:gd name="T12" fmla="*/ 0 w 7981"/>
                <a:gd name="T13" fmla="*/ 0 h 16034"/>
                <a:gd name="T14" fmla="*/ 0 w 7981"/>
                <a:gd name="T15" fmla="*/ 0 h 16034"/>
                <a:gd name="T16" fmla="*/ 0 w 7981"/>
                <a:gd name="T17" fmla="*/ 0 h 16034"/>
                <a:gd name="T18" fmla="*/ 0 w 7981"/>
                <a:gd name="T19" fmla="*/ 0 h 16034"/>
                <a:gd name="T20" fmla="*/ 0 w 7981"/>
                <a:gd name="T21" fmla="*/ 0 h 16034"/>
                <a:gd name="T22" fmla="*/ 0 w 7981"/>
                <a:gd name="T23" fmla="*/ 0 h 16034"/>
                <a:gd name="T24" fmla="*/ 0 w 7981"/>
                <a:gd name="T25" fmla="*/ 0 h 16034"/>
                <a:gd name="T26" fmla="*/ 0 w 7981"/>
                <a:gd name="T27" fmla="*/ 0 h 16034"/>
                <a:gd name="T28" fmla="*/ 0 w 7981"/>
                <a:gd name="T29" fmla="*/ 0 h 16034"/>
                <a:gd name="T30" fmla="*/ 0 w 7981"/>
                <a:gd name="T31" fmla="*/ 0 h 16034"/>
                <a:gd name="T32" fmla="*/ 0 w 7981"/>
                <a:gd name="T33" fmla="*/ 0 h 16034"/>
                <a:gd name="T34" fmla="*/ 0 w 7981"/>
                <a:gd name="T35" fmla="*/ 0 h 16034"/>
                <a:gd name="T36" fmla="*/ 0 w 7981"/>
                <a:gd name="T37" fmla="*/ 0 h 16034"/>
                <a:gd name="T38" fmla="*/ 0 w 7981"/>
                <a:gd name="T39" fmla="*/ 0 h 16034"/>
                <a:gd name="T40" fmla="*/ 0 w 7981"/>
                <a:gd name="T41" fmla="*/ 0 h 16034"/>
                <a:gd name="T42" fmla="*/ 0 w 7981"/>
                <a:gd name="T43" fmla="*/ 0 h 16034"/>
                <a:gd name="T44" fmla="*/ 0 w 7981"/>
                <a:gd name="T45" fmla="*/ 0 h 16034"/>
                <a:gd name="T46" fmla="*/ 0 w 7981"/>
                <a:gd name="T47" fmla="*/ 0 h 16034"/>
                <a:gd name="T48" fmla="*/ 0 w 7981"/>
                <a:gd name="T49" fmla="*/ 0 h 16034"/>
                <a:gd name="T50" fmla="*/ 0 w 7981"/>
                <a:gd name="T51" fmla="*/ 0 h 16034"/>
                <a:gd name="T52" fmla="*/ 0 w 7981"/>
                <a:gd name="T53" fmla="*/ 0 h 16034"/>
                <a:gd name="T54" fmla="*/ 0 w 7981"/>
                <a:gd name="T55" fmla="*/ 0 h 16034"/>
                <a:gd name="T56" fmla="*/ 0 w 7981"/>
                <a:gd name="T57" fmla="*/ 0 h 16034"/>
                <a:gd name="T58" fmla="*/ 0 w 7981"/>
                <a:gd name="T59" fmla="*/ 0 h 16034"/>
                <a:gd name="T60" fmla="*/ 0 w 7981"/>
                <a:gd name="T61" fmla="*/ 0 h 16034"/>
                <a:gd name="T62" fmla="*/ 0 w 7981"/>
                <a:gd name="T63" fmla="*/ 0 h 16034"/>
                <a:gd name="T64" fmla="*/ 0 w 7981"/>
                <a:gd name="T65" fmla="*/ 0 h 160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981"/>
                <a:gd name="T100" fmla="*/ 0 h 16034"/>
                <a:gd name="T101" fmla="*/ 7981 w 7981"/>
                <a:gd name="T102" fmla="*/ 16034 h 160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981" h="16034">
                  <a:moveTo>
                    <a:pt x="7981" y="16034"/>
                  </a:moveTo>
                  <a:lnTo>
                    <a:pt x="7575" y="16034"/>
                  </a:lnTo>
                  <a:lnTo>
                    <a:pt x="7169" y="15973"/>
                  </a:lnTo>
                  <a:lnTo>
                    <a:pt x="6765" y="15933"/>
                  </a:lnTo>
                  <a:lnTo>
                    <a:pt x="6359" y="15851"/>
                  </a:lnTo>
                  <a:lnTo>
                    <a:pt x="5975" y="15770"/>
                  </a:lnTo>
                  <a:lnTo>
                    <a:pt x="5610" y="15668"/>
                  </a:lnTo>
                  <a:lnTo>
                    <a:pt x="5246" y="15526"/>
                  </a:lnTo>
                  <a:lnTo>
                    <a:pt x="4881" y="15404"/>
                  </a:lnTo>
                  <a:lnTo>
                    <a:pt x="4537" y="15241"/>
                  </a:lnTo>
                  <a:lnTo>
                    <a:pt x="4172" y="15038"/>
                  </a:lnTo>
                  <a:lnTo>
                    <a:pt x="3848" y="14876"/>
                  </a:lnTo>
                  <a:lnTo>
                    <a:pt x="3525" y="14653"/>
                  </a:lnTo>
                  <a:lnTo>
                    <a:pt x="3220" y="14429"/>
                  </a:lnTo>
                  <a:lnTo>
                    <a:pt x="2896" y="14184"/>
                  </a:lnTo>
                  <a:lnTo>
                    <a:pt x="2612" y="13941"/>
                  </a:lnTo>
                  <a:lnTo>
                    <a:pt x="2349" y="13656"/>
                  </a:lnTo>
                  <a:lnTo>
                    <a:pt x="2066" y="13392"/>
                  </a:lnTo>
                  <a:lnTo>
                    <a:pt x="1822" y="13108"/>
                  </a:lnTo>
                  <a:lnTo>
                    <a:pt x="1580" y="12783"/>
                  </a:lnTo>
                  <a:lnTo>
                    <a:pt x="1357" y="12478"/>
                  </a:lnTo>
                  <a:lnTo>
                    <a:pt x="1155" y="12173"/>
                  </a:lnTo>
                  <a:lnTo>
                    <a:pt x="972" y="11808"/>
                  </a:lnTo>
                  <a:lnTo>
                    <a:pt x="770" y="11482"/>
                  </a:lnTo>
                  <a:lnTo>
                    <a:pt x="608" y="11116"/>
                  </a:lnTo>
                  <a:lnTo>
                    <a:pt x="486" y="10771"/>
                  </a:lnTo>
                  <a:lnTo>
                    <a:pt x="344" y="10385"/>
                  </a:lnTo>
                  <a:lnTo>
                    <a:pt x="243" y="10019"/>
                  </a:lnTo>
                  <a:lnTo>
                    <a:pt x="162" y="9612"/>
                  </a:lnTo>
                  <a:lnTo>
                    <a:pt x="81" y="9227"/>
                  </a:lnTo>
                  <a:lnTo>
                    <a:pt x="40" y="8820"/>
                  </a:lnTo>
                  <a:lnTo>
                    <a:pt x="0" y="8414"/>
                  </a:lnTo>
                  <a:lnTo>
                    <a:pt x="0" y="8007"/>
                  </a:lnTo>
                  <a:lnTo>
                    <a:pt x="0" y="7601"/>
                  </a:lnTo>
                  <a:lnTo>
                    <a:pt x="40" y="7194"/>
                  </a:lnTo>
                  <a:lnTo>
                    <a:pt x="81" y="6787"/>
                  </a:lnTo>
                  <a:lnTo>
                    <a:pt x="162" y="6402"/>
                  </a:lnTo>
                  <a:lnTo>
                    <a:pt x="243" y="5996"/>
                  </a:lnTo>
                  <a:lnTo>
                    <a:pt x="344" y="5629"/>
                  </a:lnTo>
                  <a:lnTo>
                    <a:pt x="486" y="5263"/>
                  </a:lnTo>
                  <a:lnTo>
                    <a:pt x="608" y="4898"/>
                  </a:lnTo>
                  <a:lnTo>
                    <a:pt x="770" y="4552"/>
                  </a:lnTo>
                  <a:lnTo>
                    <a:pt x="972" y="4186"/>
                  </a:lnTo>
                  <a:lnTo>
                    <a:pt x="1155" y="3862"/>
                  </a:lnTo>
                  <a:lnTo>
                    <a:pt x="1357" y="3536"/>
                  </a:lnTo>
                  <a:lnTo>
                    <a:pt x="1580" y="3232"/>
                  </a:lnTo>
                  <a:lnTo>
                    <a:pt x="1822" y="2907"/>
                  </a:lnTo>
                  <a:lnTo>
                    <a:pt x="2066" y="2622"/>
                  </a:lnTo>
                  <a:lnTo>
                    <a:pt x="2349" y="2358"/>
                  </a:lnTo>
                  <a:lnTo>
                    <a:pt x="2612" y="2074"/>
                  </a:lnTo>
                  <a:lnTo>
                    <a:pt x="2896" y="1830"/>
                  </a:lnTo>
                  <a:lnTo>
                    <a:pt x="3220" y="1585"/>
                  </a:lnTo>
                  <a:lnTo>
                    <a:pt x="3525" y="1362"/>
                  </a:lnTo>
                  <a:lnTo>
                    <a:pt x="3848" y="1159"/>
                  </a:lnTo>
                  <a:lnTo>
                    <a:pt x="4172" y="976"/>
                  </a:lnTo>
                  <a:lnTo>
                    <a:pt x="4537" y="793"/>
                  </a:lnTo>
                  <a:lnTo>
                    <a:pt x="4881" y="610"/>
                  </a:lnTo>
                  <a:lnTo>
                    <a:pt x="5246" y="488"/>
                  </a:lnTo>
                  <a:lnTo>
                    <a:pt x="5610" y="346"/>
                  </a:lnTo>
                  <a:lnTo>
                    <a:pt x="5975" y="244"/>
                  </a:lnTo>
                  <a:lnTo>
                    <a:pt x="6359" y="143"/>
                  </a:lnTo>
                  <a:lnTo>
                    <a:pt x="6765" y="103"/>
                  </a:lnTo>
                  <a:lnTo>
                    <a:pt x="7169" y="41"/>
                  </a:lnTo>
                  <a:lnTo>
                    <a:pt x="7575" y="0"/>
                  </a:lnTo>
                  <a:lnTo>
                    <a:pt x="7981" y="0"/>
                  </a:lnTo>
                  <a:lnTo>
                    <a:pt x="7981" y="16034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22536" name="Group 16"/>
          <p:cNvGrpSpPr>
            <a:grpSpLocks/>
          </p:cNvGrpSpPr>
          <p:nvPr/>
        </p:nvGrpSpPr>
        <p:grpSpPr bwMode="auto">
          <a:xfrm>
            <a:off x="1260475" y="6391275"/>
            <a:ext cx="3198813" cy="246063"/>
            <a:chOff x="1288098" y="6391186"/>
            <a:chExt cx="3198177" cy="246221"/>
          </a:xfrm>
        </p:grpSpPr>
        <p:sp>
          <p:nvSpPr>
            <p:cNvPr id="22542" name="Oval 38"/>
            <p:cNvSpPr>
              <a:spLocks noChangeArrowheads="1"/>
            </p:cNvSpPr>
            <p:nvPr/>
          </p:nvSpPr>
          <p:spPr bwMode="auto">
            <a:xfrm>
              <a:off x="1288098" y="6414770"/>
              <a:ext cx="222250" cy="209550"/>
            </a:xfrm>
            <a:prstGeom prst="ellipse">
              <a:avLst/>
            </a:prstGeom>
            <a:solidFill>
              <a:srgbClr val="4E728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22543" name="TextBox 12"/>
            <p:cNvSpPr txBox="1">
              <a:spLocks noChangeArrowheads="1"/>
            </p:cNvSpPr>
            <p:nvPr/>
          </p:nvSpPr>
          <p:spPr bwMode="auto">
            <a:xfrm>
              <a:off x="1510283" y="6391186"/>
              <a:ext cx="29759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>
                  <a:solidFill>
                    <a:srgbClr val="000000"/>
                  </a:solidFill>
                  <a:ea typeface="宋体" pitchFamily="2" charset="-122"/>
                </a:rPr>
                <a:t>Citi SFS Value Capture Point (Current)</a:t>
              </a:r>
            </a:p>
          </p:txBody>
        </p:sp>
      </p:grpSp>
      <p:sp>
        <p:nvSpPr>
          <p:cNvPr id="22537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2</a:t>
            </a:r>
          </a:p>
        </p:txBody>
      </p:sp>
      <p:grpSp>
        <p:nvGrpSpPr>
          <p:cNvPr id="22538" name="Group 17"/>
          <p:cNvGrpSpPr>
            <a:grpSpLocks/>
          </p:cNvGrpSpPr>
          <p:nvPr/>
        </p:nvGrpSpPr>
        <p:grpSpPr bwMode="auto">
          <a:xfrm>
            <a:off x="7896225" y="1304925"/>
            <a:ext cx="1247775" cy="1438275"/>
            <a:chOff x="7896225" y="1304925"/>
            <a:chExt cx="1247775" cy="1438275"/>
          </a:xfrm>
        </p:grpSpPr>
        <p:sp>
          <p:nvSpPr>
            <p:cNvPr id="15" name="Rectangle 14"/>
            <p:cNvSpPr/>
            <p:nvPr/>
          </p:nvSpPr>
          <p:spPr>
            <a:xfrm>
              <a:off x="7896225" y="1304925"/>
              <a:ext cx="1247775" cy="733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48675" y="2181225"/>
              <a:ext cx="609600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2539" name="TextBox 12"/>
          <p:cNvSpPr txBox="1">
            <a:spLocks noChangeArrowheads="1"/>
          </p:cNvSpPr>
          <p:nvPr/>
        </p:nvSpPr>
        <p:spPr bwMode="auto">
          <a:xfrm>
            <a:off x="8483600" y="2343150"/>
            <a:ext cx="4603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300" b="1">
                <a:solidFill>
                  <a:srgbClr val="00A8EB"/>
                </a:solidFill>
                <a:ea typeface="宋体" pitchFamily="2" charset="-122"/>
              </a:rPr>
              <a:t>Citi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5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4"/>
          <p:cNvSpPr txBox="1">
            <a:spLocks noChangeArrowheads="1"/>
          </p:cNvSpPr>
          <p:nvPr/>
        </p:nvSpPr>
        <p:spPr bwMode="auto">
          <a:xfrm>
            <a:off x="1635125" y="1697038"/>
            <a:ext cx="725328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Featured Speaker</a:t>
            </a:r>
          </a:p>
          <a:p>
            <a:pPr eaLnBrk="1" hangingPunct="1">
              <a:spcBef>
                <a:spcPts val="600"/>
              </a:spcBef>
            </a:pPr>
            <a:endParaRPr lang="en-US" altLang="zh-CN" sz="22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Christina Choi</a:t>
            </a:r>
            <a:endParaRPr lang="en-US" altLang="zh-CN" sz="30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Director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Investment Products Department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Hong Kong Securities and Futures Commission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ChangeArrowheads="1"/>
          </p:cNvSpPr>
          <p:nvPr/>
        </p:nvSpPr>
        <p:spPr bwMode="auto">
          <a:xfrm>
            <a:off x="323850" y="1400175"/>
            <a:ext cx="3238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638175" y="1336675"/>
            <a:ext cx="12255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rgbClr val="003082"/>
                </a:solidFill>
                <a:ea typeface="宋体" pitchFamily="2" charset="-122"/>
                <a:cs typeface="Arial" pitchFamily="34" charset="0"/>
              </a:rPr>
              <a:t>Capabilities</a:t>
            </a:r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1873250" y="1400175"/>
            <a:ext cx="1063625" cy="363538"/>
          </a:xfrm>
          <a:prstGeom prst="rect">
            <a:avLst/>
          </a:prstGeom>
          <a:solidFill>
            <a:srgbClr val="003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ETF</a:t>
            </a:r>
          </a:p>
        </p:txBody>
      </p: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2936875" y="1400175"/>
            <a:ext cx="1176338" cy="363538"/>
          </a:xfrm>
          <a:prstGeom prst="rect">
            <a:avLst/>
          </a:prstGeom>
          <a:solidFill>
            <a:srgbClr val="003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Institutional</a:t>
            </a:r>
          </a:p>
        </p:txBody>
      </p:sp>
      <p:sp>
        <p:nvSpPr>
          <p:cNvPr id="23558" name="Rectangle 8"/>
          <p:cNvSpPr>
            <a:spLocks noChangeArrowheads="1"/>
          </p:cNvSpPr>
          <p:nvPr/>
        </p:nvSpPr>
        <p:spPr bwMode="auto">
          <a:xfrm>
            <a:off x="4113213" y="1400175"/>
            <a:ext cx="1174750" cy="363538"/>
          </a:xfrm>
          <a:prstGeom prst="rect">
            <a:avLst/>
          </a:prstGeom>
          <a:solidFill>
            <a:srgbClr val="003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Mutual Funds</a:t>
            </a:r>
          </a:p>
        </p:txBody>
      </p:sp>
      <p:sp>
        <p:nvSpPr>
          <p:cNvPr id="23559" name="Rectangle 9"/>
          <p:cNvSpPr>
            <a:spLocks noChangeArrowheads="1"/>
          </p:cNvSpPr>
          <p:nvPr/>
        </p:nvSpPr>
        <p:spPr bwMode="auto">
          <a:xfrm>
            <a:off x="5287963" y="1400175"/>
            <a:ext cx="1171575" cy="363538"/>
          </a:xfrm>
          <a:prstGeom prst="rect">
            <a:avLst/>
          </a:prstGeom>
          <a:solidFill>
            <a:srgbClr val="003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Hedge / FoF</a:t>
            </a:r>
          </a:p>
        </p:txBody>
      </p:sp>
      <p:sp>
        <p:nvSpPr>
          <p:cNvPr id="23560" name="Rectangle 10"/>
          <p:cNvSpPr>
            <a:spLocks noChangeArrowheads="1"/>
          </p:cNvSpPr>
          <p:nvPr/>
        </p:nvSpPr>
        <p:spPr bwMode="auto">
          <a:xfrm>
            <a:off x="6459538" y="1400175"/>
            <a:ext cx="1220787" cy="363538"/>
          </a:xfrm>
          <a:prstGeom prst="rect">
            <a:avLst/>
          </a:prstGeom>
          <a:solidFill>
            <a:srgbClr val="003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Private Equity</a:t>
            </a:r>
          </a:p>
        </p:txBody>
      </p:sp>
      <p:sp>
        <p:nvSpPr>
          <p:cNvPr id="23561" name="Rectangle 11"/>
          <p:cNvSpPr>
            <a:spLocks noChangeArrowheads="1"/>
          </p:cNvSpPr>
          <p:nvPr/>
        </p:nvSpPr>
        <p:spPr bwMode="auto">
          <a:xfrm>
            <a:off x="7680325" y="1400175"/>
            <a:ext cx="1130300" cy="363538"/>
          </a:xfrm>
          <a:prstGeom prst="rect">
            <a:avLst/>
          </a:prstGeom>
          <a:solidFill>
            <a:srgbClr val="003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2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Pension</a:t>
            </a:r>
          </a:p>
        </p:txBody>
      </p:sp>
      <p:sp>
        <p:nvSpPr>
          <p:cNvPr id="23562" name="Rectangle 12"/>
          <p:cNvSpPr>
            <a:spLocks noChangeArrowheads="1"/>
          </p:cNvSpPr>
          <p:nvPr/>
        </p:nvSpPr>
        <p:spPr bwMode="auto">
          <a:xfrm>
            <a:off x="323850" y="1636713"/>
            <a:ext cx="323850" cy="1079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63" name="Rectangle 14"/>
          <p:cNvSpPr>
            <a:spLocks noChangeArrowheads="1"/>
          </p:cNvSpPr>
          <p:nvPr/>
        </p:nvSpPr>
        <p:spPr bwMode="auto">
          <a:xfrm>
            <a:off x="1873250" y="1763713"/>
            <a:ext cx="1063625" cy="276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564" name="Rectangle 15"/>
          <p:cNvSpPr>
            <a:spLocks noChangeArrowheads="1"/>
          </p:cNvSpPr>
          <p:nvPr/>
        </p:nvSpPr>
        <p:spPr bwMode="auto">
          <a:xfrm>
            <a:off x="2936875" y="1763713"/>
            <a:ext cx="1176338" cy="276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65" name="Rectangle 16"/>
          <p:cNvSpPr>
            <a:spLocks noChangeArrowheads="1"/>
          </p:cNvSpPr>
          <p:nvPr/>
        </p:nvSpPr>
        <p:spPr bwMode="auto">
          <a:xfrm>
            <a:off x="4113213" y="1763713"/>
            <a:ext cx="1174750" cy="276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566" name="Rectangle 17"/>
          <p:cNvSpPr>
            <a:spLocks noChangeArrowheads="1"/>
          </p:cNvSpPr>
          <p:nvPr/>
        </p:nvSpPr>
        <p:spPr bwMode="auto">
          <a:xfrm>
            <a:off x="5287963" y="1763713"/>
            <a:ext cx="1171575" cy="276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567" name="Rectangle 18"/>
          <p:cNvSpPr>
            <a:spLocks noChangeArrowheads="1"/>
          </p:cNvSpPr>
          <p:nvPr/>
        </p:nvSpPr>
        <p:spPr bwMode="auto">
          <a:xfrm>
            <a:off x="6459538" y="1763713"/>
            <a:ext cx="1220787" cy="276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68" name="Rectangle 19"/>
          <p:cNvSpPr>
            <a:spLocks noChangeArrowheads="1"/>
          </p:cNvSpPr>
          <p:nvPr/>
        </p:nvSpPr>
        <p:spPr bwMode="auto">
          <a:xfrm>
            <a:off x="7680325" y="1763713"/>
            <a:ext cx="1130300" cy="276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569" name="Rectangle 21"/>
          <p:cNvSpPr>
            <a:spLocks noChangeArrowheads="1"/>
          </p:cNvSpPr>
          <p:nvPr/>
        </p:nvSpPr>
        <p:spPr bwMode="auto">
          <a:xfrm>
            <a:off x="1873250" y="2039938"/>
            <a:ext cx="1063625" cy="3487737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ETF </a:t>
            </a:r>
          </a:p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(End-to-End)</a:t>
            </a:r>
          </a:p>
        </p:txBody>
      </p:sp>
      <p:sp>
        <p:nvSpPr>
          <p:cNvPr id="23570" name="Rectangle 22"/>
          <p:cNvSpPr>
            <a:spLocks noChangeArrowheads="1"/>
          </p:cNvSpPr>
          <p:nvPr/>
        </p:nvSpPr>
        <p:spPr bwMode="auto">
          <a:xfrm>
            <a:off x="2936875" y="2039938"/>
            <a:ext cx="1176338" cy="2794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71" name="Rectangle 23"/>
          <p:cNvSpPr>
            <a:spLocks noChangeArrowheads="1"/>
          </p:cNvSpPr>
          <p:nvPr/>
        </p:nvSpPr>
        <p:spPr bwMode="auto">
          <a:xfrm>
            <a:off x="4113213" y="2039938"/>
            <a:ext cx="1174750" cy="2794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72" name="Rectangle 24"/>
          <p:cNvSpPr>
            <a:spLocks noChangeArrowheads="1"/>
          </p:cNvSpPr>
          <p:nvPr/>
        </p:nvSpPr>
        <p:spPr bwMode="auto">
          <a:xfrm>
            <a:off x="5287963" y="2039938"/>
            <a:ext cx="1171575" cy="676275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OpenPrime</a:t>
            </a:r>
          </a:p>
        </p:txBody>
      </p:sp>
      <p:sp>
        <p:nvSpPr>
          <p:cNvPr id="23573" name="Rectangle 25"/>
          <p:cNvSpPr>
            <a:spLocks noChangeArrowheads="1"/>
          </p:cNvSpPr>
          <p:nvPr/>
        </p:nvSpPr>
        <p:spPr bwMode="auto">
          <a:xfrm>
            <a:off x="6459538" y="2039938"/>
            <a:ext cx="1220787" cy="350837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74" name="Rectangle 26"/>
          <p:cNvSpPr>
            <a:spLocks noChangeArrowheads="1"/>
          </p:cNvSpPr>
          <p:nvPr/>
        </p:nvSpPr>
        <p:spPr bwMode="auto">
          <a:xfrm>
            <a:off x="7680325" y="2039938"/>
            <a:ext cx="1130300" cy="3729037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Pension Vertical Specialist Services</a:t>
            </a:r>
          </a:p>
        </p:txBody>
      </p:sp>
      <p:sp>
        <p:nvSpPr>
          <p:cNvPr id="23575" name="Rectangle 27"/>
          <p:cNvSpPr>
            <a:spLocks noChangeArrowheads="1"/>
          </p:cNvSpPr>
          <p:nvPr/>
        </p:nvSpPr>
        <p:spPr bwMode="auto">
          <a:xfrm>
            <a:off x="2936875" y="2319338"/>
            <a:ext cx="2351088" cy="396875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Execution to Custody / CIS / CitiConnect</a:t>
            </a:r>
          </a:p>
        </p:txBody>
      </p:sp>
      <p:grpSp>
        <p:nvGrpSpPr>
          <p:cNvPr id="23576" name="Group 121"/>
          <p:cNvGrpSpPr>
            <a:grpSpLocks/>
          </p:cNvGrpSpPr>
          <p:nvPr/>
        </p:nvGrpSpPr>
        <p:grpSpPr bwMode="auto">
          <a:xfrm>
            <a:off x="647700" y="1717675"/>
            <a:ext cx="1225550" cy="952500"/>
            <a:chOff x="647700" y="1763713"/>
            <a:chExt cx="1225550" cy="952500"/>
          </a:xfrm>
        </p:grpSpPr>
        <p:sp>
          <p:nvSpPr>
            <p:cNvPr id="23668" name="Rectangle 13"/>
            <p:cNvSpPr>
              <a:spLocks noChangeArrowheads="1"/>
            </p:cNvSpPr>
            <p:nvPr/>
          </p:nvSpPr>
          <p:spPr bwMode="auto">
            <a:xfrm>
              <a:off x="647700" y="1763713"/>
              <a:ext cx="1225550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solidFill>
                    <a:schemeClr val="tx2"/>
                  </a:solidFill>
                  <a:ea typeface="宋体" pitchFamily="2" charset="-122"/>
                  <a:cs typeface="Arial" pitchFamily="34" charset="0"/>
                </a:rPr>
                <a:t>Research</a:t>
              </a:r>
            </a:p>
          </p:txBody>
        </p:sp>
        <p:sp>
          <p:nvSpPr>
            <p:cNvPr id="23669" name="Rectangle 20"/>
            <p:cNvSpPr>
              <a:spLocks noChangeArrowheads="1"/>
            </p:cNvSpPr>
            <p:nvPr/>
          </p:nvSpPr>
          <p:spPr bwMode="auto">
            <a:xfrm>
              <a:off x="647700" y="2039938"/>
              <a:ext cx="1225550" cy="350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Portfolio Management</a:t>
              </a:r>
            </a:p>
          </p:txBody>
        </p:sp>
        <p:sp>
          <p:nvSpPr>
            <p:cNvPr id="23670" name="Rectangle 28"/>
            <p:cNvSpPr>
              <a:spLocks noChangeArrowheads="1"/>
            </p:cNvSpPr>
            <p:nvPr/>
          </p:nvSpPr>
          <p:spPr bwMode="auto">
            <a:xfrm>
              <a:off x="647700" y="2390775"/>
              <a:ext cx="12255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Trading</a:t>
              </a:r>
            </a:p>
          </p:txBody>
        </p:sp>
      </p:grpSp>
      <p:sp>
        <p:nvSpPr>
          <p:cNvPr id="23577" name="Rectangle 29"/>
          <p:cNvSpPr>
            <a:spLocks noChangeArrowheads="1"/>
          </p:cNvSpPr>
          <p:nvPr/>
        </p:nvSpPr>
        <p:spPr bwMode="auto">
          <a:xfrm>
            <a:off x="6459538" y="2390775"/>
            <a:ext cx="1220787" cy="325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78" name="Rectangle 30"/>
          <p:cNvSpPr>
            <a:spLocks noChangeArrowheads="1"/>
          </p:cNvSpPr>
          <p:nvPr/>
        </p:nvSpPr>
        <p:spPr bwMode="auto">
          <a:xfrm>
            <a:off x="323850" y="2716213"/>
            <a:ext cx="323850" cy="181768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45720" rIns="4572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579" name="Rectangle 32"/>
          <p:cNvSpPr>
            <a:spLocks noChangeArrowheads="1"/>
          </p:cNvSpPr>
          <p:nvPr/>
        </p:nvSpPr>
        <p:spPr bwMode="auto">
          <a:xfrm>
            <a:off x="2936875" y="2716213"/>
            <a:ext cx="2351088" cy="1655762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Institutional Portfolio Services</a:t>
            </a:r>
          </a:p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(Middle Office)</a:t>
            </a:r>
          </a:p>
        </p:txBody>
      </p:sp>
      <p:sp>
        <p:nvSpPr>
          <p:cNvPr id="23580" name="Rectangle 33"/>
          <p:cNvSpPr>
            <a:spLocks noChangeArrowheads="1"/>
          </p:cNvSpPr>
          <p:nvPr/>
        </p:nvSpPr>
        <p:spPr bwMode="auto">
          <a:xfrm>
            <a:off x="5287963" y="2716213"/>
            <a:ext cx="1171575" cy="1655762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Hedge Fund Portfolio Services</a:t>
            </a:r>
          </a:p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(Middle Office)</a:t>
            </a:r>
          </a:p>
        </p:txBody>
      </p:sp>
      <p:sp>
        <p:nvSpPr>
          <p:cNvPr id="23581" name="Rectangle 34"/>
          <p:cNvSpPr>
            <a:spLocks noChangeArrowheads="1"/>
          </p:cNvSpPr>
          <p:nvPr/>
        </p:nvSpPr>
        <p:spPr bwMode="auto">
          <a:xfrm>
            <a:off x="6459538" y="2716213"/>
            <a:ext cx="1220787" cy="56197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82" name="Rectangle 37"/>
          <p:cNvSpPr>
            <a:spLocks noChangeArrowheads="1"/>
          </p:cNvSpPr>
          <p:nvPr/>
        </p:nvSpPr>
        <p:spPr bwMode="auto">
          <a:xfrm>
            <a:off x="6459538" y="3278188"/>
            <a:ext cx="1220787" cy="1093787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Private Equity Administration</a:t>
            </a:r>
          </a:p>
        </p:txBody>
      </p:sp>
      <p:grpSp>
        <p:nvGrpSpPr>
          <p:cNvPr id="23583" name="Group 120"/>
          <p:cNvGrpSpPr>
            <a:grpSpLocks/>
          </p:cNvGrpSpPr>
          <p:nvPr/>
        </p:nvGrpSpPr>
        <p:grpSpPr bwMode="auto">
          <a:xfrm>
            <a:off x="647700" y="2725738"/>
            <a:ext cx="1225550" cy="1655762"/>
            <a:chOff x="647700" y="2716213"/>
            <a:chExt cx="1225550" cy="1655762"/>
          </a:xfrm>
        </p:grpSpPr>
        <p:sp>
          <p:nvSpPr>
            <p:cNvPr id="23662" name="Rectangle 31"/>
            <p:cNvSpPr>
              <a:spLocks noChangeArrowheads="1"/>
            </p:cNvSpPr>
            <p:nvPr/>
          </p:nvSpPr>
          <p:spPr bwMode="auto">
            <a:xfrm>
              <a:off x="647700" y="2716213"/>
              <a:ext cx="1225550" cy="280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Order Management</a:t>
              </a:r>
            </a:p>
          </p:txBody>
        </p:sp>
        <p:sp>
          <p:nvSpPr>
            <p:cNvPr id="23663" name="Rectangle 35"/>
            <p:cNvSpPr>
              <a:spLocks noChangeArrowheads="1"/>
            </p:cNvSpPr>
            <p:nvPr/>
          </p:nvSpPr>
          <p:spPr bwMode="auto">
            <a:xfrm>
              <a:off x="647700" y="2997200"/>
              <a:ext cx="1225550" cy="280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Pricing</a:t>
              </a:r>
            </a:p>
          </p:txBody>
        </p:sp>
        <p:sp>
          <p:nvSpPr>
            <p:cNvPr id="23664" name="Rectangle 36"/>
            <p:cNvSpPr>
              <a:spLocks noChangeArrowheads="1"/>
            </p:cNvSpPr>
            <p:nvPr/>
          </p:nvSpPr>
          <p:spPr bwMode="auto">
            <a:xfrm>
              <a:off x="647700" y="3278188"/>
              <a:ext cx="122555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Portfolio Accounting</a:t>
              </a:r>
            </a:p>
          </p:txBody>
        </p:sp>
        <p:sp>
          <p:nvSpPr>
            <p:cNvPr id="23665" name="Rectangle 38"/>
            <p:cNvSpPr>
              <a:spLocks noChangeArrowheads="1"/>
            </p:cNvSpPr>
            <p:nvPr/>
          </p:nvSpPr>
          <p:spPr bwMode="auto">
            <a:xfrm>
              <a:off x="647700" y="3560763"/>
              <a:ext cx="1225550" cy="280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Performance / Risk</a:t>
              </a:r>
            </a:p>
          </p:txBody>
        </p:sp>
        <p:sp>
          <p:nvSpPr>
            <p:cNvPr id="23666" name="Rectangle 39"/>
            <p:cNvSpPr>
              <a:spLocks noChangeArrowheads="1"/>
            </p:cNvSpPr>
            <p:nvPr/>
          </p:nvSpPr>
          <p:spPr bwMode="auto">
            <a:xfrm>
              <a:off x="647700" y="3841750"/>
              <a:ext cx="122555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Data Management</a:t>
              </a:r>
            </a:p>
          </p:txBody>
        </p:sp>
        <p:sp>
          <p:nvSpPr>
            <p:cNvPr id="23667" name="Rectangle 40"/>
            <p:cNvSpPr>
              <a:spLocks noChangeArrowheads="1"/>
            </p:cNvSpPr>
            <p:nvPr/>
          </p:nvSpPr>
          <p:spPr bwMode="auto">
            <a:xfrm>
              <a:off x="647700" y="4124325"/>
              <a:ext cx="1225550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Investor Reporting</a:t>
              </a:r>
            </a:p>
          </p:txBody>
        </p:sp>
      </p:grpSp>
      <p:sp>
        <p:nvSpPr>
          <p:cNvPr id="23584" name="Rectangle 43"/>
          <p:cNvSpPr>
            <a:spLocks noChangeArrowheads="1"/>
          </p:cNvSpPr>
          <p:nvPr/>
        </p:nvSpPr>
        <p:spPr bwMode="auto">
          <a:xfrm>
            <a:off x="2924175" y="4786313"/>
            <a:ext cx="3521075" cy="1651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Collateral Management</a:t>
            </a:r>
          </a:p>
        </p:txBody>
      </p:sp>
      <p:sp>
        <p:nvSpPr>
          <p:cNvPr id="23585" name="Rectangle 44"/>
          <p:cNvSpPr>
            <a:spLocks noChangeArrowheads="1"/>
          </p:cNvSpPr>
          <p:nvPr/>
        </p:nvSpPr>
        <p:spPr bwMode="auto">
          <a:xfrm>
            <a:off x="6459538" y="4371975"/>
            <a:ext cx="1220787" cy="2619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86" name="Rectangle 46"/>
          <p:cNvSpPr>
            <a:spLocks noChangeArrowheads="1"/>
          </p:cNvSpPr>
          <p:nvPr/>
        </p:nvSpPr>
        <p:spPr bwMode="auto">
          <a:xfrm>
            <a:off x="323850" y="4533900"/>
            <a:ext cx="323850" cy="12382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87" name="Rectangle 48"/>
          <p:cNvSpPr>
            <a:spLocks noChangeArrowheads="1"/>
          </p:cNvSpPr>
          <p:nvPr/>
        </p:nvSpPr>
        <p:spPr bwMode="auto">
          <a:xfrm>
            <a:off x="2936875" y="4633913"/>
            <a:ext cx="2351088" cy="568325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Fund Services</a:t>
            </a:r>
          </a:p>
        </p:txBody>
      </p:sp>
      <p:sp>
        <p:nvSpPr>
          <p:cNvPr id="23588" name="Rectangle 49"/>
          <p:cNvSpPr>
            <a:spLocks noChangeArrowheads="1"/>
          </p:cNvSpPr>
          <p:nvPr/>
        </p:nvSpPr>
        <p:spPr bwMode="auto">
          <a:xfrm>
            <a:off x="5287963" y="4633913"/>
            <a:ext cx="1171575" cy="568325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HF Services</a:t>
            </a:r>
          </a:p>
        </p:txBody>
      </p:sp>
      <p:sp>
        <p:nvSpPr>
          <p:cNvPr id="23589" name="Rectangle 50"/>
          <p:cNvSpPr>
            <a:spLocks noChangeArrowheads="1"/>
          </p:cNvSpPr>
          <p:nvPr/>
        </p:nvSpPr>
        <p:spPr bwMode="auto">
          <a:xfrm>
            <a:off x="6459538" y="4660900"/>
            <a:ext cx="1220787" cy="568325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Private Equity Administration</a:t>
            </a:r>
          </a:p>
        </p:txBody>
      </p:sp>
      <p:sp>
        <p:nvSpPr>
          <p:cNvPr id="23590" name="Rectangle 54"/>
          <p:cNvSpPr>
            <a:spLocks noChangeArrowheads="1"/>
          </p:cNvSpPr>
          <p:nvPr/>
        </p:nvSpPr>
        <p:spPr bwMode="auto">
          <a:xfrm>
            <a:off x="2936875" y="5211763"/>
            <a:ext cx="2351088" cy="287337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Global Custody</a:t>
            </a:r>
          </a:p>
        </p:txBody>
      </p:sp>
      <p:sp>
        <p:nvSpPr>
          <p:cNvPr id="23591" name="Rectangle 55"/>
          <p:cNvSpPr>
            <a:spLocks noChangeArrowheads="1"/>
          </p:cNvSpPr>
          <p:nvPr/>
        </p:nvSpPr>
        <p:spPr bwMode="auto">
          <a:xfrm>
            <a:off x="5287963" y="5221288"/>
            <a:ext cx="1171575" cy="287337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FoF / Custody</a:t>
            </a:r>
          </a:p>
        </p:txBody>
      </p:sp>
      <p:sp>
        <p:nvSpPr>
          <p:cNvPr id="23592" name="Rectangle 56"/>
          <p:cNvSpPr>
            <a:spLocks noChangeArrowheads="1"/>
          </p:cNvSpPr>
          <p:nvPr/>
        </p:nvSpPr>
        <p:spPr bwMode="auto">
          <a:xfrm>
            <a:off x="6459538" y="5202238"/>
            <a:ext cx="1220787" cy="287337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grpSp>
        <p:nvGrpSpPr>
          <p:cNvPr id="23593" name="Group 119"/>
          <p:cNvGrpSpPr>
            <a:grpSpLocks/>
          </p:cNvGrpSpPr>
          <p:nvPr/>
        </p:nvGrpSpPr>
        <p:grpSpPr bwMode="auto">
          <a:xfrm>
            <a:off x="647700" y="4497388"/>
            <a:ext cx="1235075" cy="1301750"/>
            <a:chOff x="693420" y="4415219"/>
            <a:chExt cx="1234694" cy="1302067"/>
          </a:xfrm>
        </p:grpSpPr>
        <p:sp>
          <p:nvSpPr>
            <p:cNvPr id="23657" name="Rectangle 41"/>
            <p:cNvSpPr>
              <a:spLocks noChangeArrowheads="1"/>
            </p:cNvSpPr>
            <p:nvPr/>
          </p:nvSpPr>
          <p:spPr bwMode="auto">
            <a:xfrm>
              <a:off x="693420" y="4415219"/>
              <a:ext cx="1225550" cy="34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solidFill>
                    <a:srgbClr val="FF0000"/>
                  </a:solidFill>
                  <a:ea typeface="宋体" pitchFamily="2" charset="-122"/>
                  <a:cs typeface="Arial" pitchFamily="34" charset="0"/>
                </a:rPr>
                <a:t>Collateral Management</a:t>
              </a:r>
            </a:p>
          </p:txBody>
        </p:sp>
        <p:sp>
          <p:nvSpPr>
            <p:cNvPr id="23658" name="Rectangle 47"/>
            <p:cNvSpPr>
              <a:spLocks noChangeArrowheads="1"/>
            </p:cNvSpPr>
            <p:nvPr/>
          </p:nvSpPr>
          <p:spPr bwMode="auto">
            <a:xfrm>
              <a:off x="702564" y="4734497"/>
              <a:ext cx="1225550" cy="287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solidFill>
                    <a:srgbClr val="FF0000"/>
                  </a:solidFill>
                  <a:ea typeface="宋体" pitchFamily="2" charset="-122"/>
                  <a:cs typeface="Arial" pitchFamily="34" charset="0"/>
                </a:rPr>
                <a:t>Fund Administration</a:t>
              </a:r>
            </a:p>
          </p:txBody>
        </p:sp>
        <p:sp>
          <p:nvSpPr>
            <p:cNvPr id="23659" name="Rectangle 52"/>
            <p:cNvSpPr>
              <a:spLocks noChangeArrowheads="1"/>
            </p:cNvSpPr>
            <p:nvPr/>
          </p:nvSpPr>
          <p:spPr bwMode="auto">
            <a:xfrm>
              <a:off x="693420" y="4957826"/>
              <a:ext cx="1225550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solidFill>
                    <a:srgbClr val="FF0000"/>
                  </a:solidFill>
                  <a:ea typeface="宋体" pitchFamily="2" charset="-122"/>
                  <a:cs typeface="Arial" pitchFamily="34" charset="0"/>
                </a:rPr>
                <a:t>Transfer Agency</a:t>
              </a:r>
            </a:p>
          </p:txBody>
        </p:sp>
        <p:sp>
          <p:nvSpPr>
            <p:cNvPr id="23660" name="Rectangle 53"/>
            <p:cNvSpPr>
              <a:spLocks noChangeArrowheads="1"/>
            </p:cNvSpPr>
            <p:nvPr/>
          </p:nvSpPr>
          <p:spPr bwMode="auto">
            <a:xfrm>
              <a:off x="702564" y="5183950"/>
              <a:ext cx="1225550" cy="287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Custody / FX</a:t>
              </a:r>
            </a:p>
          </p:txBody>
        </p:sp>
        <p:sp>
          <p:nvSpPr>
            <p:cNvPr id="23661" name="Rectangle 58"/>
            <p:cNvSpPr>
              <a:spLocks noChangeArrowheads="1"/>
            </p:cNvSpPr>
            <p:nvPr/>
          </p:nvSpPr>
          <p:spPr bwMode="auto">
            <a:xfrm>
              <a:off x="702564" y="5434711"/>
              <a:ext cx="12255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r>
                <a:rPr lang="en-US" altLang="zh-CN" sz="1000">
                  <a:ea typeface="宋体" pitchFamily="2" charset="-122"/>
                  <a:cs typeface="Arial" pitchFamily="34" charset="0"/>
                </a:rPr>
                <a:t>Securities Lending</a:t>
              </a:r>
            </a:p>
          </p:txBody>
        </p:sp>
      </p:grpSp>
      <p:sp>
        <p:nvSpPr>
          <p:cNvPr id="23594" name="Rectangle 59"/>
          <p:cNvSpPr>
            <a:spLocks noChangeArrowheads="1"/>
          </p:cNvSpPr>
          <p:nvPr/>
        </p:nvSpPr>
        <p:spPr bwMode="auto">
          <a:xfrm>
            <a:off x="2936875" y="5489575"/>
            <a:ext cx="2351088" cy="282575"/>
          </a:xfrm>
          <a:prstGeom prst="rect">
            <a:avLst/>
          </a:prstGeom>
          <a:solidFill>
            <a:srgbClr val="BE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r>
              <a:rPr lang="en-US" altLang="zh-CN" sz="1000">
                <a:ea typeface="宋体" pitchFamily="2" charset="-122"/>
                <a:cs typeface="Arial" pitchFamily="34" charset="0"/>
              </a:rPr>
              <a:t>Securities Lending</a:t>
            </a:r>
          </a:p>
        </p:txBody>
      </p:sp>
      <p:sp>
        <p:nvSpPr>
          <p:cNvPr id="23595" name="Rectangle 60"/>
          <p:cNvSpPr>
            <a:spLocks noChangeArrowheads="1"/>
          </p:cNvSpPr>
          <p:nvPr/>
        </p:nvSpPr>
        <p:spPr bwMode="auto">
          <a:xfrm>
            <a:off x="5287963" y="5489575"/>
            <a:ext cx="1171575" cy="28257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96" name="Rectangle 61"/>
          <p:cNvSpPr>
            <a:spLocks noChangeArrowheads="1"/>
          </p:cNvSpPr>
          <p:nvPr/>
        </p:nvSpPr>
        <p:spPr bwMode="auto">
          <a:xfrm>
            <a:off x="6459538" y="5426075"/>
            <a:ext cx="1230312" cy="334963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zh-CN" altLang="zh-CN" sz="1000">
              <a:cs typeface="Arial" pitchFamily="34" charset="0"/>
            </a:endParaRPr>
          </a:p>
        </p:txBody>
      </p:sp>
      <p:sp>
        <p:nvSpPr>
          <p:cNvPr id="23597" name="Line 64"/>
          <p:cNvSpPr>
            <a:spLocks noChangeShapeType="1"/>
          </p:cNvSpPr>
          <p:nvPr/>
        </p:nvSpPr>
        <p:spPr bwMode="auto">
          <a:xfrm>
            <a:off x="1873250" y="1400175"/>
            <a:ext cx="0" cy="363538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8" name="Line 65"/>
          <p:cNvSpPr>
            <a:spLocks noChangeShapeType="1"/>
          </p:cNvSpPr>
          <p:nvPr/>
        </p:nvSpPr>
        <p:spPr bwMode="auto">
          <a:xfrm>
            <a:off x="1873250" y="1763713"/>
            <a:ext cx="0" cy="40084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9" name="Line 66"/>
          <p:cNvSpPr>
            <a:spLocks noChangeShapeType="1"/>
          </p:cNvSpPr>
          <p:nvPr/>
        </p:nvSpPr>
        <p:spPr bwMode="auto">
          <a:xfrm>
            <a:off x="2936875" y="1400175"/>
            <a:ext cx="0" cy="363538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0" name="Line 67"/>
          <p:cNvSpPr>
            <a:spLocks noChangeShapeType="1"/>
          </p:cNvSpPr>
          <p:nvPr/>
        </p:nvSpPr>
        <p:spPr bwMode="auto">
          <a:xfrm>
            <a:off x="2936875" y="2039938"/>
            <a:ext cx="0" cy="3732212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1" name="Line 68"/>
          <p:cNvSpPr>
            <a:spLocks noChangeShapeType="1"/>
          </p:cNvSpPr>
          <p:nvPr/>
        </p:nvSpPr>
        <p:spPr bwMode="auto">
          <a:xfrm>
            <a:off x="4113213" y="1400175"/>
            <a:ext cx="0" cy="3635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2" name="Line 69"/>
          <p:cNvSpPr>
            <a:spLocks noChangeShapeType="1"/>
          </p:cNvSpPr>
          <p:nvPr/>
        </p:nvSpPr>
        <p:spPr bwMode="auto">
          <a:xfrm>
            <a:off x="4113213" y="2039938"/>
            <a:ext cx="0" cy="279400"/>
          </a:xfrm>
          <a:prstGeom prst="line">
            <a:avLst/>
          </a:prstGeom>
          <a:noFill/>
          <a:ln w="12700" algn="ctr">
            <a:solidFill>
              <a:srgbClr val="EAEAE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3" name="Line 70"/>
          <p:cNvSpPr>
            <a:spLocks noChangeShapeType="1"/>
          </p:cNvSpPr>
          <p:nvPr/>
        </p:nvSpPr>
        <p:spPr bwMode="auto">
          <a:xfrm>
            <a:off x="5287963" y="1400175"/>
            <a:ext cx="0" cy="3635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4" name="Line 71"/>
          <p:cNvSpPr>
            <a:spLocks noChangeShapeType="1"/>
          </p:cNvSpPr>
          <p:nvPr/>
        </p:nvSpPr>
        <p:spPr bwMode="auto">
          <a:xfrm>
            <a:off x="5287963" y="2039938"/>
            <a:ext cx="0" cy="23320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5" name="Line 72"/>
          <p:cNvSpPr>
            <a:spLocks noChangeShapeType="1"/>
          </p:cNvSpPr>
          <p:nvPr/>
        </p:nvSpPr>
        <p:spPr bwMode="auto">
          <a:xfrm>
            <a:off x="5287963" y="4633913"/>
            <a:ext cx="0" cy="11382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6" name="Line 73"/>
          <p:cNvSpPr>
            <a:spLocks noChangeShapeType="1"/>
          </p:cNvSpPr>
          <p:nvPr/>
        </p:nvSpPr>
        <p:spPr bwMode="auto">
          <a:xfrm>
            <a:off x="6459538" y="1400175"/>
            <a:ext cx="0" cy="3635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7" name="Line 74"/>
          <p:cNvSpPr>
            <a:spLocks noChangeShapeType="1"/>
          </p:cNvSpPr>
          <p:nvPr/>
        </p:nvSpPr>
        <p:spPr bwMode="auto">
          <a:xfrm>
            <a:off x="6459538" y="2039938"/>
            <a:ext cx="0" cy="34496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8" name="Line 75"/>
          <p:cNvSpPr>
            <a:spLocks noChangeShapeType="1"/>
          </p:cNvSpPr>
          <p:nvPr/>
        </p:nvSpPr>
        <p:spPr bwMode="auto">
          <a:xfrm>
            <a:off x="6459538" y="5489575"/>
            <a:ext cx="0" cy="282575"/>
          </a:xfrm>
          <a:prstGeom prst="line">
            <a:avLst/>
          </a:prstGeom>
          <a:noFill/>
          <a:ln w="12700" algn="ctr">
            <a:solidFill>
              <a:srgbClr val="EAEAE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09" name="Line 76"/>
          <p:cNvSpPr>
            <a:spLocks noChangeShapeType="1"/>
          </p:cNvSpPr>
          <p:nvPr/>
        </p:nvSpPr>
        <p:spPr bwMode="auto">
          <a:xfrm>
            <a:off x="7680325" y="1400175"/>
            <a:ext cx="0" cy="3635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0" name="Line 77"/>
          <p:cNvSpPr>
            <a:spLocks noChangeShapeType="1"/>
          </p:cNvSpPr>
          <p:nvPr/>
        </p:nvSpPr>
        <p:spPr bwMode="auto">
          <a:xfrm>
            <a:off x="7680325" y="2039938"/>
            <a:ext cx="0" cy="23320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1" name="Line 78"/>
          <p:cNvSpPr>
            <a:spLocks noChangeShapeType="1"/>
          </p:cNvSpPr>
          <p:nvPr/>
        </p:nvSpPr>
        <p:spPr bwMode="auto">
          <a:xfrm>
            <a:off x="7670800" y="4371975"/>
            <a:ext cx="0" cy="261938"/>
          </a:xfrm>
          <a:prstGeom prst="line">
            <a:avLst/>
          </a:prstGeom>
          <a:noFill/>
          <a:ln w="12700" algn="ctr">
            <a:solidFill>
              <a:srgbClr val="EAEAE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2" name="Line 79"/>
          <p:cNvSpPr>
            <a:spLocks noChangeShapeType="1"/>
          </p:cNvSpPr>
          <p:nvPr/>
        </p:nvSpPr>
        <p:spPr bwMode="auto">
          <a:xfrm>
            <a:off x="7670800" y="4633913"/>
            <a:ext cx="0" cy="11382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3" name="Line 80"/>
          <p:cNvSpPr>
            <a:spLocks noChangeShapeType="1"/>
          </p:cNvSpPr>
          <p:nvPr/>
        </p:nvSpPr>
        <p:spPr bwMode="auto">
          <a:xfrm>
            <a:off x="323850" y="1763713"/>
            <a:ext cx="32385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4" name="Line 81"/>
          <p:cNvSpPr>
            <a:spLocks noChangeShapeType="1"/>
          </p:cNvSpPr>
          <p:nvPr/>
        </p:nvSpPr>
        <p:spPr bwMode="auto">
          <a:xfrm>
            <a:off x="647700" y="1763713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5" name="Line 82"/>
          <p:cNvSpPr>
            <a:spLocks noChangeShapeType="1"/>
          </p:cNvSpPr>
          <p:nvPr/>
        </p:nvSpPr>
        <p:spPr bwMode="auto">
          <a:xfrm>
            <a:off x="1873250" y="1763713"/>
            <a:ext cx="6937375" cy="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6" name="Line 83"/>
          <p:cNvSpPr>
            <a:spLocks noChangeShapeType="1"/>
          </p:cNvSpPr>
          <p:nvPr/>
        </p:nvSpPr>
        <p:spPr bwMode="auto">
          <a:xfrm>
            <a:off x="647700" y="2039938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7" name="Line 84"/>
          <p:cNvSpPr>
            <a:spLocks noChangeShapeType="1"/>
          </p:cNvSpPr>
          <p:nvPr/>
        </p:nvSpPr>
        <p:spPr bwMode="auto">
          <a:xfrm>
            <a:off x="1873250" y="2039938"/>
            <a:ext cx="1063625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8" name="Line 85"/>
          <p:cNvSpPr>
            <a:spLocks noChangeShapeType="1"/>
          </p:cNvSpPr>
          <p:nvPr/>
        </p:nvSpPr>
        <p:spPr bwMode="auto">
          <a:xfrm>
            <a:off x="4113213" y="2039938"/>
            <a:ext cx="1174750" cy="0"/>
          </a:xfrm>
          <a:prstGeom prst="line">
            <a:avLst/>
          </a:prstGeom>
          <a:noFill/>
          <a:ln w="12700" algn="ctr">
            <a:solidFill>
              <a:srgbClr val="EAEAE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19" name="Line 86"/>
          <p:cNvSpPr>
            <a:spLocks noChangeShapeType="1"/>
          </p:cNvSpPr>
          <p:nvPr/>
        </p:nvSpPr>
        <p:spPr bwMode="auto">
          <a:xfrm>
            <a:off x="5276850" y="2047875"/>
            <a:ext cx="1192213" cy="158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0" name="Line 87"/>
          <p:cNvSpPr>
            <a:spLocks noChangeShapeType="1"/>
          </p:cNvSpPr>
          <p:nvPr/>
        </p:nvSpPr>
        <p:spPr bwMode="auto">
          <a:xfrm>
            <a:off x="7680325" y="2039938"/>
            <a:ext cx="1130300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1" name="Line 88"/>
          <p:cNvSpPr>
            <a:spLocks noChangeShapeType="1"/>
          </p:cNvSpPr>
          <p:nvPr/>
        </p:nvSpPr>
        <p:spPr bwMode="auto">
          <a:xfrm>
            <a:off x="2936875" y="2319338"/>
            <a:ext cx="2351088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2" name="Line 89"/>
          <p:cNvSpPr>
            <a:spLocks noChangeShapeType="1"/>
          </p:cNvSpPr>
          <p:nvPr/>
        </p:nvSpPr>
        <p:spPr bwMode="auto">
          <a:xfrm>
            <a:off x="647700" y="2390775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3" name="Line 90"/>
          <p:cNvSpPr>
            <a:spLocks noChangeShapeType="1"/>
          </p:cNvSpPr>
          <p:nvPr/>
        </p:nvSpPr>
        <p:spPr bwMode="auto">
          <a:xfrm>
            <a:off x="323850" y="2716213"/>
            <a:ext cx="32385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4" name="Line 91"/>
          <p:cNvSpPr>
            <a:spLocks noChangeShapeType="1"/>
          </p:cNvSpPr>
          <p:nvPr/>
        </p:nvSpPr>
        <p:spPr bwMode="auto">
          <a:xfrm>
            <a:off x="647700" y="2716213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5" name="Line 92"/>
          <p:cNvSpPr>
            <a:spLocks noChangeShapeType="1"/>
          </p:cNvSpPr>
          <p:nvPr/>
        </p:nvSpPr>
        <p:spPr bwMode="auto">
          <a:xfrm>
            <a:off x="2936875" y="2716213"/>
            <a:ext cx="3522663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6" name="Line 93"/>
          <p:cNvSpPr>
            <a:spLocks noChangeShapeType="1"/>
          </p:cNvSpPr>
          <p:nvPr/>
        </p:nvSpPr>
        <p:spPr bwMode="auto">
          <a:xfrm>
            <a:off x="647700" y="2997200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7" name="Line 95"/>
          <p:cNvSpPr>
            <a:spLocks noChangeShapeType="1"/>
          </p:cNvSpPr>
          <p:nvPr/>
        </p:nvSpPr>
        <p:spPr bwMode="auto">
          <a:xfrm>
            <a:off x="6459538" y="3278188"/>
            <a:ext cx="1220787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8" name="Line 96"/>
          <p:cNvSpPr>
            <a:spLocks noChangeShapeType="1"/>
          </p:cNvSpPr>
          <p:nvPr/>
        </p:nvSpPr>
        <p:spPr bwMode="auto">
          <a:xfrm>
            <a:off x="647700" y="3560763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29" name="Line 97"/>
          <p:cNvSpPr>
            <a:spLocks noChangeShapeType="1"/>
          </p:cNvSpPr>
          <p:nvPr/>
        </p:nvSpPr>
        <p:spPr bwMode="auto">
          <a:xfrm>
            <a:off x="647700" y="3841750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0" name="Line 98"/>
          <p:cNvSpPr>
            <a:spLocks noChangeShapeType="1"/>
          </p:cNvSpPr>
          <p:nvPr/>
        </p:nvSpPr>
        <p:spPr bwMode="auto">
          <a:xfrm>
            <a:off x="647700" y="4124325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1" name="Line 99"/>
          <p:cNvSpPr>
            <a:spLocks noChangeShapeType="1"/>
          </p:cNvSpPr>
          <p:nvPr/>
        </p:nvSpPr>
        <p:spPr bwMode="auto">
          <a:xfrm>
            <a:off x="647700" y="4371975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2" name="Line 100"/>
          <p:cNvSpPr>
            <a:spLocks noChangeShapeType="1"/>
          </p:cNvSpPr>
          <p:nvPr/>
        </p:nvSpPr>
        <p:spPr bwMode="auto">
          <a:xfrm>
            <a:off x="1873250" y="4371975"/>
            <a:ext cx="6937375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3" name="Line 101"/>
          <p:cNvSpPr>
            <a:spLocks noChangeShapeType="1"/>
          </p:cNvSpPr>
          <p:nvPr/>
        </p:nvSpPr>
        <p:spPr bwMode="auto">
          <a:xfrm>
            <a:off x="323850" y="4633913"/>
            <a:ext cx="32385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4" name="Line 106"/>
          <p:cNvSpPr>
            <a:spLocks noChangeShapeType="1"/>
          </p:cNvSpPr>
          <p:nvPr/>
        </p:nvSpPr>
        <p:spPr bwMode="auto">
          <a:xfrm>
            <a:off x="2936875" y="5202238"/>
            <a:ext cx="5873750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5" name="Line 107"/>
          <p:cNvSpPr>
            <a:spLocks noChangeShapeType="1"/>
          </p:cNvSpPr>
          <p:nvPr/>
        </p:nvSpPr>
        <p:spPr bwMode="auto">
          <a:xfrm>
            <a:off x="647700" y="5489575"/>
            <a:ext cx="1225550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6" name="Line 108"/>
          <p:cNvSpPr>
            <a:spLocks noChangeShapeType="1"/>
          </p:cNvSpPr>
          <p:nvPr/>
        </p:nvSpPr>
        <p:spPr bwMode="auto">
          <a:xfrm>
            <a:off x="2946400" y="5487988"/>
            <a:ext cx="3522663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7" name="Line 111"/>
          <p:cNvSpPr>
            <a:spLocks noChangeShapeType="1"/>
          </p:cNvSpPr>
          <p:nvPr/>
        </p:nvSpPr>
        <p:spPr bwMode="auto">
          <a:xfrm>
            <a:off x="8810625" y="1400175"/>
            <a:ext cx="0" cy="363538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8" name="Line 112"/>
          <p:cNvSpPr>
            <a:spLocks noChangeShapeType="1"/>
          </p:cNvSpPr>
          <p:nvPr/>
        </p:nvSpPr>
        <p:spPr bwMode="auto">
          <a:xfrm>
            <a:off x="8810625" y="1763713"/>
            <a:ext cx="0" cy="4008437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39" name="Line 113"/>
          <p:cNvSpPr>
            <a:spLocks noChangeShapeType="1"/>
          </p:cNvSpPr>
          <p:nvPr/>
        </p:nvSpPr>
        <p:spPr bwMode="auto">
          <a:xfrm>
            <a:off x="1873250" y="1400175"/>
            <a:ext cx="6937375" cy="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40" name="Line 114"/>
          <p:cNvSpPr>
            <a:spLocks noChangeShapeType="1"/>
          </p:cNvSpPr>
          <p:nvPr/>
        </p:nvSpPr>
        <p:spPr bwMode="auto">
          <a:xfrm>
            <a:off x="323850" y="5772150"/>
            <a:ext cx="32385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41" name="Line 115"/>
          <p:cNvSpPr>
            <a:spLocks noChangeShapeType="1"/>
          </p:cNvSpPr>
          <p:nvPr/>
        </p:nvSpPr>
        <p:spPr bwMode="auto">
          <a:xfrm>
            <a:off x="647700" y="5772150"/>
            <a:ext cx="8162925" cy="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42" name="Text Box 139"/>
          <p:cNvSpPr txBox="1">
            <a:spLocks noChangeArrowheads="1"/>
          </p:cNvSpPr>
          <p:nvPr/>
        </p:nvSpPr>
        <p:spPr bwMode="auto">
          <a:xfrm rot="-5400000">
            <a:off x="64295" y="2053431"/>
            <a:ext cx="811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Front Office</a:t>
            </a:r>
          </a:p>
        </p:txBody>
      </p:sp>
      <p:sp>
        <p:nvSpPr>
          <p:cNvPr id="23643" name="Text Box 140"/>
          <p:cNvSpPr txBox="1">
            <a:spLocks noChangeArrowheads="1"/>
          </p:cNvSpPr>
          <p:nvPr/>
        </p:nvSpPr>
        <p:spPr bwMode="auto">
          <a:xfrm rot="-5400000">
            <a:off x="85726" y="4992687"/>
            <a:ext cx="787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Back Office</a:t>
            </a:r>
          </a:p>
        </p:txBody>
      </p:sp>
      <p:sp>
        <p:nvSpPr>
          <p:cNvPr id="23644" name="Text Box 142"/>
          <p:cNvSpPr txBox="1">
            <a:spLocks noChangeArrowheads="1"/>
          </p:cNvSpPr>
          <p:nvPr/>
        </p:nvSpPr>
        <p:spPr bwMode="auto">
          <a:xfrm rot="-5400000">
            <a:off x="-48419" y="3421857"/>
            <a:ext cx="10509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>
                <a:solidFill>
                  <a:srgbClr val="FF0000"/>
                </a:solidFill>
                <a:ea typeface="宋体" pitchFamily="2" charset="-122"/>
                <a:cs typeface="Arial" pitchFamily="34" charset="0"/>
              </a:rPr>
              <a:t>Middle Office</a:t>
            </a:r>
          </a:p>
        </p:txBody>
      </p:sp>
      <p:sp>
        <p:nvSpPr>
          <p:cNvPr id="23645" name="Text Box 143"/>
          <p:cNvSpPr txBox="1">
            <a:spLocks noChangeArrowheads="1"/>
          </p:cNvSpPr>
          <p:nvPr/>
        </p:nvSpPr>
        <p:spPr bwMode="auto">
          <a:xfrm>
            <a:off x="306388" y="5783263"/>
            <a:ext cx="4629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800">
                <a:ea typeface="宋体" pitchFamily="2" charset="-122"/>
                <a:cs typeface="Arial" pitchFamily="34" charset="0"/>
              </a:rPr>
              <a:t>Note: Un-shaded portion indicates services generally in-house, not outsourced or done by alternates</a:t>
            </a:r>
          </a:p>
        </p:txBody>
      </p:sp>
      <p:sp>
        <p:nvSpPr>
          <p:cNvPr id="23646" name="Line 144"/>
          <p:cNvSpPr>
            <a:spLocks noChangeShapeType="1"/>
          </p:cNvSpPr>
          <p:nvPr/>
        </p:nvSpPr>
        <p:spPr bwMode="auto">
          <a:xfrm>
            <a:off x="1984375" y="1268413"/>
            <a:ext cx="6815138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5720" rIns="45720" anchor="ctr"/>
          <a:lstStyle/>
          <a:p>
            <a:endParaRPr lang="zh-CN" altLang="en-US"/>
          </a:p>
        </p:txBody>
      </p:sp>
      <p:sp>
        <p:nvSpPr>
          <p:cNvPr id="23647" name="Rectangle 133"/>
          <p:cNvSpPr>
            <a:spLocks noChangeArrowheads="1"/>
          </p:cNvSpPr>
          <p:nvPr/>
        </p:nvSpPr>
        <p:spPr bwMode="auto">
          <a:xfrm>
            <a:off x="2933700" y="4305300"/>
            <a:ext cx="3519488" cy="165100"/>
          </a:xfrm>
          <a:prstGeom prst="rect">
            <a:avLst/>
          </a:prstGeom>
          <a:solidFill>
            <a:srgbClr val="BEECFF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000">
                <a:ea typeface="宋体" pitchFamily="2" charset="-122"/>
                <a:cs typeface="Arial" pitchFamily="34" charset="0"/>
              </a:rPr>
              <a:t>OTC Derivatives</a:t>
            </a:r>
          </a:p>
        </p:txBody>
      </p:sp>
      <p:sp>
        <p:nvSpPr>
          <p:cNvPr id="23648" name="Line 128"/>
          <p:cNvSpPr>
            <a:spLocks noChangeShapeType="1"/>
          </p:cNvSpPr>
          <p:nvPr/>
        </p:nvSpPr>
        <p:spPr bwMode="auto">
          <a:xfrm>
            <a:off x="2946400" y="4457700"/>
            <a:ext cx="3521075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49" name="Line 129"/>
          <p:cNvSpPr>
            <a:spLocks noChangeShapeType="1"/>
          </p:cNvSpPr>
          <p:nvPr/>
        </p:nvSpPr>
        <p:spPr bwMode="auto">
          <a:xfrm>
            <a:off x="2946400" y="4610100"/>
            <a:ext cx="3521075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50" name="Line 130"/>
          <p:cNvSpPr>
            <a:spLocks noChangeShapeType="1"/>
          </p:cNvSpPr>
          <p:nvPr/>
        </p:nvSpPr>
        <p:spPr bwMode="auto">
          <a:xfrm>
            <a:off x="2933700" y="4305300"/>
            <a:ext cx="3521075" cy="0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651" name="Group 124"/>
          <p:cNvGrpSpPr>
            <a:grpSpLocks/>
          </p:cNvGrpSpPr>
          <p:nvPr/>
        </p:nvGrpSpPr>
        <p:grpSpPr bwMode="auto">
          <a:xfrm>
            <a:off x="482600" y="6100763"/>
            <a:ext cx="1684338" cy="246062"/>
            <a:chOff x="482600" y="6017768"/>
            <a:chExt cx="1684528" cy="246221"/>
          </a:xfrm>
        </p:grpSpPr>
        <p:sp>
          <p:nvSpPr>
            <p:cNvPr id="23655" name="Text Box 143"/>
            <p:cNvSpPr txBox="1">
              <a:spLocks noChangeArrowheads="1"/>
            </p:cNvSpPr>
            <p:nvPr/>
          </p:nvSpPr>
          <p:spPr bwMode="auto">
            <a:xfrm>
              <a:off x="622208" y="6017768"/>
              <a:ext cx="154492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CN" sz="1000">
                  <a:ea typeface="宋体" pitchFamily="2" charset="-122"/>
                  <a:cs typeface="Arial" pitchFamily="34" charset="0"/>
                </a:rPr>
                <a:t>Under Development</a:t>
              </a:r>
            </a:p>
          </p:txBody>
        </p:sp>
        <p:sp>
          <p:nvSpPr>
            <p:cNvPr id="23656" name="Rectangle 21"/>
            <p:cNvSpPr>
              <a:spLocks noChangeArrowheads="1"/>
            </p:cNvSpPr>
            <p:nvPr/>
          </p:nvSpPr>
          <p:spPr bwMode="auto">
            <a:xfrm>
              <a:off x="482600" y="6040438"/>
              <a:ext cx="288925" cy="18573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75000"/>
                </a:spcBef>
                <a:buClr>
                  <a:srgbClr val="DC241F"/>
                </a:buClr>
                <a:buFont typeface="Wingdings 2" pitchFamily="18" charset="2"/>
                <a:buNone/>
              </a:pPr>
              <a:endParaRPr lang="zh-CN" altLang="zh-CN" sz="1000">
                <a:cs typeface="Arial" pitchFamily="34" charset="0"/>
              </a:endParaRPr>
            </a:p>
          </p:txBody>
        </p:sp>
      </p:grpSp>
      <p:sp>
        <p:nvSpPr>
          <p:cNvPr id="23652" name="Text Box 129"/>
          <p:cNvSpPr txBox="1">
            <a:spLocks noChangeArrowheads="1"/>
          </p:cNvSpPr>
          <p:nvPr/>
        </p:nvSpPr>
        <p:spPr bwMode="auto">
          <a:xfrm>
            <a:off x="315913" y="271463"/>
            <a:ext cx="83185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Investor Services Capabilities</a:t>
            </a:r>
          </a:p>
        </p:txBody>
      </p:sp>
      <p:sp>
        <p:nvSpPr>
          <p:cNvPr id="23653" name="Rectangle 133"/>
          <p:cNvSpPr>
            <a:spLocks noChangeArrowheads="1"/>
          </p:cNvSpPr>
          <p:nvPr/>
        </p:nvSpPr>
        <p:spPr bwMode="auto">
          <a:xfrm>
            <a:off x="2944813" y="4467225"/>
            <a:ext cx="3511550" cy="131763"/>
          </a:xfrm>
          <a:prstGeom prst="rect">
            <a:avLst/>
          </a:prstGeom>
          <a:solidFill>
            <a:srgbClr val="808080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45720" rIns="4572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000">
                <a:solidFill>
                  <a:schemeClr val="bg1"/>
                </a:solidFill>
                <a:ea typeface="宋体" pitchFamily="2" charset="-122"/>
                <a:cs typeface="Arial" pitchFamily="34" charset="0"/>
              </a:rPr>
              <a:t>Collateral Management</a:t>
            </a:r>
          </a:p>
        </p:txBody>
      </p:sp>
      <p:sp>
        <p:nvSpPr>
          <p:cNvPr id="23654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14325" y="2714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Investor Strategy Asia</a:t>
            </a:r>
          </a:p>
        </p:txBody>
      </p:sp>
      <p:sp>
        <p:nvSpPr>
          <p:cNvPr id="24579" name="TextBox 35"/>
          <p:cNvSpPr txBox="1">
            <a:spLocks noChangeArrowheads="1"/>
          </p:cNvSpPr>
          <p:nvPr/>
        </p:nvSpPr>
        <p:spPr bwMode="auto">
          <a:xfrm>
            <a:off x="587375" y="1212850"/>
            <a:ext cx="782478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Build out Local Funds Servicing &amp; Transfer Agency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End-to-end ETF Services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Pension “Vertical” Specialist Services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Expand Middle Office and Outsourcing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Rollout Collateral Management</a:t>
            </a:r>
          </a:p>
        </p:txBody>
      </p:sp>
      <p:sp>
        <p:nvSpPr>
          <p:cNvPr id="24580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6"/>
          <p:cNvSpPr txBox="1">
            <a:spLocks noChangeArrowheads="1"/>
          </p:cNvSpPr>
          <p:nvPr/>
        </p:nvSpPr>
        <p:spPr bwMode="auto">
          <a:xfrm>
            <a:off x="5006975" y="2222500"/>
            <a:ext cx="350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400">
              <a:cs typeface="Arial" pitchFamily="34" charset="0"/>
            </a:endParaRPr>
          </a:p>
        </p:txBody>
      </p:sp>
      <p:sp>
        <p:nvSpPr>
          <p:cNvPr id="25603" name="Rectangle 8"/>
          <p:cNvSpPr>
            <a:spLocks noChangeArrowheads="1"/>
          </p:cNvSpPr>
          <p:nvPr/>
        </p:nvSpPr>
        <p:spPr bwMode="auto">
          <a:xfrm>
            <a:off x="1987550" y="5405438"/>
            <a:ext cx="2349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sp>
        <p:nvSpPr>
          <p:cNvPr id="25604" name="Line 8"/>
          <p:cNvSpPr>
            <a:spLocks noChangeShapeType="1"/>
          </p:cNvSpPr>
          <p:nvPr/>
        </p:nvSpPr>
        <p:spPr bwMode="gray">
          <a:xfrm>
            <a:off x="4572000" y="895350"/>
            <a:ext cx="25400" cy="27813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5" name="Line 10"/>
          <p:cNvSpPr>
            <a:spLocks noChangeShapeType="1"/>
          </p:cNvSpPr>
          <p:nvPr/>
        </p:nvSpPr>
        <p:spPr bwMode="gray">
          <a:xfrm>
            <a:off x="317500" y="3798888"/>
            <a:ext cx="840422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606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147763"/>
            <a:ext cx="383857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242888" y="842963"/>
            <a:ext cx="3956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00B050"/>
              </a:buClr>
              <a:buFont typeface="Arial" pitchFamily="34" charset="0"/>
              <a:buChar char="▲"/>
            </a:pPr>
            <a:r>
              <a:rPr lang="en-US" altLang="zh-CN" sz="1400">
                <a:solidFill>
                  <a:srgbClr val="003082"/>
                </a:solidFill>
                <a:ea typeface="宋体" pitchFamily="2" charset="-122"/>
                <a:cs typeface="Arial" pitchFamily="34" charset="0"/>
              </a:rPr>
              <a:t>China Local-Local Custody Buildout </a:t>
            </a:r>
          </a:p>
        </p:txBody>
      </p:sp>
      <p:sp>
        <p:nvSpPr>
          <p:cNvPr id="25608" name="Rectangle 18"/>
          <p:cNvSpPr>
            <a:spLocks noChangeArrowheads="1"/>
          </p:cNvSpPr>
          <p:nvPr/>
        </p:nvSpPr>
        <p:spPr bwMode="auto">
          <a:xfrm>
            <a:off x="3808413" y="3481388"/>
            <a:ext cx="466725" cy="1508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sp>
        <p:nvSpPr>
          <p:cNvPr id="25609" name="Rectangle 19"/>
          <p:cNvSpPr>
            <a:spLocks noChangeArrowheads="1"/>
          </p:cNvSpPr>
          <p:nvPr/>
        </p:nvSpPr>
        <p:spPr bwMode="auto">
          <a:xfrm>
            <a:off x="469900" y="3470275"/>
            <a:ext cx="466725" cy="150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pic>
        <p:nvPicPr>
          <p:cNvPr id="2561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086225"/>
            <a:ext cx="3929062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1" name="Rectangle 22"/>
          <p:cNvSpPr>
            <a:spLocks noChangeArrowheads="1"/>
          </p:cNvSpPr>
          <p:nvPr/>
        </p:nvSpPr>
        <p:spPr bwMode="auto">
          <a:xfrm>
            <a:off x="242888" y="3797300"/>
            <a:ext cx="2470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00B050"/>
              </a:buClr>
              <a:buFont typeface="Arial" pitchFamily="34" charset="0"/>
              <a:buChar char="▲"/>
            </a:pPr>
            <a:r>
              <a:rPr lang="en-US" altLang="zh-CN" sz="1400">
                <a:solidFill>
                  <a:srgbClr val="003082"/>
                </a:solidFill>
                <a:ea typeface="宋体" pitchFamily="2" charset="-122"/>
                <a:cs typeface="Arial" pitchFamily="34" charset="0"/>
              </a:rPr>
              <a:t>Australia Super Fund Build</a:t>
            </a: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4711700" y="844550"/>
            <a:ext cx="1374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00B050"/>
              </a:buClr>
              <a:buFont typeface="Arial" pitchFamily="34" charset="0"/>
              <a:buChar char="▲"/>
            </a:pPr>
            <a:r>
              <a:rPr lang="en-US" altLang="zh-CN" sz="1400">
                <a:solidFill>
                  <a:srgbClr val="003082"/>
                </a:solidFill>
                <a:ea typeface="宋体" pitchFamily="2" charset="-122"/>
                <a:cs typeface="Arial" pitchFamily="34" charset="0"/>
              </a:rPr>
              <a:t>Korea Funds</a:t>
            </a:r>
          </a:p>
        </p:txBody>
      </p:sp>
      <p:pic>
        <p:nvPicPr>
          <p:cNvPr id="25613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127125"/>
            <a:ext cx="35734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4" name="Text Box 19"/>
          <p:cNvSpPr txBox="1">
            <a:spLocks noChangeArrowheads="1"/>
          </p:cNvSpPr>
          <p:nvPr/>
        </p:nvSpPr>
        <p:spPr bwMode="auto">
          <a:xfrm>
            <a:off x="314325" y="2714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Build out Local Funds Servicing &amp; TA</a:t>
            </a:r>
          </a:p>
        </p:txBody>
      </p:sp>
      <p:sp>
        <p:nvSpPr>
          <p:cNvPr id="25615" name="Line 8"/>
          <p:cNvSpPr>
            <a:spLocks noChangeShapeType="1"/>
          </p:cNvSpPr>
          <p:nvPr/>
        </p:nvSpPr>
        <p:spPr bwMode="gray">
          <a:xfrm>
            <a:off x="4597400" y="3917950"/>
            <a:ext cx="12700" cy="27813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Rectangle 11"/>
          <p:cNvSpPr>
            <a:spLocks noChangeArrowheads="1"/>
          </p:cNvSpPr>
          <p:nvPr/>
        </p:nvSpPr>
        <p:spPr bwMode="auto">
          <a:xfrm>
            <a:off x="4711700" y="3800475"/>
            <a:ext cx="1660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00B050"/>
              </a:buClr>
              <a:buFont typeface="Arial" pitchFamily="34" charset="0"/>
              <a:buChar char="▲"/>
            </a:pPr>
            <a:r>
              <a:rPr lang="en-US" altLang="zh-CN" sz="1400">
                <a:solidFill>
                  <a:srgbClr val="003082"/>
                </a:solidFill>
                <a:ea typeface="宋体" pitchFamily="2" charset="-122"/>
                <a:cs typeface="Arial" pitchFamily="34" charset="0"/>
              </a:rPr>
              <a:t>Transfer Agency</a:t>
            </a:r>
          </a:p>
        </p:txBody>
      </p:sp>
      <p:grpSp>
        <p:nvGrpSpPr>
          <p:cNvPr id="25617" name="Group 18"/>
          <p:cNvGrpSpPr>
            <a:grpSpLocks/>
          </p:cNvGrpSpPr>
          <p:nvPr/>
        </p:nvGrpSpPr>
        <p:grpSpPr bwMode="auto">
          <a:xfrm>
            <a:off x="4813300" y="4094163"/>
            <a:ext cx="3402013" cy="2070100"/>
            <a:chOff x="4813300" y="4130866"/>
            <a:chExt cx="3402013" cy="2070100"/>
          </a:xfrm>
        </p:grpSpPr>
        <p:pic>
          <p:nvPicPr>
            <p:cNvPr id="25619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300" y="4130866"/>
              <a:ext cx="1671638" cy="207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0" name="Picture 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688" y="4131247"/>
              <a:ext cx="1698625" cy="206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18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5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3860800"/>
            <a:ext cx="4897437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6"/>
          <p:cNvSpPr txBox="1">
            <a:spLocks noChangeArrowheads="1"/>
          </p:cNvSpPr>
          <p:nvPr/>
        </p:nvSpPr>
        <p:spPr bwMode="auto">
          <a:xfrm>
            <a:off x="5006975" y="2222500"/>
            <a:ext cx="350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400">
              <a:cs typeface="Arial" pitchFamily="34" charset="0"/>
            </a:endParaRPr>
          </a:p>
        </p:txBody>
      </p:sp>
      <p:sp>
        <p:nvSpPr>
          <p:cNvPr id="26628" name="Rectangle 18"/>
          <p:cNvSpPr>
            <a:spLocks noChangeArrowheads="1"/>
          </p:cNvSpPr>
          <p:nvPr/>
        </p:nvSpPr>
        <p:spPr bwMode="auto">
          <a:xfrm>
            <a:off x="3808413" y="3481388"/>
            <a:ext cx="466725" cy="1508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sp>
        <p:nvSpPr>
          <p:cNvPr id="26629" name="Rectangle 19"/>
          <p:cNvSpPr>
            <a:spLocks noChangeArrowheads="1"/>
          </p:cNvSpPr>
          <p:nvPr/>
        </p:nvSpPr>
        <p:spPr bwMode="auto">
          <a:xfrm>
            <a:off x="469900" y="3470275"/>
            <a:ext cx="466725" cy="150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sp>
        <p:nvSpPr>
          <p:cNvPr id="26630" name="Text Box 15"/>
          <p:cNvSpPr txBox="1">
            <a:spLocks noChangeArrowheads="1"/>
          </p:cNvSpPr>
          <p:nvPr/>
        </p:nvSpPr>
        <p:spPr bwMode="auto">
          <a:xfrm>
            <a:off x="314325" y="2714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End-to-End ETF Services</a:t>
            </a:r>
          </a:p>
        </p:txBody>
      </p:sp>
      <p:sp>
        <p:nvSpPr>
          <p:cNvPr id="26631" name="Rectangle 16"/>
          <p:cNvSpPr>
            <a:spLocks noChangeArrowheads="1"/>
          </p:cNvSpPr>
          <p:nvPr/>
        </p:nvSpPr>
        <p:spPr bwMode="auto">
          <a:xfrm>
            <a:off x="5715000" y="4722813"/>
            <a:ext cx="299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00B050"/>
              </a:buClr>
              <a:buFont typeface="Arial" pitchFamily="34" charset="0"/>
              <a:buChar char="▲"/>
            </a:pPr>
            <a:r>
              <a:rPr lang="en-US" altLang="zh-CN" sz="1400">
                <a:ea typeface="宋体" pitchFamily="2" charset="-122"/>
                <a:cs typeface="Arial" pitchFamily="34" charset="0"/>
              </a:rPr>
              <a:t> Integration of ETF GEM system  </a:t>
            </a:r>
          </a:p>
        </p:txBody>
      </p:sp>
      <p:sp>
        <p:nvSpPr>
          <p:cNvPr id="26632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6</a:t>
            </a:r>
          </a:p>
        </p:txBody>
      </p:sp>
      <p:grpSp>
        <p:nvGrpSpPr>
          <p:cNvPr id="26633" name="Group 12"/>
          <p:cNvGrpSpPr>
            <a:grpSpLocks/>
          </p:cNvGrpSpPr>
          <p:nvPr/>
        </p:nvGrpSpPr>
        <p:grpSpPr bwMode="auto">
          <a:xfrm>
            <a:off x="3303588" y="984250"/>
            <a:ext cx="5340350" cy="3592513"/>
            <a:chOff x="3303588" y="984250"/>
            <a:chExt cx="5340350" cy="3592513"/>
          </a:xfrm>
        </p:grpSpPr>
        <p:pic>
          <p:nvPicPr>
            <p:cNvPr id="26634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588" y="984250"/>
              <a:ext cx="5340350" cy="3592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048500" y="1060450"/>
              <a:ext cx="80963" cy="146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6"/>
          <p:cNvSpPr txBox="1">
            <a:spLocks noChangeArrowheads="1"/>
          </p:cNvSpPr>
          <p:nvPr/>
        </p:nvSpPr>
        <p:spPr bwMode="auto">
          <a:xfrm>
            <a:off x="5149850" y="1822450"/>
            <a:ext cx="350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149475" y="5129213"/>
            <a:ext cx="2349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652" name="Text Box 16"/>
          <p:cNvSpPr txBox="1">
            <a:spLocks noChangeArrowheads="1"/>
          </p:cNvSpPr>
          <p:nvPr/>
        </p:nvSpPr>
        <p:spPr bwMode="auto">
          <a:xfrm>
            <a:off x="314325" y="2714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Pension “Vertical” Specialist Services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9175" y="1114425"/>
            <a:ext cx="2524125" cy="438150"/>
          </a:xfrm>
          <a:prstGeom prst="rect">
            <a:avLst/>
          </a:prstGeom>
          <a:solidFill>
            <a:srgbClr val="003082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chemeClr val="bg1"/>
                </a:solidFill>
              </a:rPr>
              <a:t>Pension Funds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3775" y="1114425"/>
            <a:ext cx="2524125" cy="438150"/>
          </a:xfrm>
          <a:prstGeom prst="rect">
            <a:avLst/>
          </a:prstGeom>
          <a:solidFill>
            <a:srgbClr val="BED8EC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chemeClr val="tx1"/>
                </a:solidFill>
              </a:rPr>
              <a:t>Investment Managers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9175" y="1562100"/>
            <a:ext cx="1257300" cy="923925"/>
          </a:xfrm>
          <a:prstGeom prst="rect">
            <a:avLst/>
          </a:prstGeom>
          <a:solidFill>
            <a:srgbClr val="C0C0C0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rgbClr val="DC241F"/>
                </a:solidFill>
              </a:rPr>
              <a:t>Pension Fund Reporting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76475" y="1562100"/>
            <a:ext cx="1257300" cy="923925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rgbClr val="FFF05F"/>
                </a:solidFill>
              </a:rPr>
              <a:t>Performance Measurement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33775" y="1552575"/>
            <a:ext cx="2524125" cy="933450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rgbClr val="00A8EB"/>
                </a:solidFill>
              </a:rPr>
              <a:t>Middle Office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19175" y="2486025"/>
            <a:ext cx="5038725" cy="542925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rgbClr val="FFF05F"/>
                </a:solidFill>
              </a:rPr>
              <a:t>Fund Accounting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9175" y="3028950"/>
            <a:ext cx="5038725" cy="542925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rgbClr val="00A8EB"/>
                </a:solidFill>
              </a:rPr>
              <a:t>Domestic and Global Custody &amp; Sec Landing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5375" y="4086225"/>
            <a:ext cx="1552575" cy="1885950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13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ea typeface="宋体" pitchFamily="2" charset="-122"/>
            </a:endParaRPr>
          </a:p>
          <a:p>
            <a:pPr algn="ctr" eaLnBrk="1" hangingPunct="1"/>
            <a:r>
              <a:rPr lang="en-US" altLang="zh-CN" sz="1300" b="1">
                <a:solidFill>
                  <a:srgbClr val="00A8EB"/>
                </a:solidFill>
                <a:ea typeface="宋体" pitchFamily="2" charset="-122"/>
              </a:rPr>
              <a:t>Markets Offering</a:t>
            </a:r>
          </a:p>
          <a:p>
            <a:pPr algn="ctr" eaLnBrk="1" hangingPunct="1"/>
            <a:endParaRPr lang="en-US" altLang="zh-CN" sz="500" b="1">
              <a:solidFill>
                <a:srgbClr val="00A8EB"/>
              </a:solidFill>
              <a:ea typeface="宋体" pitchFamily="2" charset="-122"/>
            </a:endParaRP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Transition Management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Prime Brokerage / Futures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Execution</a:t>
            </a:r>
          </a:p>
          <a:p>
            <a:pPr algn="ctr" eaLnBrk="1" hangingPunct="1">
              <a:buFont typeface="Arial" pitchFamily="34" charset="0"/>
              <a:buChar char="•"/>
            </a:pPr>
            <a:endParaRPr lang="en-US" altLang="zh-CN" sz="1300" b="1">
              <a:ea typeface="宋体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76550" y="4086225"/>
            <a:ext cx="1543050" cy="1885950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1300" b="1">
              <a:solidFill>
                <a:srgbClr val="00A8EB"/>
              </a:solidFill>
              <a:ea typeface="宋体" pitchFamily="2" charset="-122"/>
            </a:endParaRPr>
          </a:p>
          <a:p>
            <a:pPr algn="ctr" eaLnBrk="1" hangingPunct="1"/>
            <a:r>
              <a:rPr lang="en-US" altLang="zh-CN" sz="1300" b="1">
                <a:solidFill>
                  <a:srgbClr val="00A8EB"/>
                </a:solidFill>
                <a:ea typeface="宋体" pitchFamily="2" charset="-122"/>
              </a:rPr>
              <a:t>SFS Offering</a:t>
            </a:r>
          </a:p>
          <a:p>
            <a:pPr algn="ctr" eaLnBrk="1" hangingPunct="1"/>
            <a:endParaRPr lang="en-US" altLang="zh-CN" sz="500" b="1">
              <a:solidFill>
                <a:srgbClr val="00A8EB"/>
              </a:solidFill>
              <a:ea typeface="宋体" pitchFamily="2" charset="-122"/>
            </a:endParaRPr>
          </a:p>
          <a:p>
            <a:pPr algn="ctr" eaLnBrk="1" hangingPunct="1"/>
            <a:endParaRPr lang="en-US" altLang="zh-CN" sz="100" b="1">
              <a:solidFill>
                <a:srgbClr val="00A8EB"/>
              </a:solidFill>
              <a:ea typeface="宋体" pitchFamily="2" charset="-122"/>
            </a:endParaRP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 b="1">
                <a:solidFill>
                  <a:srgbClr val="00A8EB"/>
                </a:solidFill>
                <a:ea typeface="宋体" pitchFamily="2" charset="-122"/>
              </a:rPr>
              <a:t> </a:t>
            </a: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PE/LP Investor Service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Hedge Fund Service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Yield Book / CDS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29150" y="4086225"/>
            <a:ext cx="1495425" cy="1885950"/>
          </a:xfrm>
          <a:prstGeom prst="rect">
            <a:avLst/>
          </a:prstGeom>
          <a:solidFill>
            <a:srgbClr val="C0C0C0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300" b="1">
                <a:solidFill>
                  <a:srgbClr val="00A8EB"/>
                </a:solidFill>
                <a:ea typeface="宋体" pitchFamily="2" charset="-122"/>
              </a:rPr>
              <a:t>Cash Management</a:t>
            </a:r>
          </a:p>
          <a:p>
            <a:pPr algn="ctr" eaLnBrk="1" hangingPunct="1"/>
            <a:endParaRPr lang="en-US" altLang="zh-CN" sz="500" b="1">
              <a:solidFill>
                <a:srgbClr val="00A8EB"/>
              </a:solidFill>
              <a:ea typeface="宋体" pitchFamily="2" charset="-122"/>
            </a:endParaRP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Liquidity Solutions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Payments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00A8EB"/>
                </a:solidFill>
                <a:ea typeface="宋体" pitchFamily="2" charset="-122"/>
              </a:rPr>
              <a:t> Cards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-611981" y="2126457"/>
            <a:ext cx="2471737" cy="438150"/>
          </a:xfrm>
          <a:prstGeom prst="rect">
            <a:avLst/>
          </a:prstGeom>
          <a:solidFill>
            <a:srgbClr val="969696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/>
              <a:t>Core Requirements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-238125" y="4805363"/>
            <a:ext cx="1876425" cy="438150"/>
          </a:xfrm>
          <a:prstGeom prst="rect">
            <a:avLst/>
          </a:prstGeom>
          <a:solidFill>
            <a:srgbClr val="969696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/>
              <a:t>Value Adds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53225" y="1495425"/>
            <a:ext cx="1905000" cy="1514475"/>
          </a:xfrm>
          <a:prstGeom prst="rect">
            <a:avLst/>
          </a:prstGeom>
          <a:solidFill>
            <a:srgbClr val="DC241F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300" b="1">
                <a:solidFill>
                  <a:srgbClr val="FFFFFF"/>
                </a:solidFill>
                <a:ea typeface="宋体" pitchFamily="2" charset="-122"/>
              </a:rPr>
              <a:t>Other Factors</a:t>
            </a:r>
          </a:p>
          <a:p>
            <a:pPr algn="ctr" eaLnBrk="1" hangingPunct="1"/>
            <a:endParaRPr lang="en-US" altLang="zh-CN" sz="1300" b="1">
              <a:solidFill>
                <a:srgbClr val="FFFFFF"/>
              </a:solidFill>
              <a:ea typeface="宋体" pitchFamily="2" charset="-122"/>
            </a:endParaRP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FFFFFF"/>
                </a:solidFill>
                <a:ea typeface="宋体" pitchFamily="2" charset="-122"/>
              </a:rPr>
              <a:t> Capacity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FFFFFF"/>
                </a:solidFill>
                <a:ea typeface="宋体" pitchFamily="2" charset="-122"/>
              </a:rPr>
              <a:t> Depth of Expertise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FFFFFF"/>
                </a:solidFill>
                <a:ea typeface="宋体" pitchFamily="2" charset="-122"/>
              </a:rPr>
              <a:t> Track Record </a:t>
            </a:r>
          </a:p>
          <a:p>
            <a:pPr algn="ctr" eaLnBrk="1" hangingPunct="1"/>
            <a:endParaRPr lang="en-US" altLang="zh-CN" sz="130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81800" y="3781425"/>
            <a:ext cx="1905000" cy="2181225"/>
          </a:xfrm>
          <a:prstGeom prst="rect">
            <a:avLst/>
          </a:prstGeom>
          <a:solidFill>
            <a:srgbClr val="003082"/>
          </a:solidFill>
          <a:ln w="1905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zh-CN" sz="1300" b="1">
              <a:solidFill>
                <a:srgbClr val="FFFFFF"/>
              </a:solidFill>
              <a:ea typeface="宋体" pitchFamily="2" charset="-122"/>
            </a:endParaRPr>
          </a:p>
          <a:p>
            <a:pPr algn="ctr" eaLnBrk="1" hangingPunct="1"/>
            <a:endParaRPr lang="en-US" altLang="zh-CN" sz="1300" b="1">
              <a:solidFill>
                <a:srgbClr val="FFFFFF"/>
              </a:solidFill>
              <a:ea typeface="宋体" pitchFamily="2" charset="-122"/>
            </a:endParaRPr>
          </a:p>
          <a:p>
            <a:pPr algn="ctr" eaLnBrk="1" hangingPunct="1"/>
            <a:r>
              <a:rPr lang="en-US" altLang="zh-CN" sz="1300" b="1">
                <a:solidFill>
                  <a:srgbClr val="FFFFFF"/>
                </a:solidFill>
                <a:ea typeface="宋体" pitchFamily="2" charset="-122"/>
              </a:rPr>
              <a:t>Competitive and Market Factors</a:t>
            </a:r>
          </a:p>
          <a:p>
            <a:pPr algn="ctr" eaLnBrk="1" hangingPunct="1"/>
            <a:endParaRPr lang="en-US" altLang="zh-CN" sz="1300" b="1">
              <a:solidFill>
                <a:srgbClr val="FFFFFF"/>
              </a:solidFill>
              <a:ea typeface="宋体" pitchFamily="2" charset="-122"/>
            </a:endParaRP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FFFFFF"/>
                </a:solidFill>
                <a:ea typeface="宋体" pitchFamily="2" charset="-122"/>
              </a:rPr>
              <a:t> On-the-Ground Service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FFFFFF"/>
                </a:solidFill>
                <a:ea typeface="宋体" pitchFamily="2" charset="-122"/>
              </a:rPr>
              <a:t> Concentration Risk</a:t>
            </a:r>
          </a:p>
          <a:p>
            <a:pPr algn="ctr" eaLnBrk="1" hangingPunct="1">
              <a:buFont typeface="Arial" pitchFamily="34" charset="0"/>
              <a:buChar char="•"/>
            </a:pPr>
            <a:r>
              <a:rPr lang="en-US" altLang="zh-CN" sz="1300">
                <a:solidFill>
                  <a:srgbClr val="FFFFFF"/>
                </a:solidFill>
                <a:ea typeface="宋体" pitchFamily="2" charset="-122"/>
              </a:rPr>
              <a:t> Education and Advisory Support</a:t>
            </a:r>
          </a:p>
          <a:p>
            <a:pPr algn="ctr" eaLnBrk="1" hangingPunct="1">
              <a:buFont typeface="Arial" pitchFamily="34" charset="0"/>
              <a:buChar char="•"/>
            </a:pPr>
            <a:endParaRPr lang="en-US" altLang="zh-CN" sz="1300" b="1">
              <a:solidFill>
                <a:srgbClr val="FFFFFF"/>
              </a:solidFill>
              <a:ea typeface="宋体" pitchFamily="2" charset="-122"/>
            </a:endParaRPr>
          </a:p>
          <a:p>
            <a:pPr algn="ctr" eaLnBrk="1" hangingPunct="1"/>
            <a:endParaRPr lang="en-US" altLang="zh-CN" sz="1300" b="1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85850" y="1628775"/>
            <a:ext cx="190500" cy="190500"/>
          </a:xfrm>
          <a:prstGeom prst="ellipse">
            <a:avLst/>
          </a:prstGeom>
          <a:solidFill>
            <a:srgbClr val="DC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333625" y="1619250"/>
            <a:ext cx="190500" cy="190500"/>
          </a:xfrm>
          <a:prstGeom prst="ellipse">
            <a:avLst/>
          </a:prstGeom>
          <a:solidFill>
            <a:srgbClr val="FFF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85850" y="2562225"/>
            <a:ext cx="190500" cy="190500"/>
          </a:xfrm>
          <a:prstGeom prst="ellipse">
            <a:avLst/>
          </a:prstGeom>
          <a:solidFill>
            <a:srgbClr val="FFF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590925" y="1609725"/>
            <a:ext cx="190500" cy="190500"/>
          </a:xfrm>
          <a:prstGeom prst="ellipse">
            <a:avLst/>
          </a:prstGeom>
          <a:solidFill>
            <a:srgbClr val="00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5850" y="3095625"/>
            <a:ext cx="190500" cy="190500"/>
          </a:xfrm>
          <a:prstGeom prst="ellipse">
            <a:avLst/>
          </a:prstGeom>
          <a:solidFill>
            <a:srgbClr val="00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162050" y="4152900"/>
            <a:ext cx="190500" cy="190500"/>
          </a:xfrm>
          <a:prstGeom prst="ellipse">
            <a:avLst/>
          </a:prstGeom>
          <a:solidFill>
            <a:srgbClr val="00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52750" y="4162425"/>
            <a:ext cx="190500" cy="190500"/>
          </a:xfrm>
          <a:prstGeom prst="ellipse">
            <a:avLst/>
          </a:prstGeom>
          <a:solidFill>
            <a:srgbClr val="00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05350" y="4162425"/>
            <a:ext cx="190500" cy="190500"/>
          </a:xfrm>
          <a:prstGeom prst="ellipse">
            <a:avLst/>
          </a:prstGeom>
          <a:solidFill>
            <a:srgbClr val="00A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6200000">
            <a:off x="1500188" y="3548062"/>
            <a:ext cx="685800" cy="561975"/>
          </a:xfrm>
          <a:prstGeom prst="rightArrow">
            <a:avLst/>
          </a:prstGeom>
          <a:solidFill>
            <a:srgbClr val="003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6200000">
            <a:off x="3300413" y="3538537"/>
            <a:ext cx="685800" cy="561975"/>
          </a:xfrm>
          <a:prstGeom prst="rightArrow">
            <a:avLst/>
          </a:prstGeom>
          <a:solidFill>
            <a:srgbClr val="003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5005388" y="3548062"/>
            <a:ext cx="685800" cy="561975"/>
          </a:xfrm>
          <a:prstGeom prst="rightArrow">
            <a:avLst/>
          </a:prstGeom>
          <a:solidFill>
            <a:srgbClr val="003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6191250" y="1381125"/>
            <a:ext cx="476250" cy="1771650"/>
          </a:xfrm>
          <a:prstGeom prst="rightArrow">
            <a:avLst>
              <a:gd name="adj1" fmla="val 50000"/>
              <a:gd name="adj2" fmla="val 49270"/>
            </a:avLst>
          </a:prstGeom>
          <a:solidFill>
            <a:srgbClr val="BED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 rot="16200000">
            <a:off x="7527132" y="2543969"/>
            <a:ext cx="417512" cy="1771650"/>
          </a:xfrm>
          <a:prstGeom prst="rightArrow">
            <a:avLst>
              <a:gd name="adj1" fmla="val 50000"/>
              <a:gd name="adj2" fmla="val 49270"/>
            </a:avLst>
          </a:prstGeom>
          <a:solidFill>
            <a:srgbClr val="BED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680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7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6"/>
          <p:cNvSpPr txBox="1">
            <a:spLocks noChangeArrowheads="1"/>
          </p:cNvSpPr>
          <p:nvPr/>
        </p:nvSpPr>
        <p:spPr bwMode="auto">
          <a:xfrm>
            <a:off x="5006975" y="2260600"/>
            <a:ext cx="350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400">
              <a:cs typeface="Arial" pitchFamily="34" charset="0"/>
            </a:endParaRP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1987550" y="5443538"/>
            <a:ext cx="2349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314325" y="2714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Expand Middle Office and Outsourcing</a:t>
            </a:r>
          </a:p>
        </p:txBody>
      </p:sp>
      <p:pic>
        <p:nvPicPr>
          <p:cNvPr id="2867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1411288"/>
            <a:ext cx="7513637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7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6"/>
          <p:cNvSpPr txBox="1">
            <a:spLocks noChangeArrowheads="1"/>
          </p:cNvSpPr>
          <p:nvPr/>
        </p:nvSpPr>
        <p:spPr bwMode="auto">
          <a:xfrm>
            <a:off x="5006975" y="2260600"/>
            <a:ext cx="350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400">
              <a:cs typeface="Arial" pitchFamily="34" charset="0"/>
            </a:endParaRP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1987550" y="5443538"/>
            <a:ext cx="23495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 sz="1400">
              <a:cs typeface="Arial" pitchFamily="34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14325" y="27146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Rollout Collateral Management</a:t>
            </a:r>
          </a:p>
        </p:txBody>
      </p:sp>
      <p:pic>
        <p:nvPicPr>
          <p:cNvPr id="2970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01763"/>
            <a:ext cx="6683375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3268663" y="97313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75000"/>
              </a:spcBef>
              <a:buClr>
                <a:srgbClr val="00B050"/>
              </a:buClr>
              <a:buFont typeface="Arial" pitchFamily="34" charset="0"/>
              <a:buNone/>
            </a:pPr>
            <a:r>
              <a:rPr lang="en-US" altLang="zh-CN">
                <a:ea typeface="宋体" pitchFamily="2" charset="-122"/>
              </a:rPr>
              <a:t>(Citi OpenCollateral)</a:t>
            </a:r>
          </a:p>
        </p:txBody>
      </p:sp>
      <p:sp>
        <p:nvSpPr>
          <p:cNvPr id="29703" name="TextBox 60"/>
          <p:cNvSpPr txBox="1">
            <a:spLocks noChangeArrowheads="1"/>
          </p:cNvSpPr>
          <p:nvPr/>
        </p:nvSpPr>
        <p:spPr bwMode="auto">
          <a:xfrm>
            <a:off x="-9525" y="6624638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8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3"/>
          <p:cNvSpPr txBox="1">
            <a:spLocks noChangeArrowheads="1"/>
          </p:cNvSpPr>
          <p:nvPr/>
        </p:nvSpPr>
        <p:spPr bwMode="auto">
          <a:xfrm>
            <a:off x="1722438" y="1719263"/>
            <a:ext cx="70643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Global Transaction Services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Client Advisory Board for 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Investment Managers in Asia Pacific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Hong Kong</a:t>
            </a:r>
            <a:b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</a:br>
            <a:r>
              <a:rPr lang="en-US" altLang="zh-CN" b="1">
                <a:solidFill>
                  <a:srgbClr val="767D87"/>
                </a:solidFill>
                <a:ea typeface="宋体" pitchFamily="2" charset="-122"/>
              </a:rPr>
              <a:t>23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March 2012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7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7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921170"/>
            <a:ext cx="8106396" cy="565065"/>
          </a:xfrm>
          <a:prstGeom prst="rect">
            <a:avLst/>
          </a:prstGeom>
        </p:spPr>
        <p:txBody>
          <a:bodyPr wrap="none" lIns="102387" tIns="51194" rIns="102387" bIns="51194">
            <a:spAutoFit/>
          </a:bodyPr>
          <a:lstStyle/>
          <a:p>
            <a:pPr defTabSz="1023863">
              <a:lnSpc>
                <a:spcPct val="150000"/>
              </a:lnSpc>
            </a:pP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7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4" y="3776208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4" y="4214090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4" y="4653136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4"/>
          <p:cNvSpPr txBox="1">
            <a:spLocks noChangeArrowheads="1"/>
          </p:cNvSpPr>
          <p:nvPr/>
        </p:nvSpPr>
        <p:spPr bwMode="auto">
          <a:xfrm>
            <a:off x="1635125" y="1706563"/>
            <a:ext cx="7253288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Welcome to 2012 Client Advisory Board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Follow-Ups from 2011 Meeting</a:t>
            </a:r>
          </a:p>
          <a:p>
            <a:pPr eaLnBrk="1" hangingPunct="1">
              <a:spcBef>
                <a:spcPts val="600"/>
              </a:spcBef>
            </a:pPr>
            <a:endParaRPr lang="en-US" altLang="zh-CN" sz="22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David Russell</a:t>
            </a:r>
            <a:endParaRPr lang="en-US" altLang="zh-CN" sz="3000" b="1">
              <a:solidFill>
                <a:srgbClr val="FF0000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Regional Head, Asia Pacific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Securities and Fund Services </a:t>
            </a:r>
          </a:p>
          <a:p>
            <a:pPr eaLnBrk="1" hangingPunct="1"/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Global Transaction Services, Citi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6"/>
          <p:cNvSpPr txBox="1">
            <a:spLocks noChangeArrowheads="1"/>
          </p:cNvSpPr>
          <p:nvPr/>
        </p:nvSpPr>
        <p:spPr bwMode="auto">
          <a:xfrm>
            <a:off x="317500" y="265113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Citi in Asia</a:t>
            </a:r>
          </a:p>
        </p:txBody>
      </p:sp>
      <p:grpSp>
        <p:nvGrpSpPr>
          <p:cNvPr id="9219" name="Group 14"/>
          <p:cNvGrpSpPr>
            <a:grpSpLocks/>
          </p:cNvGrpSpPr>
          <p:nvPr/>
        </p:nvGrpSpPr>
        <p:grpSpPr bwMode="auto">
          <a:xfrm>
            <a:off x="68263" y="3546475"/>
            <a:ext cx="5067300" cy="3046413"/>
            <a:chOff x="67564" y="3547174"/>
            <a:chExt cx="5067300" cy="3046412"/>
          </a:xfrm>
        </p:grpSpPr>
        <p:pic>
          <p:nvPicPr>
            <p:cNvPr id="922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4" y="3547174"/>
              <a:ext cx="5067300" cy="304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9" name="Text Box 11"/>
            <p:cNvSpPr txBox="1">
              <a:spLocks noChangeArrowheads="1"/>
            </p:cNvSpPr>
            <p:nvPr/>
          </p:nvSpPr>
          <p:spPr bwMode="auto">
            <a:xfrm>
              <a:off x="2747264" y="4604004"/>
              <a:ext cx="11303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b="1">
                  <a:ea typeface="宋体" pitchFamily="2" charset="-122"/>
                </a:rPr>
                <a:t>Regional Consumer Banking (RCB) 48.2%</a:t>
              </a:r>
            </a:p>
          </p:txBody>
        </p:sp>
        <p:sp>
          <p:nvSpPr>
            <p:cNvPr id="9230" name="Text Box 12"/>
            <p:cNvSpPr txBox="1">
              <a:spLocks noChangeArrowheads="1"/>
            </p:cNvSpPr>
            <p:nvPr/>
          </p:nvSpPr>
          <p:spPr bwMode="auto">
            <a:xfrm>
              <a:off x="1546352" y="5425948"/>
              <a:ext cx="1219200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b="1">
                  <a:ea typeface="宋体" pitchFamily="2" charset="-122"/>
                </a:rPr>
                <a:t>Securities and Banking (S&amp;B) 22.5%</a:t>
              </a:r>
            </a:p>
          </p:txBody>
        </p:sp>
        <p:sp>
          <p:nvSpPr>
            <p:cNvPr id="9231" name="Text Box 13"/>
            <p:cNvSpPr txBox="1">
              <a:spLocks noChangeArrowheads="1"/>
            </p:cNvSpPr>
            <p:nvPr/>
          </p:nvSpPr>
          <p:spPr bwMode="auto">
            <a:xfrm>
              <a:off x="1331976" y="4238752"/>
              <a:ext cx="1409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200" b="1">
                  <a:solidFill>
                    <a:schemeClr val="bg1"/>
                  </a:solidFill>
                  <a:ea typeface="宋体" pitchFamily="2" charset="-122"/>
                </a:rPr>
                <a:t>Global Transaction Services (GTS) 29.3%</a:t>
              </a:r>
            </a:p>
          </p:txBody>
        </p:sp>
      </p:grpSp>
      <p:pic>
        <p:nvPicPr>
          <p:cNvPr id="922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014413"/>
            <a:ext cx="41211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15"/>
          <p:cNvSpPr>
            <a:spLocks noChangeArrowheads="1"/>
          </p:cNvSpPr>
          <p:nvPr/>
        </p:nvSpPr>
        <p:spPr bwMode="auto">
          <a:xfrm>
            <a:off x="307975" y="3187700"/>
            <a:ext cx="4291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itchFamily="2" charset="-122"/>
              </a:rPr>
              <a:t>Citigroup's Asia Net Income $4.0 Billion</a:t>
            </a:r>
          </a:p>
        </p:txBody>
      </p:sp>
      <p:grpSp>
        <p:nvGrpSpPr>
          <p:cNvPr id="9222" name="Group 15"/>
          <p:cNvGrpSpPr>
            <a:grpSpLocks/>
          </p:cNvGrpSpPr>
          <p:nvPr/>
        </p:nvGrpSpPr>
        <p:grpSpPr bwMode="auto">
          <a:xfrm>
            <a:off x="4830763" y="1552575"/>
            <a:ext cx="3717925" cy="4116388"/>
            <a:chOff x="4830890" y="1552575"/>
            <a:chExt cx="3717925" cy="4116705"/>
          </a:xfrm>
        </p:grpSpPr>
        <p:sp>
          <p:nvSpPr>
            <p:cNvPr id="10" name="Oval 322"/>
            <p:cNvSpPr>
              <a:spLocks noChangeArrowheads="1"/>
            </p:cNvSpPr>
            <p:nvPr/>
          </p:nvSpPr>
          <p:spPr bwMode="gray">
            <a:xfrm>
              <a:off x="4830890" y="1552575"/>
              <a:ext cx="3717925" cy="4116705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endParaRPr lang="en-GB" altLang="zh-TW" sz="900" b="1">
                <a:ea typeface="PMingLiU" pitchFamily="18" charset="-120"/>
              </a:endParaRPr>
            </a:p>
          </p:txBody>
        </p:sp>
        <p:sp>
          <p:nvSpPr>
            <p:cNvPr id="9225" name="Text Box 541"/>
            <p:cNvSpPr txBox="1">
              <a:spLocks noChangeArrowheads="1"/>
            </p:cNvSpPr>
            <p:nvPr/>
          </p:nvSpPr>
          <p:spPr bwMode="gray">
            <a:xfrm>
              <a:off x="4954715" y="3503613"/>
              <a:ext cx="1627187" cy="1640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CN" sz="1100" b="1">
                  <a:solidFill>
                    <a:srgbClr val="003082"/>
                  </a:solidFill>
                  <a:ea typeface="宋体" pitchFamily="2" charset="-122"/>
                </a:rPr>
                <a:t>GTS + S&amp;B</a:t>
              </a:r>
              <a:endParaRPr lang="en-US" altLang="zh-TW" sz="1100" b="1">
                <a:solidFill>
                  <a:srgbClr val="003082"/>
                </a:solidFill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18      </a:t>
              </a:r>
              <a:r>
                <a:rPr lang="en-US" altLang="zh-TW" sz="900" b="1">
                  <a:ea typeface="PMingLiU" pitchFamily="18" charset="-120"/>
                </a:rPr>
                <a:t>     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Countries</a:t>
              </a: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54,000+   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Institutional Clients</a:t>
              </a: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160,000,000,000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Money Raised for Asia Clients</a:t>
              </a:r>
              <a:endParaRPr lang="en-US" altLang="zh-TW" sz="500"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CN" sz="900" b="1">
                  <a:solidFill>
                    <a:srgbClr val="00A8EB"/>
                  </a:solidFill>
                  <a:ea typeface="宋体" pitchFamily="2" charset="-122"/>
                </a:rPr>
                <a:t>1,400,000,000,000</a:t>
              </a: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 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Assets Under Custody</a:t>
              </a:r>
            </a:p>
          </p:txBody>
        </p:sp>
        <p:sp>
          <p:nvSpPr>
            <p:cNvPr id="9226" name="Text Box 543"/>
            <p:cNvSpPr txBox="1">
              <a:spLocks noChangeArrowheads="1"/>
            </p:cNvSpPr>
            <p:nvPr/>
          </p:nvSpPr>
          <p:spPr bwMode="gray">
            <a:xfrm>
              <a:off x="6672390" y="3509963"/>
              <a:ext cx="1844675" cy="199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CN" sz="1100" b="1">
                  <a:solidFill>
                    <a:srgbClr val="003082"/>
                  </a:solidFill>
                  <a:ea typeface="宋体" pitchFamily="2" charset="-122"/>
                </a:rPr>
                <a:t>RCB</a:t>
              </a:r>
              <a:endParaRPr lang="en-US" altLang="zh-TW" sz="1100" b="1">
                <a:solidFill>
                  <a:srgbClr val="003082"/>
                </a:solidFill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14 </a:t>
              </a:r>
              <a:r>
                <a:rPr lang="en-US" altLang="zh-TW" sz="900" b="1">
                  <a:solidFill>
                    <a:schemeClr val="accent2"/>
                  </a:solidFill>
                  <a:ea typeface="PMingLiU" pitchFamily="18" charset="-120"/>
                </a:rPr>
                <a:t>  </a:t>
              </a:r>
              <a:r>
                <a:rPr lang="en-US" altLang="zh-TW" sz="900" b="1">
                  <a:ea typeface="PMingLiU" pitchFamily="18" charset="-120"/>
                </a:rPr>
                <a:t>       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Countries</a:t>
              </a:r>
              <a:endParaRPr lang="en-US" altLang="zh-TW" sz="900">
                <a:solidFill>
                  <a:srgbClr val="808080"/>
                </a:solidFill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CN" sz="900" b="1">
                  <a:solidFill>
                    <a:srgbClr val="00A8EB"/>
                  </a:solidFill>
                  <a:ea typeface="PMingLiU" pitchFamily="18" charset="-120"/>
                </a:rPr>
                <a:t>722+</a:t>
              </a: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        </a:t>
              </a:r>
            </a:p>
            <a:p>
              <a:pPr>
                <a:spcBef>
                  <a:spcPct val="5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Retail Branches</a:t>
              </a:r>
              <a:endParaRPr lang="en-US" altLang="zh-TW" sz="900">
                <a:solidFill>
                  <a:srgbClr val="808080"/>
                </a:solidFill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648,000  </a:t>
              </a:r>
              <a:r>
                <a:rPr lang="en-US" altLang="zh-TW" sz="900" b="1">
                  <a:solidFill>
                    <a:schemeClr val="accent2"/>
                  </a:solidFill>
                  <a:ea typeface="PMingLiU" pitchFamily="18" charset="-120"/>
                </a:rPr>
                <a:t> 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Citigold Private Client and Citigold</a:t>
              </a:r>
              <a:endParaRPr lang="en-US" altLang="zh-TW" sz="900">
                <a:solidFill>
                  <a:srgbClr val="808080"/>
                </a:solidFill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31,000,000 </a:t>
              </a:r>
            </a:p>
            <a:p>
              <a:pPr>
                <a:spcBef>
                  <a:spcPct val="10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Retail Banking Customer Accounts</a:t>
              </a:r>
              <a:endParaRPr lang="en-US" altLang="zh-TW" sz="900" b="1">
                <a:solidFill>
                  <a:schemeClr val="accent2"/>
                </a:solidFill>
                <a:ea typeface="PMingLiU" pitchFamily="18" charset="-120"/>
              </a:endParaRPr>
            </a:p>
            <a:p>
              <a:pPr>
                <a:spcBef>
                  <a:spcPts val="600"/>
                </a:spcBef>
                <a:buClr>
                  <a:srgbClr val="DC241F"/>
                </a:buClr>
              </a:pPr>
              <a:r>
                <a:rPr lang="en-US" altLang="zh-TW" sz="900" b="1">
                  <a:solidFill>
                    <a:srgbClr val="00A8EB"/>
                  </a:solidFill>
                  <a:ea typeface="PMingLiU" pitchFamily="18" charset="-120"/>
                </a:rPr>
                <a:t>165,000,000,000 </a:t>
              </a:r>
            </a:p>
            <a:p>
              <a:pPr>
                <a:spcBef>
                  <a:spcPct val="5000"/>
                </a:spcBef>
                <a:buClr>
                  <a:srgbClr val="DC241F"/>
                </a:buClr>
              </a:pPr>
              <a:r>
                <a:rPr lang="en-US" altLang="zh-TW" sz="900">
                  <a:ea typeface="PMingLiU" pitchFamily="18" charset="-120"/>
                </a:rPr>
                <a:t>Assets Under Management</a:t>
              </a:r>
            </a:p>
          </p:txBody>
        </p:sp>
        <p:sp>
          <p:nvSpPr>
            <p:cNvPr id="9227" name="Text Box 546"/>
            <p:cNvSpPr txBox="1">
              <a:spLocks noChangeArrowheads="1"/>
            </p:cNvSpPr>
            <p:nvPr/>
          </p:nvSpPr>
          <p:spPr bwMode="gray">
            <a:xfrm>
              <a:off x="4965827" y="1670050"/>
              <a:ext cx="3484563" cy="168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14300" indent="-1143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DC241F"/>
                </a:buClr>
              </a:pPr>
              <a:r>
                <a:rPr lang="en-US" altLang="zh-TW" sz="1600" b="1">
                  <a:solidFill>
                    <a:srgbClr val="003082"/>
                  </a:solidFill>
                  <a:ea typeface="PMingLiU" pitchFamily="18" charset="-120"/>
                </a:rPr>
                <a:t>Asia Pacific</a:t>
              </a:r>
            </a:p>
            <a:p>
              <a:pPr>
                <a:spcBef>
                  <a:spcPts val="300"/>
                </a:spcBef>
                <a:buClr>
                  <a:srgbClr val="DC241F"/>
                </a:buClr>
              </a:pPr>
              <a:r>
                <a:rPr lang="en-US" altLang="zh-TW" sz="1600" b="1">
                  <a:solidFill>
                    <a:srgbClr val="00A8EB"/>
                  </a:solidFill>
                  <a:ea typeface="PMingLiU" pitchFamily="18" charset="-120"/>
                </a:rPr>
                <a:t>19</a:t>
              </a:r>
              <a:r>
                <a:rPr lang="en-US" altLang="zh-TW" sz="1600">
                  <a:solidFill>
                    <a:schemeClr val="accent2"/>
                  </a:solidFill>
                  <a:ea typeface="PMingLiU" pitchFamily="18" charset="-120"/>
                </a:rPr>
                <a:t>           </a:t>
              </a:r>
              <a:r>
                <a:rPr lang="en-US" altLang="zh-TW" sz="1200">
                  <a:ea typeface="PMingLiU" pitchFamily="18" charset="-120"/>
                </a:rPr>
                <a:t>Countries</a:t>
              </a:r>
            </a:p>
            <a:p>
              <a:pPr>
                <a:spcBef>
                  <a:spcPts val="300"/>
                </a:spcBef>
                <a:buClr>
                  <a:srgbClr val="DC241F"/>
                </a:buClr>
              </a:pPr>
              <a:r>
                <a:rPr lang="en-US" altLang="zh-TW" sz="1600" b="1">
                  <a:solidFill>
                    <a:srgbClr val="00A8EB"/>
                  </a:solidFill>
                  <a:ea typeface="PMingLiU" pitchFamily="18" charset="-120"/>
                </a:rPr>
                <a:t>28%</a:t>
              </a:r>
              <a:r>
                <a:rPr lang="en-US" altLang="zh-TW" b="1">
                  <a:solidFill>
                    <a:srgbClr val="00A8EB"/>
                  </a:solidFill>
                  <a:ea typeface="PMingLiU" pitchFamily="18" charset="-120"/>
                </a:rPr>
                <a:t>       </a:t>
              </a:r>
              <a:r>
                <a:rPr lang="en-US" altLang="zh-TW" sz="1200">
                  <a:ea typeface="PMingLiU" pitchFamily="18" charset="-120"/>
                </a:rPr>
                <a:t>Citicorp’s Net Income</a:t>
              </a:r>
            </a:p>
            <a:p>
              <a:pPr>
                <a:spcBef>
                  <a:spcPts val="300"/>
                </a:spcBef>
                <a:buClr>
                  <a:srgbClr val="DC241F"/>
                </a:buClr>
              </a:pPr>
              <a:r>
                <a:rPr lang="en-US" altLang="zh-TW" sz="1600" b="1">
                  <a:solidFill>
                    <a:srgbClr val="00A8EB"/>
                  </a:solidFill>
                  <a:ea typeface="PMingLiU" pitchFamily="18" charset="-120"/>
                </a:rPr>
                <a:t>100+ </a:t>
              </a:r>
              <a:r>
                <a:rPr lang="en-US" altLang="zh-TW" sz="1600">
                  <a:solidFill>
                    <a:srgbClr val="00A8EB"/>
                  </a:solidFill>
                  <a:ea typeface="PMingLiU" pitchFamily="18" charset="-120"/>
                </a:rPr>
                <a:t>      </a:t>
              </a:r>
              <a:r>
                <a:rPr lang="en-US" altLang="zh-TW" sz="1200">
                  <a:ea typeface="PMingLiU" pitchFamily="18" charset="-120"/>
                </a:rPr>
                <a:t>Years in Asia</a:t>
              </a:r>
            </a:p>
            <a:p>
              <a:pPr>
                <a:spcBef>
                  <a:spcPts val="300"/>
                </a:spcBef>
                <a:buClr>
                  <a:srgbClr val="DC241F"/>
                </a:buClr>
              </a:pPr>
              <a:r>
                <a:rPr lang="en-US" altLang="zh-TW" sz="1600" b="1">
                  <a:solidFill>
                    <a:srgbClr val="00A8EB"/>
                  </a:solidFill>
                  <a:ea typeface="PMingLiU" pitchFamily="18" charset="-120"/>
                </a:rPr>
                <a:t>400+</a:t>
              </a:r>
              <a:r>
                <a:rPr lang="en-US" altLang="zh-TW" sz="1600">
                  <a:solidFill>
                    <a:srgbClr val="00A8EB"/>
                  </a:solidFill>
                  <a:ea typeface="PMingLiU" pitchFamily="18" charset="-120"/>
                </a:rPr>
                <a:t>       </a:t>
              </a:r>
              <a:r>
                <a:rPr lang="en-US" altLang="zh-TW" sz="1200">
                  <a:ea typeface="PMingLiU" pitchFamily="18" charset="-120"/>
                </a:rPr>
                <a:t>Awards in 2011</a:t>
              </a:r>
            </a:p>
            <a:p>
              <a:pPr>
                <a:spcBef>
                  <a:spcPts val="300"/>
                </a:spcBef>
                <a:buClr>
                  <a:srgbClr val="DC241F"/>
                </a:buClr>
              </a:pPr>
              <a:r>
                <a:rPr lang="en-US" altLang="zh-TW" sz="1600" b="1">
                  <a:solidFill>
                    <a:srgbClr val="00A8EB"/>
                  </a:solidFill>
                  <a:ea typeface="PMingLiU" pitchFamily="18" charset="-120"/>
                </a:rPr>
                <a:t>50,000+</a:t>
              </a:r>
              <a:r>
                <a:rPr lang="en-US" altLang="zh-TW" sz="1200">
                  <a:solidFill>
                    <a:srgbClr val="00A8EB"/>
                  </a:solidFill>
                  <a:ea typeface="PMingLiU" pitchFamily="18" charset="-120"/>
                </a:rPr>
                <a:t>   </a:t>
              </a:r>
              <a:r>
                <a:rPr lang="en-US" altLang="zh-TW" sz="1200">
                  <a:ea typeface="PMingLiU" pitchFamily="18" charset="-120"/>
                </a:rPr>
                <a:t>Employees</a:t>
              </a:r>
            </a:p>
          </p:txBody>
        </p:sp>
      </p:grpSp>
      <p:sp>
        <p:nvSpPr>
          <p:cNvPr id="9223" name="TextBox 60"/>
          <p:cNvSpPr txBox="1">
            <a:spLocks noChangeArrowheads="1"/>
          </p:cNvSpPr>
          <p:nvPr/>
        </p:nvSpPr>
        <p:spPr bwMode="auto">
          <a:xfrm>
            <a:off x="0" y="66278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/>
          <p:cNvSpPr>
            <a:spLocks noChangeArrowheads="1"/>
          </p:cNvSpPr>
          <p:nvPr/>
        </p:nvSpPr>
        <p:spPr bwMode="gray">
          <a:xfrm>
            <a:off x="333375" y="49213"/>
            <a:ext cx="8477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GB" altLang="zh-CN" sz="2400" b="1" i="1"/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320675" y="276225"/>
            <a:ext cx="72167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GTS – Organized by Client, Product</a:t>
            </a:r>
          </a:p>
        </p:txBody>
      </p:sp>
      <p:sp>
        <p:nvSpPr>
          <p:cNvPr id="10244" name="Rectangle 19"/>
          <p:cNvSpPr>
            <a:spLocks noChangeArrowheads="1"/>
          </p:cNvSpPr>
          <p:nvPr/>
        </p:nvSpPr>
        <p:spPr bwMode="gray">
          <a:xfrm>
            <a:off x="4510088" y="1785938"/>
            <a:ext cx="4343400" cy="4224337"/>
          </a:xfrm>
          <a:prstGeom prst="rect">
            <a:avLst/>
          </a:prstGeom>
          <a:noFill/>
          <a:ln w="6350" algn="ctr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tIns="457200" rIns="4572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5" name="Rectangle 8"/>
          <p:cNvSpPr>
            <a:spLocks noChangeArrowheads="1"/>
          </p:cNvSpPr>
          <p:nvPr/>
        </p:nvSpPr>
        <p:spPr bwMode="gray">
          <a:xfrm>
            <a:off x="4510088" y="1169988"/>
            <a:ext cx="4343400" cy="606425"/>
          </a:xfrm>
          <a:prstGeom prst="rect">
            <a:avLst/>
          </a:prstGeom>
          <a:solidFill>
            <a:srgbClr val="003366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>
                <a:schemeClr val="tx1"/>
              </a:buClr>
            </a:pPr>
            <a:r>
              <a:rPr lang="en-US" altLang="zh-CN" b="1">
                <a:solidFill>
                  <a:srgbClr val="FFFFFF"/>
                </a:solidFill>
                <a:ea typeface="宋体" pitchFamily="2" charset="-122"/>
              </a:rPr>
              <a:t>Treasury and Trade Solutions (TTS)</a:t>
            </a:r>
            <a:endParaRPr lang="en-US" altLang="zh-CN">
              <a:solidFill>
                <a:srgbClr val="FFFFFF"/>
              </a:solidFill>
              <a:ea typeface="宋体" pitchFamily="2" charset="-122"/>
            </a:endParaRPr>
          </a:p>
        </p:txBody>
      </p:sp>
      <p:grpSp>
        <p:nvGrpSpPr>
          <p:cNvPr id="10246" name="Group 25"/>
          <p:cNvGrpSpPr>
            <a:grpSpLocks/>
          </p:cNvGrpSpPr>
          <p:nvPr/>
        </p:nvGrpSpPr>
        <p:grpSpPr bwMode="auto">
          <a:xfrm>
            <a:off x="4510088" y="1785938"/>
            <a:ext cx="4341812" cy="4224337"/>
            <a:chOff x="4548090" y="1785938"/>
            <a:chExt cx="4341387" cy="4224337"/>
          </a:xfrm>
        </p:grpSpPr>
        <p:sp>
          <p:nvSpPr>
            <p:cNvPr id="10261" name="Text Box 4"/>
            <p:cNvSpPr txBox="1">
              <a:spLocks noChangeArrowheads="1"/>
            </p:cNvSpPr>
            <p:nvPr/>
          </p:nvSpPr>
          <p:spPr bwMode="gray">
            <a:xfrm>
              <a:off x="4999038" y="2055042"/>
              <a:ext cx="2112962" cy="379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0" rIns="45720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342900" indent="-1714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Receivables</a:t>
              </a: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</a:pPr>
              <a:endParaRPr lang="en-US" altLang="zh-CN" sz="1400" b="1">
                <a:solidFill>
                  <a:srgbClr val="000000"/>
                </a:solidFill>
                <a:ea typeface="宋体" pitchFamily="2" charset="-122"/>
              </a:endParaRP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Liquidity and Investments </a:t>
              </a: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Payments</a:t>
              </a: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US" altLang="zh-CN" sz="1400" b="1">
                <a:solidFill>
                  <a:srgbClr val="000000"/>
                </a:solidFill>
                <a:ea typeface="宋体" pitchFamily="2" charset="-122"/>
              </a:endParaRP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Commercial and Prepaid Cards</a:t>
              </a: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400" b="1">
                <a:solidFill>
                  <a:srgbClr val="000000"/>
                </a:solidFill>
              </a:endParaRPr>
            </a:p>
            <a:p>
              <a:pPr lvl="1"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Information Services</a:t>
              </a:r>
            </a:p>
          </p:txBody>
        </p:sp>
        <p:sp>
          <p:nvSpPr>
            <p:cNvPr id="10262" name="Text Box 6"/>
            <p:cNvSpPr txBox="1">
              <a:spLocks noChangeArrowheads="1"/>
            </p:cNvSpPr>
            <p:nvPr/>
          </p:nvSpPr>
          <p:spPr bwMode="gray">
            <a:xfrm>
              <a:off x="7011184" y="2060105"/>
              <a:ext cx="1784023" cy="385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0" rIns="45720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285750" indent="-173038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 eaLnBrk="1" hangingPunct="1">
                <a:spcBef>
                  <a:spcPts val="1900"/>
                </a:spcBef>
                <a:spcAft>
                  <a:spcPts val="19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Trade Services</a:t>
              </a:r>
            </a:p>
            <a:p>
              <a:pPr lvl="1" eaLnBrk="1" hangingPunct="1">
                <a:spcBef>
                  <a:spcPts val="1900"/>
                </a:spcBef>
                <a:spcAft>
                  <a:spcPts val="19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Trade / Supply Chain Finance</a:t>
              </a:r>
            </a:p>
            <a:p>
              <a:pPr lvl="1" eaLnBrk="1" hangingPunct="1">
                <a:spcBef>
                  <a:spcPts val="1900"/>
                </a:spcBef>
                <a:spcAft>
                  <a:spcPts val="19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US" altLang="zh-CN" sz="1400" b="1">
                  <a:solidFill>
                    <a:srgbClr val="000000"/>
                  </a:solidFill>
                  <a:ea typeface="宋体" pitchFamily="2" charset="-122"/>
                </a:rPr>
                <a:t>Export and Agency Finance </a:t>
              </a:r>
            </a:p>
          </p:txBody>
        </p:sp>
        <p:sp>
          <p:nvSpPr>
            <p:cNvPr id="10263" name="Rectangle 24"/>
            <p:cNvSpPr>
              <a:spLocks noChangeArrowheads="1"/>
            </p:cNvSpPr>
            <p:nvPr/>
          </p:nvSpPr>
          <p:spPr bwMode="gray">
            <a:xfrm rot="-5400000">
              <a:off x="2667696" y="3666332"/>
              <a:ext cx="4224337" cy="463550"/>
            </a:xfrm>
            <a:prstGeom prst="rect">
              <a:avLst/>
            </a:prstGeom>
            <a:solidFill>
              <a:srgbClr val="BED8EC"/>
            </a:solid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45720" rIns="4572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</a:pPr>
              <a:r>
                <a:rPr lang="en-GB" altLang="zh-CN" sz="1600" b="1">
                  <a:solidFill>
                    <a:srgbClr val="000000"/>
                  </a:solidFill>
                </a:rPr>
                <a:t>Corporates, Public Sector, FIs</a:t>
              </a:r>
              <a:endParaRPr lang="en-US" altLang="zh-CN" sz="1600" b="1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10264" name="Group 24"/>
            <p:cNvGrpSpPr>
              <a:grpSpLocks/>
            </p:cNvGrpSpPr>
            <p:nvPr/>
          </p:nvGrpSpPr>
          <p:grpSpPr bwMode="auto">
            <a:xfrm>
              <a:off x="5015060" y="1785938"/>
              <a:ext cx="3874417" cy="333375"/>
              <a:chOff x="4999038" y="1785938"/>
              <a:chExt cx="3890523" cy="333375"/>
            </a:xfrm>
          </p:grpSpPr>
          <p:sp>
            <p:nvSpPr>
              <p:cNvPr id="10265" name="Rectangle 5"/>
              <p:cNvSpPr>
                <a:spLocks noChangeArrowheads="1"/>
              </p:cNvSpPr>
              <p:nvPr/>
            </p:nvSpPr>
            <p:spPr bwMode="gray">
              <a:xfrm>
                <a:off x="4999038" y="1785938"/>
                <a:ext cx="3890523" cy="333375"/>
              </a:xfrm>
              <a:prstGeom prst="rect">
                <a:avLst/>
              </a:prstGeom>
              <a:solidFill>
                <a:srgbClr val="BED8EC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45720" rIns="45720" anchor="ctr"/>
              <a:lstStyle>
                <a:lvl1pPr eaLnBrk="0" hangingPunct="0"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8700" algn="ctr"/>
                    <a:tab pos="2165350" algn="ctr"/>
                    <a:tab pos="3143250" algn="ctr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</a:pPr>
                <a:r>
                  <a:rPr lang="en-US" altLang="zh-CN" sz="1600" b="1">
                    <a:solidFill>
                      <a:srgbClr val="000000"/>
                    </a:solidFill>
                    <a:ea typeface="宋体" pitchFamily="2" charset="-122"/>
                  </a:rPr>
                  <a:t>  Cash Management	             Trade</a:t>
                </a:r>
              </a:p>
            </p:txBody>
          </p:sp>
          <p:sp>
            <p:nvSpPr>
              <p:cNvPr id="10266" name="Line 27"/>
              <p:cNvSpPr>
                <a:spLocks noChangeShapeType="1"/>
              </p:cNvSpPr>
              <p:nvPr/>
            </p:nvSpPr>
            <p:spPr bwMode="gray">
              <a:xfrm rot="5400000">
                <a:off x="6979048" y="1958183"/>
                <a:ext cx="268287" cy="0"/>
              </a:xfrm>
              <a:prstGeom prst="line">
                <a:avLst/>
              </a:prstGeom>
              <a:noFill/>
              <a:ln w="158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247" name="Rectangle 10"/>
          <p:cNvSpPr>
            <a:spLocks noChangeArrowheads="1"/>
          </p:cNvSpPr>
          <p:nvPr/>
        </p:nvSpPr>
        <p:spPr bwMode="gray">
          <a:xfrm>
            <a:off x="293688" y="1169988"/>
            <a:ext cx="4162425" cy="601662"/>
          </a:xfrm>
          <a:prstGeom prst="rect">
            <a:avLst/>
          </a:prstGeom>
          <a:solidFill>
            <a:srgbClr val="003366"/>
          </a:solid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buClr>
                <a:schemeClr val="tx1"/>
              </a:buClr>
            </a:pPr>
            <a:r>
              <a:rPr lang="en-US" altLang="zh-CN" b="1">
                <a:solidFill>
                  <a:srgbClr val="FFFFFF"/>
                </a:solidFill>
                <a:ea typeface="宋体" pitchFamily="2" charset="-122"/>
              </a:rPr>
              <a:t>Securities and Fund Services (SFS)</a:t>
            </a:r>
            <a:endParaRPr lang="en-US" altLang="zh-CN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10248" name="Text Box 9"/>
          <p:cNvSpPr txBox="1">
            <a:spLocks noChangeArrowheads="1"/>
          </p:cNvSpPr>
          <p:nvPr/>
        </p:nvSpPr>
        <p:spPr bwMode="gray">
          <a:xfrm>
            <a:off x="871538" y="5318125"/>
            <a:ext cx="3033712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DC241F"/>
              </a:buClr>
              <a:buFont typeface="Wingdings 2" pitchFamily="18" charset="2"/>
              <a:buChar char=""/>
            </a:pPr>
            <a:endParaRPr lang="en-GB" altLang="zh-CN" sz="1400" b="1">
              <a:solidFill>
                <a:srgbClr val="000000"/>
              </a:solidFill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gray">
          <a:xfrm>
            <a:off x="871538" y="4013200"/>
            <a:ext cx="3033712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25000"/>
              </a:spcAft>
              <a:buClr>
                <a:srgbClr val="DC241F"/>
              </a:buClr>
              <a:buFont typeface="Wingdings 2" pitchFamily="18" charset="2"/>
              <a:buChar char=""/>
            </a:pPr>
            <a:endParaRPr lang="en-GB" altLang="zh-CN" sz="1400" b="1">
              <a:solidFill>
                <a:srgbClr val="000000"/>
              </a:solidFill>
            </a:endParaRPr>
          </a:p>
        </p:txBody>
      </p:sp>
      <p:sp>
        <p:nvSpPr>
          <p:cNvPr id="10250" name="Line 37"/>
          <p:cNvSpPr>
            <a:spLocks noChangeShapeType="1"/>
          </p:cNvSpPr>
          <p:nvPr/>
        </p:nvSpPr>
        <p:spPr bwMode="gray">
          <a:xfrm rot="5400000">
            <a:off x="-1897857" y="1970882"/>
            <a:ext cx="268287" cy="0"/>
          </a:xfrm>
          <a:prstGeom prst="line">
            <a:avLst/>
          </a:prstGeom>
          <a:noFill/>
          <a:ln w="1587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51" name="Group 26"/>
          <p:cNvGrpSpPr>
            <a:grpSpLocks/>
          </p:cNvGrpSpPr>
          <p:nvPr/>
        </p:nvGrpSpPr>
        <p:grpSpPr bwMode="auto">
          <a:xfrm>
            <a:off x="293688" y="1762125"/>
            <a:ext cx="4165600" cy="4248150"/>
            <a:chOff x="293979" y="1762812"/>
            <a:chExt cx="4164898" cy="4247463"/>
          </a:xfrm>
        </p:grpSpPr>
        <p:sp>
          <p:nvSpPr>
            <p:cNvPr id="10253" name="Rectangle 33"/>
            <p:cNvSpPr>
              <a:spLocks noChangeArrowheads="1"/>
            </p:cNvSpPr>
            <p:nvPr/>
          </p:nvSpPr>
          <p:spPr bwMode="gray">
            <a:xfrm>
              <a:off x="293982" y="1762812"/>
              <a:ext cx="4164895" cy="4247463"/>
            </a:xfrm>
            <a:prstGeom prst="rect">
              <a:avLst/>
            </a:prstGeom>
            <a:noFill/>
            <a:ln w="6350" algn="ctr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tIns="457200" rIns="45720"/>
            <a:lstStyle>
              <a:lvl1pPr marL="171450" indent="-1714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ts val="2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0" b="1"/>
            </a:p>
          </p:txBody>
        </p:sp>
        <p:sp>
          <p:nvSpPr>
            <p:cNvPr id="10254" name="Text Box 9"/>
            <p:cNvSpPr txBox="1">
              <a:spLocks noChangeArrowheads="1"/>
            </p:cNvSpPr>
            <p:nvPr/>
          </p:nvSpPr>
          <p:spPr bwMode="gray">
            <a:xfrm>
              <a:off x="1037438" y="1862111"/>
              <a:ext cx="3225800" cy="1654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/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Fund Services</a:t>
              </a:r>
            </a:p>
            <a:p>
              <a:pPr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Investment Administration Services (Middle Office)</a:t>
              </a:r>
            </a:p>
            <a:p>
              <a:pPr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Global Custody</a:t>
              </a:r>
            </a:p>
            <a:p>
              <a:pPr eaLnBrk="1" hangingPunct="1">
                <a:spcBef>
                  <a:spcPts val="500"/>
                </a:spcBef>
                <a:spcAft>
                  <a:spcPts val="5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Securities Finance</a:t>
              </a:r>
              <a:endParaRPr lang="en-GB" altLang="zh-CN" sz="100" b="1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None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</a:pPr>
              <a:endParaRPr lang="en-GB" altLang="zh-CN" sz="100" b="1">
                <a:solidFill>
                  <a:srgbClr val="000000"/>
                </a:solidFill>
              </a:endParaRPr>
            </a:p>
          </p:txBody>
        </p:sp>
        <p:grpSp>
          <p:nvGrpSpPr>
            <p:cNvPr id="10255" name="Group 22"/>
            <p:cNvGrpSpPr>
              <a:grpSpLocks/>
            </p:cNvGrpSpPr>
            <p:nvPr/>
          </p:nvGrpSpPr>
          <p:grpSpPr bwMode="auto">
            <a:xfrm>
              <a:off x="293979" y="1767058"/>
              <a:ext cx="384175" cy="4237816"/>
              <a:chOff x="397676" y="1851901"/>
              <a:chExt cx="384175" cy="4224337"/>
            </a:xfrm>
          </p:grpSpPr>
          <p:sp>
            <p:nvSpPr>
              <p:cNvPr id="10258" name="Rectangle 34"/>
              <p:cNvSpPr>
                <a:spLocks noChangeArrowheads="1"/>
              </p:cNvSpPr>
              <p:nvPr/>
            </p:nvSpPr>
            <p:spPr bwMode="gray">
              <a:xfrm rot="-5400000">
                <a:off x="-1522405" y="3771982"/>
                <a:ext cx="4224337" cy="384175"/>
              </a:xfrm>
              <a:prstGeom prst="rect">
                <a:avLst/>
              </a:prstGeom>
              <a:solidFill>
                <a:srgbClr val="BED8EC"/>
              </a:solidFill>
              <a:ln w="6350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45720" rIns="4572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</a:pPr>
                <a:r>
                  <a:rPr lang="en-US" altLang="zh-CN" sz="1600" b="1">
                    <a:solidFill>
                      <a:srgbClr val="000000"/>
                    </a:solidFill>
                    <a:ea typeface="宋体" pitchFamily="2" charset="-122"/>
                  </a:rPr>
                  <a:t>   Issuers    Intermediaries        Investors</a:t>
                </a:r>
              </a:p>
            </p:txBody>
          </p:sp>
          <p:sp>
            <p:nvSpPr>
              <p:cNvPr id="10259" name="Line 35"/>
              <p:cNvSpPr>
                <a:spLocks noChangeShapeType="1"/>
              </p:cNvSpPr>
              <p:nvPr/>
            </p:nvSpPr>
            <p:spPr bwMode="gray">
              <a:xfrm>
                <a:off x="446985" y="5024397"/>
                <a:ext cx="306388" cy="0"/>
              </a:xfrm>
              <a:prstGeom prst="line">
                <a:avLst/>
              </a:prstGeom>
              <a:noFill/>
              <a:ln w="158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0" name="Line 36"/>
              <p:cNvSpPr>
                <a:spLocks noChangeShapeType="1"/>
              </p:cNvSpPr>
              <p:nvPr/>
            </p:nvSpPr>
            <p:spPr bwMode="gray">
              <a:xfrm>
                <a:off x="440440" y="3408222"/>
                <a:ext cx="306388" cy="0"/>
              </a:xfrm>
              <a:prstGeom prst="line">
                <a:avLst/>
              </a:prstGeom>
              <a:noFill/>
              <a:ln w="158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56" name="Text Box 9"/>
            <p:cNvSpPr txBox="1">
              <a:spLocks noChangeArrowheads="1"/>
            </p:cNvSpPr>
            <p:nvPr/>
          </p:nvSpPr>
          <p:spPr bwMode="gray">
            <a:xfrm>
              <a:off x="1039010" y="3808420"/>
              <a:ext cx="3225800" cy="716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/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40000"/>
                </a:spcBef>
                <a:spcAft>
                  <a:spcPct val="4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Clearing and Settlement</a:t>
              </a:r>
            </a:p>
            <a:p>
              <a:pPr eaLnBrk="1" hangingPunct="1">
                <a:spcBef>
                  <a:spcPct val="40000"/>
                </a:spcBef>
                <a:spcAft>
                  <a:spcPct val="4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Direct Custody</a:t>
              </a:r>
            </a:p>
            <a:p>
              <a:pPr eaLnBrk="1" hangingPunct="1">
                <a:spcBef>
                  <a:spcPct val="40000"/>
                </a:spcBef>
                <a:spcAft>
                  <a:spcPct val="4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endParaRPr lang="en-GB" altLang="zh-CN" sz="100" b="1">
                <a:solidFill>
                  <a:srgbClr val="000000"/>
                </a:solidFill>
              </a:endParaRPr>
            </a:p>
          </p:txBody>
        </p:sp>
        <p:sp>
          <p:nvSpPr>
            <p:cNvPr id="10257" name="Text Box 9"/>
            <p:cNvSpPr txBox="1">
              <a:spLocks noChangeArrowheads="1"/>
            </p:cNvSpPr>
            <p:nvPr/>
          </p:nvSpPr>
          <p:spPr bwMode="gray">
            <a:xfrm>
              <a:off x="1037439" y="4956304"/>
              <a:ext cx="3225800" cy="822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/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50000"/>
                </a:spcAft>
                <a:buClr>
                  <a:srgbClr val="DC241F"/>
                </a:buClr>
              </a:pPr>
              <a:endParaRPr lang="en-GB" altLang="zh-CN" sz="100" b="1">
                <a:solidFill>
                  <a:srgbClr val="000000"/>
                </a:solidFill>
              </a:endParaRPr>
            </a:p>
            <a:p>
              <a:pPr>
                <a:spcBef>
                  <a:spcPct val="40000"/>
                </a:spcBef>
                <a:spcAft>
                  <a:spcPct val="4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Agency and Trust </a:t>
              </a:r>
            </a:p>
            <a:p>
              <a:pPr>
                <a:spcBef>
                  <a:spcPct val="40000"/>
                </a:spcBef>
                <a:spcAft>
                  <a:spcPct val="40000"/>
                </a:spcAft>
                <a:buClr>
                  <a:srgbClr val="DC241F"/>
                </a:buClr>
                <a:buFont typeface="Wingdings 2" pitchFamily="18" charset="2"/>
                <a:buChar char=""/>
              </a:pPr>
              <a:r>
                <a:rPr lang="en-GB" altLang="zh-CN" sz="1400" b="1">
                  <a:solidFill>
                    <a:srgbClr val="000000"/>
                  </a:solidFill>
                </a:rPr>
                <a:t>Depositary Receipts </a:t>
              </a:r>
            </a:p>
          </p:txBody>
        </p:sp>
      </p:grpSp>
      <p:sp>
        <p:nvSpPr>
          <p:cNvPr id="10252" name="TextBox 60"/>
          <p:cNvSpPr txBox="1">
            <a:spLocks noChangeArrowheads="1"/>
          </p:cNvSpPr>
          <p:nvPr/>
        </p:nvSpPr>
        <p:spPr bwMode="auto">
          <a:xfrm>
            <a:off x="0" y="66278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6"/>
          <p:cNvSpPr txBox="1">
            <a:spLocks noChangeArrowheads="1"/>
          </p:cNvSpPr>
          <p:nvPr/>
        </p:nvSpPr>
        <p:spPr bwMode="auto">
          <a:xfrm>
            <a:off x="317500" y="274638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Citi GTS Asia – Client Advisory Board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gray">
          <a:xfrm>
            <a:off x="585788" y="1905000"/>
            <a:ext cx="79502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zh-CN" sz="2400" b="1">
                <a:ea typeface="宋体" pitchFamily="2" charset="-122"/>
              </a:rPr>
              <a:t>Purpose and Objectives: </a:t>
            </a:r>
          </a:p>
          <a:p>
            <a:pPr algn="ctr"/>
            <a:endParaRPr lang="en-US" altLang="zh-CN" sz="2400">
              <a:ea typeface="宋体" pitchFamily="2" charset="-122"/>
            </a:endParaRPr>
          </a:p>
          <a:p>
            <a:pPr algn="ctr"/>
            <a:r>
              <a:rPr lang="en-US" altLang="zh-CN" sz="2400">
                <a:solidFill>
                  <a:srgbClr val="838589"/>
                </a:solidFill>
                <a:ea typeface="宋体" pitchFamily="2" charset="-122"/>
              </a:rPr>
              <a:t>“</a:t>
            </a:r>
            <a:r>
              <a:rPr lang="en-US" altLang="zh-CN" sz="2400" i="1">
                <a:solidFill>
                  <a:srgbClr val="838589"/>
                </a:solidFill>
                <a:ea typeface="宋体" pitchFamily="2" charset="-122"/>
              </a:rPr>
              <a:t>A forum to obtain advice on how to improve our services, validate what we do well, share industry insights, network and build relationships, to help build a partnership to grow and optimize our respective businesses.”</a:t>
            </a:r>
          </a:p>
        </p:txBody>
      </p:sp>
      <p:sp>
        <p:nvSpPr>
          <p:cNvPr id="11268" name="TextBox 60"/>
          <p:cNvSpPr txBox="1">
            <a:spLocks noChangeArrowheads="1"/>
          </p:cNvSpPr>
          <p:nvPr/>
        </p:nvSpPr>
        <p:spPr bwMode="auto">
          <a:xfrm>
            <a:off x="0" y="66278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14325" y="280988"/>
            <a:ext cx="72167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767D87"/>
                </a:solidFill>
                <a:ea typeface="宋体" pitchFamily="2" charset="-122"/>
              </a:rPr>
              <a:t>Follow-Ups from 2011 Meeting</a:t>
            </a:r>
          </a:p>
        </p:txBody>
      </p:sp>
      <p:sp>
        <p:nvSpPr>
          <p:cNvPr id="11267" name="TextBox 35"/>
          <p:cNvSpPr txBox="1">
            <a:spLocks noChangeArrowheads="1"/>
          </p:cNvSpPr>
          <p:nvPr/>
        </p:nvSpPr>
        <p:spPr bwMode="auto">
          <a:xfrm>
            <a:off x="585788" y="1214438"/>
            <a:ext cx="7488237" cy="366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Help Facilitate more Dialogue with Regulators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Distribution of Related “Pain-Points”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RMB Services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endParaRPr lang="en-US" altLang="zh-CN" sz="2400">
              <a:ea typeface="宋体" pitchFamily="2" charset="-122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Char char=""/>
            </a:pPr>
            <a:r>
              <a:rPr lang="en-US" altLang="zh-CN" sz="2400">
                <a:ea typeface="宋体" pitchFamily="2" charset="-122"/>
              </a:rPr>
              <a:t>Focus on Smaller Global Managers Looking to Enter Asia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  <a:buClr>
                <a:srgbClr val="FF0000"/>
              </a:buClr>
              <a:buFont typeface="Wingdings 2" pitchFamily="18" charset="2"/>
              <a:buNone/>
            </a:pPr>
            <a:endParaRPr lang="en-US" altLang="zh-CN" sz="2400">
              <a:ea typeface="宋体" pitchFamily="2" charset="-122"/>
            </a:endParaRPr>
          </a:p>
        </p:txBody>
      </p:sp>
      <p:sp>
        <p:nvSpPr>
          <p:cNvPr id="12292" name="TextBox 60"/>
          <p:cNvSpPr txBox="1">
            <a:spLocks noChangeArrowheads="1"/>
          </p:cNvSpPr>
          <p:nvPr/>
        </p:nvSpPr>
        <p:spPr bwMode="auto">
          <a:xfrm>
            <a:off x="0" y="6627813"/>
            <a:ext cx="323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itchFamily="2" charset="-122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4"/>
          <p:cNvSpPr txBox="1">
            <a:spLocks noChangeArrowheads="1"/>
          </p:cNvSpPr>
          <p:nvPr/>
        </p:nvSpPr>
        <p:spPr bwMode="auto">
          <a:xfrm>
            <a:off x="1627188" y="515938"/>
            <a:ext cx="7078662" cy="498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Open Dialogue: </a:t>
            </a:r>
          </a:p>
          <a:p>
            <a:pPr eaLnBrk="1" hangingPunct="1"/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Citi Distribution Roundtable</a:t>
            </a:r>
          </a:p>
          <a:p>
            <a:pPr eaLnBrk="1" hangingPunct="1">
              <a:spcBef>
                <a:spcPct val="40000"/>
              </a:spcBef>
            </a:pPr>
            <a:endParaRPr lang="en-US" altLang="zh-CN" sz="1000" b="1">
              <a:solidFill>
                <a:srgbClr val="767D87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000" b="1">
                <a:solidFill>
                  <a:srgbClr val="767D87"/>
                </a:solidFill>
                <a:ea typeface="宋体" pitchFamily="2" charset="-122"/>
              </a:rPr>
              <a:t>Paul Hodes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1500" b="1">
                <a:solidFill>
                  <a:srgbClr val="767D87"/>
                </a:solidFill>
                <a:ea typeface="宋体" pitchFamily="2" charset="-122"/>
              </a:rPr>
              <a:t>Head </a:t>
            </a:r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of Traditional Managed Investments Products and </a:t>
            </a:r>
          </a:p>
          <a:p>
            <a:pPr eaLnBrk="1" hangingPunct="1"/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Consumer Bank Wealth Management</a:t>
            </a:r>
          </a:p>
          <a:p>
            <a:pPr eaLnBrk="1" hangingPunct="1"/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Asia Pacific, Citibank, N.A.</a:t>
            </a:r>
          </a:p>
          <a:p>
            <a:pPr eaLnBrk="1" hangingPunct="1">
              <a:spcBef>
                <a:spcPts val="600"/>
              </a:spcBef>
            </a:pPr>
            <a:endParaRPr lang="en-US" altLang="zh-CN" sz="500" b="1">
              <a:solidFill>
                <a:srgbClr val="838589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000" b="1">
                <a:solidFill>
                  <a:srgbClr val="838589"/>
                </a:solidFill>
                <a:ea typeface="宋体" pitchFamily="2" charset="-122"/>
              </a:rPr>
              <a:t>Roger Bacon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Head of Managed Investments and Advisory </a:t>
            </a:r>
          </a:p>
          <a:p>
            <a:pPr eaLnBrk="1" hangingPunct="1"/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Asia Pacific, Citi Private Bank</a:t>
            </a:r>
          </a:p>
          <a:p>
            <a:pPr eaLnBrk="1" hangingPunct="1">
              <a:spcBef>
                <a:spcPts val="600"/>
              </a:spcBef>
            </a:pPr>
            <a:endParaRPr lang="en-US" altLang="zh-CN" sz="500" b="1">
              <a:solidFill>
                <a:srgbClr val="838589"/>
              </a:solidFill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000" b="1">
                <a:solidFill>
                  <a:srgbClr val="838589"/>
                </a:solidFill>
                <a:ea typeface="宋体" pitchFamily="2" charset="-122"/>
              </a:rPr>
              <a:t>Stewart Aldcroft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Senior Advisor, Investor Services, Asia Pacific</a:t>
            </a:r>
          </a:p>
          <a:p>
            <a:pPr eaLnBrk="1" hangingPunct="1"/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Securities and Fund Services </a:t>
            </a:r>
          </a:p>
          <a:p>
            <a:pPr eaLnBrk="1" hangingPunct="1"/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Global Transaction Services, Citi </a:t>
            </a:r>
          </a:p>
          <a:p>
            <a:pPr eaLnBrk="1" hangingPunct="1"/>
            <a:r>
              <a:rPr lang="en-US" altLang="zh-CN" sz="1500" b="1">
                <a:solidFill>
                  <a:srgbClr val="838589"/>
                </a:solidFill>
                <a:ea typeface="宋体" pitchFamily="2" charset="-122"/>
              </a:rPr>
              <a:t>(Moderator)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3"/>
          <p:cNvSpPr txBox="1">
            <a:spLocks noChangeArrowheads="1"/>
          </p:cNvSpPr>
          <p:nvPr/>
        </p:nvSpPr>
        <p:spPr bwMode="auto">
          <a:xfrm>
            <a:off x="1722438" y="1719263"/>
            <a:ext cx="70643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0429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200" b="1">
                <a:solidFill>
                  <a:srgbClr val="767D87"/>
                </a:solidFill>
                <a:ea typeface="宋体" pitchFamily="2" charset="-122"/>
              </a:rPr>
              <a:t>Global Transaction Services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Client Advisory Board for 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3000" b="1">
                <a:solidFill>
                  <a:srgbClr val="FF0000"/>
                </a:solidFill>
                <a:ea typeface="宋体" pitchFamily="2" charset="-122"/>
              </a:rPr>
              <a:t>Investment Managers in Asia Pacific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Hong Kong</a:t>
            </a:r>
            <a:b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</a:br>
            <a:r>
              <a:rPr lang="en-US" altLang="zh-CN" b="1">
                <a:solidFill>
                  <a:srgbClr val="767D87"/>
                </a:solidFill>
                <a:ea typeface="宋体" pitchFamily="2" charset="-122"/>
              </a:rPr>
              <a:t>23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en-US" altLang="zh-CN" sz="1700" b="1">
                <a:solidFill>
                  <a:srgbClr val="767D87"/>
                </a:solidFill>
                <a:ea typeface="宋体" pitchFamily="2" charset="-122"/>
              </a:rPr>
              <a:t>March 2012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Tit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txtPageMessag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IzFMCiG1U6BdduldqxO.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VeEXy328zEyk93mtZNeiP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IzFMCiG1U6BdduldqxO.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i1nIe5ckaRQn5joepYF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tUTJEJvjE0yBNCfxlwSP0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KmE_SnkI0qvc_98y3RJB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TitleOnl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ShMiJ3rjME.TaxNuKb_L6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5CmEcjcqUaRlLAhj4p5I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hrcDW3dGRUuJfxGy0twQh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DAWpukkaL7UBUn7CBj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rwD1tD10.C.tHXRXA9p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nzkrzr_gCkOZiAv.6c2ms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DAWpukkaL7UBUn7CBj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vXJY78mEukMF.94kKHS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LmexBH4u0UqBt_Q6TLZmU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DAWpukkaL7UBUn7CBj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VeEXy328zEyk93mtZNeiP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VeEXy328zEyk93mtZNeiP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VeEXy328zEyk93mtZNeiP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IzFMCiG1U6BdduldqxO.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LmexBH4u0UqBt_Q6TLZmU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hrcDW3dGRUuJfxGy0twQh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hrcDW3dGRUuJfxGy0twQh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HINKCELLSHAPEDONOTDELETE" val="pVeEXy328zEyk93mtZNeiP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THINKCELLSHAPEDONOTDELETE" val="pCQsuUSIwjkq6clNaYnMCE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  <p:tag name="THINKCELLSHAPEDONOTDELETE" val="p1Mm.Gl0C80amnMBX.1B_4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THINKCELLSHAPEDONOTDELETE" val="pCQsuUSIwjkq6clNaYnMCE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  <p:tag name="THINKCELLSHAPEDONOTDELETE" val="p1Mm.Gl0C80amnMBX.1B_4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THINKCELLSHAPEDONOTDELETE" val="pCQsuUSIwjkq6clNaYnMCE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  <p:tag name="THINKCELLSHAPEDONOTDELETE" val="p1Mm.Gl0C80amnMBX.1B_4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Obj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Blank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Title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1901</Words>
  <Application>Microsoft Office PowerPoint</Application>
  <PresentationFormat>全屏显示(4:3)</PresentationFormat>
  <Paragraphs>648</Paragraphs>
  <Slides>28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Default Design</vt:lpstr>
      <vt:lpstr>1_Custom Design</vt:lpstr>
      <vt:lpstr>2_Custom Design</vt:lpstr>
      <vt:lpstr>Default Theme</vt:lpstr>
      <vt:lpstr>Worksheet</vt:lpstr>
      <vt:lpstr>Photo Editor Photo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声明：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Microsoft</cp:lastModifiedBy>
  <cp:revision>158</cp:revision>
  <dcterms:created xsi:type="dcterms:W3CDTF">2011-11-02T01:48:22Z</dcterms:created>
  <dcterms:modified xsi:type="dcterms:W3CDTF">2018-01-05T05:32:32Z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tchbook Compatible">
    <vt:lpwstr>Yes</vt:lpwstr>
  </property>
</Properties>
</file>